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57" r:id="rId11"/>
    <p:sldId id="266" r:id="rId12"/>
    <p:sldId id="267" r:id="rId13"/>
    <p:sldId id="268" r:id="rId14"/>
    <p:sldId id="385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9" d="100"/>
          <a:sy n="79" d="100"/>
        </p:scale>
        <p:origin x="71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D0A2A3-AA08-43B5-99C0-BEAEAD5C7C5D}" type="datetimeFigureOut">
              <a:rPr lang="ru-KZ" smtClean="0"/>
              <a:t>11.06.2026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094D51-4E46-4AF8-AF95-A7A20EED712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6078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333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34931" y="636019"/>
            <a:ext cx="14282149" cy="7401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13207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71837" algn="l"/>
              </a:tabLst>
              <a:defRPr sz="3900" b="1" i="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GRAPHIC SLIDE</a:t>
            </a:r>
            <a:endParaRPr lang="ru-RU" dirty="0"/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2" hasCustomPrompt="1"/>
          </p:nvPr>
        </p:nvSpPr>
        <p:spPr>
          <a:xfrm>
            <a:off x="1030877" y="4571477"/>
            <a:ext cx="7997412" cy="3215985"/>
          </a:xfrm>
          <a:prstGeom prst="rect">
            <a:avLst/>
          </a:prstGeom>
        </p:spPr>
        <p:txBody>
          <a:bodyPr numCol="1" spcCol="1080000"/>
          <a:lstStyle>
            <a:lvl1pPr algn="r">
              <a:lnSpc>
                <a:spcPct val="130000"/>
              </a:lnSpc>
              <a:defRPr lang="en-US" sz="1300" b="0" i="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quarter" idx="26" hasCustomPrompt="1"/>
          </p:nvPr>
        </p:nvSpPr>
        <p:spPr>
          <a:xfrm>
            <a:off x="5461801" y="2316011"/>
            <a:ext cx="3570624" cy="1980749"/>
          </a:xfrm>
          <a:prstGeom prst="rect">
            <a:avLst/>
          </a:prstGeom>
        </p:spPr>
        <p:txBody>
          <a:bodyPr numCol="1" spcCol="1080000"/>
          <a:lstStyle>
            <a:lvl1pPr algn="r">
              <a:lnSpc>
                <a:spcPct val="130000"/>
              </a:lnSpc>
              <a:defRPr lang="en-US" sz="1300" b="0" i="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Рисунок 11"/>
          <p:cNvSpPr>
            <a:spLocks noGrp="1"/>
          </p:cNvSpPr>
          <p:nvPr>
            <p:ph type="pic" sz="quarter" idx="27"/>
          </p:nvPr>
        </p:nvSpPr>
        <p:spPr>
          <a:xfrm>
            <a:off x="9829037" y="1961446"/>
            <a:ext cx="6426972" cy="7182561"/>
          </a:xfrm>
          <a:custGeom>
            <a:avLst/>
            <a:gdLst>
              <a:gd name="connsiteX0" fmla="*/ 9113619 w 9641087"/>
              <a:gd name="connsiteY0" fmla="*/ 742 h 10775089"/>
              <a:gd name="connsiteX1" fmla="*/ 9554283 w 9641087"/>
              <a:gd name="connsiteY1" fmla="*/ 21544 h 10775089"/>
              <a:gd name="connsiteX2" fmla="*/ 9641085 w 9641087"/>
              <a:gd name="connsiteY2" fmla="*/ 34670 h 10775089"/>
              <a:gd name="connsiteX3" fmla="*/ 9641087 w 9641087"/>
              <a:gd name="connsiteY3" fmla="*/ 10775089 h 10775089"/>
              <a:gd name="connsiteX4" fmla="*/ 1879949 w 9641087"/>
              <a:gd name="connsiteY4" fmla="*/ 10775089 h 10775089"/>
              <a:gd name="connsiteX5" fmla="*/ 428604 w 9641087"/>
              <a:gd name="connsiteY5" fmla="*/ 8261286 h 10775089"/>
              <a:gd name="connsiteX6" fmla="*/ 464463 w 9641087"/>
              <a:gd name="connsiteY6" fmla="*/ 4994335 h 10775089"/>
              <a:gd name="connsiteX7" fmla="*/ 2419501 w 9641087"/>
              <a:gd name="connsiteY7" fmla="*/ 1722437 h 10775089"/>
              <a:gd name="connsiteX8" fmla="*/ 5302555 w 9641087"/>
              <a:gd name="connsiteY8" fmla="*/ 57908 h 10775089"/>
              <a:gd name="connsiteX9" fmla="*/ 9113619 w 9641087"/>
              <a:gd name="connsiteY9" fmla="*/ 742 h 1077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41087" h="10775089">
                <a:moveTo>
                  <a:pt x="9113619" y="742"/>
                </a:moveTo>
                <a:cubicBezTo>
                  <a:pt x="9262443" y="-2449"/>
                  <a:pt x="9409595" y="4681"/>
                  <a:pt x="9554283" y="21544"/>
                </a:cubicBezTo>
                <a:lnTo>
                  <a:pt x="9641085" y="34670"/>
                </a:lnTo>
                <a:lnTo>
                  <a:pt x="9641087" y="10775089"/>
                </a:lnTo>
                <a:lnTo>
                  <a:pt x="1879949" y="10775089"/>
                </a:lnTo>
                <a:lnTo>
                  <a:pt x="428604" y="8261286"/>
                </a:lnTo>
                <a:cubicBezTo>
                  <a:pt x="-144580" y="7268501"/>
                  <a:pt x="-152953" y="6012656"/>
                  <a:pt x="464463" y="4994335"/>
                </a:cubicBezTo>
                <a:cubicBezTo>
                  <a:pt x="2419501" y="1722437"/>
                  <a:pt x="2419501" y="1722437"/>
                  <a:pt x="2419501" y="1722437"/>
                </a:cubicBezTo>
                <a:cubicBezTo>
                  <a:pt x="3036919" y="704116"/>
                  <a:pt x="4136385" y="69337"/>
                  <a:pt x="5302555" y="57908"/>
                </a:cubicBezTo>
                <a:cubicBezTo>
                  <a:pt x="9113619" y="742"/>
                  <a:pt x="9113619" y="742"/>
                  <a:pt x="9113619" y="74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>
            <a:noAutofit/>
          </a:bodyPr>
          <a:lstStyle>
            <a:lvl1pPr>
              <a:defRPr sz="433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064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F95EA84-D8E0-476B-9493-876CEFFC3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grpSp>
        <p:nvGrpSpPr>
          <p:cNvPr id="14" name="Group 5">
            <a:extLst>
              <a:ext uri="{FF2B5EF4-FFF2-40B4-BE49-F238E27FC236}">
                <a16:creationId xmlns:a16="http://schemas.microsoft.com/office/drawing/2014/main" id="{0092D048-549D-4EFB-9F4D-07DA17380DAC}"/>
              </a:ext>
            </a:extLst>
          </p:cNvPr>
          <p:cNvGrpSpPr/>
          <p:nvPr/>
        </p:nvGrpSpPr>
        <p:grpSpPr>
          <a:xfrm>
            <a:off x="0" y="2390367"/>
            <a:ext cx="16276320" cy="2241030"/>
            <a:chOff x="0" y="0"/>
            <a:chExt cx="6471738" cy="816715"/>
          </a:xfrm>
          <a:gradFill flip="none" rotWithShape="1">
            <a:gsLst>
              <a:gs pos="100000">
                <a:schemeClr val="tx1">
                  <a:alpha val="0"/>
                </a:schemeClr>
              </a:gs>
              <a:gs pos="27000">
                <a:srgbClr val="225B9F"/>
              </a:gs>
            </a:gsLst>
            <a:lin ang="0" scaled="0"/>
            <a:tileRect/>
          </a:gradFill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E7B44C08-F99C-4758-AD19-DD34ACAB2C68}"/>
                </a:ext>
              </a:extLst>
            </p:cNvPr>
            <p:cNvSpPr/>
            <p:nvPr/>
          </p:nvSpPr>
          <p:spPr>
            <a:xfrm>
              <a:off x="0" y="0"/>
              <a:ext cx="6471738" cy="816715"/>
            </a:xfrm>
            <a:custGeom>
              <a:avLst/>
              <a:gdLst/>
              <a:ahLst/>
              <a:cxnLst/>
              <a:rect l="l" t="t" r="r" b="b"/>
              <a:pathLst>
                <a:path w="6471738" h="816715">
                  <a:moveTo>
                    <a:pt x="0" y="0"/>
                  </a:moveTo>
                  <a:lnTo>
                    <a:pt x="6471738" y="0"/>
                  </a:lnTo>
                  <a:lnTo>
                    <a:pt x="6471738" y="816715"/>
                  </a:lnTo>
                  <a:lnTo>
                    <a:pt x="0" y="816715"/>
                  </a:lnTo>
                  <a:close/>
                </a:path>
              </a:pathLst>
            </a:custGeom>
            <a:grpFill/>
          </p:spPr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C314004-0D86-4CB7-BA7C-E0A0EE118C93}"/>
              </a:ext>
            </a:extLst>
          </p:cNvPr>
          <p:cNvSpPr txBox="1"/>
          <p:nvPr/>
        </p:nvSpPr>
        <p:spPr>
          <a:xfrm>
            <a:off x="11709400" y="491482"/>
            <a:ext cx="3048231" cy="666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4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ЦЕНТР ГОСУДАРСТВЕННОЙ НАУЧНО-ТЕХНИЧЕСКОЙ ЭКСПЕРТИЗЫ</a:t>
            </a:r>
            <a:endParaRPr lang="ru-RU" sz="1244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5DC7F6C0-4811-46DB-9DA1-EADFAFAAED89}"/>
              </a:ext>
            </a:extLst>
          </p:cNvPr>
          <p:cNvSpPr/>
          <p:nvPr/>
        </p:nvSpPr>
        <p:spPr>
          <a:xfrm>
            <a:off x="14687987" y="231206"/>
            <a:ext cx="1224062" cy="11771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BDE1A93-3D7F-4FCC-88AE-600D7F139B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814657" y="312381"/>
            <a:ext cx="970565" cy="970565"/>
          </a:xfrm>
          <a:prstGeom prst="rect">
            <a:avLst/>
          </a:prstGeom>
          <a:effectLst>
            <a:glow rad="317500">
              <a:schemeClr val="bg1">
                <a:alpha val="19000"/>
              </a:schemeClr>
            </a:glow>
          </a:effectLst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E2B0A864-A14A-4198-9395-A73D3844FE72}"/>
              </a:ext>
            </a:extLst>
          </p:cNvPr>
          <p:cNvSpPr txBox="1">
            <a:spLocks/>
          </p:cNvSpPr>
          <p:nvPr/>
        </p:nvSpPr>
        <p:spPr>
          <a:xfrm>
            <a:off x="-135466" y="2413813"/>
            <a:ext cx="15107889" cy="2158188"/>
          </a:xfrm>
          <a:prstGeom prst="rect">
            <a:avLst/>
          </a:prstGeom>
        </p:spPr>
        <p:txBody>
          <a:bodyPr vert="horz" lIns="81280" tIns="40640" rIns="81280" bIns="4064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911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 ОРГАНИЗАЦИИ И ДЕЯТЕЛЬНОСТИ НАЦИОНАЛЬНЫХ НАУЧНЫХ СОВЕТОВ</a:t>
            </a:r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2BE92E3B-5855-4DF4-84EF-9205CA18FC5E}"/>
              </a:ext>
            </a:extLst>
          </p:cNvPr>
          <p:cNvSpPr/>
          <p:nvPr/>
        </p:nvSpPr>
        <p:spPr>
          <a:xfrm>
            <a:off x="115147" y="6541568"/>
            <a:ext cx="12598400" cy="1054175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94886">
              <a:alpha val="50980"/>
            </a:srgbClr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778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БУРАБАЕВ АЛТАЙ КУДАЙБЕРГЕНОВИЧ</a:t>
            </a:r>
            <a:endParaRPr lang="kk-KZ" sz="1778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1778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778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ДИРЕКТОР ДЕПАРТАМЕНТА ОРГАНИЗАЦИИ РАБОТЫ НАЦИОНАЛЬНЫХ НАУЧНЫХ СОВЕТОВ </a:t>
            </a:r>
            <a:endParaRPr lang="ru-RU" sz="1778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778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00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769380D-7EFE-496C-9D77-4A1F9FA1819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4" y="-497177"/>
            <a:ext cx="16256000" cy="11107678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5911626" y="8644607"/>
            <a:ext cx="163238" cy="37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46"/>
              </a:lnSpc>
            </a:pPr>
            <a:r>
              <a:rPr lang="en-US" sz="2247">
                <a:solidFill>
                  <a:srgbClr val="00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1F554F-3A58-4CBE-B8F9-39D0BE7BC5DB}"/>
              </a:ext>
            </a:extLst>
          </p:cNvPr>
          <p:cNvSpPr txBox="1"/>
          <p:nvPr/>
        </p:nvSpPr>
        <p:spPr>
          <a:xfrm>
            <a:off x="550250" y="1252239"/>
            <a:ext cx="56578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8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Narrow" panose="020B0606020202030204" pitchFamily="34" charset="0"/>
                <a:cs typeface="Rubik" pitchFamily="2" charset="-79"/>
              </a:rPr>
              <a:t>Апелляционная комиссия рассматривает: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80D121-D103-4E4B-B2D2-E9C08800D9B9}"/>
              </a:ext>
            </a:extLst>
          </p:cNvPr>
          <p:cNvSpPr txBox="1"/>
          <p:nvPr/>
        </p:nvSpPr>
        <p:spPr>
          <a:xfrm>
            <a:off x="12653764" y="394055"/>
            <a:ext cx="2182012" cy="666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44" b="1" dirty="0">
                <a:solidFill>
                  <a:schemeClr val="bg1"/>
                </a:solidFill>
                <a:latin typeface="Arial Narrow" panose="020B0606020202030204" pitchFamily="34" charset="0"/>
              </a:rPr>
              <a:t>НАЦИОНАЛЬНЫЙ ЦЕНТР ГОСУДАРСТВЕННОЙ НАУЧНО-ТЕХНИЧЕСКОЙ ЭКСПЕРТИЗЫ</a:t>
            </a:r>
            <a:endParaRPr lang="ru-RU" sz="1244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785309" y="101600"/>
            <a:ext cx="970565" cy="970565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5400000">
            <a:off x="1592773" y="-1171888"/>
            <a:ext cx="3251200" cy="6069109"/>
            <a:chOff x="0" y="0"/>
            <a:chExt cx="6345715" cy="95190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45715" cy="9519002"/>
            </a:xfrm>
            <a:custGeom>
              <a:avLst/>
              <a:gdLst/>
              <a:ahLst/>
              <a:cxnLst/>
              <a:rect l="l" t="t" r="r" b="b"/>
              <a:pathLst>
                <a:path w="6345715" h="9519002">
                  <a:moveTo>
                    <a:pt x="6345715" y="279400"/>
                  </a:moveTo>
                  <a:lnTo>
                    <a:pt x="6345715" y="0"/>
                  </a:lnTo>
                  <a:lnTo>
                    <a:pt x="0" y="0"/>
                  </a:lnTo>
                  <a:lnTo>
                    <a:pt x="0" y="9519002"/>
                  </a:lnTo>
                  <a:lnTo>
                    <a:pt x="6345715" y="9519002"/>
                  </a:lnTo>
                  <a:lnTo>
                    <a:pt x="6345715" y="279400"/>
                  </a:lnTo>
                  <a:close/>
                  <a:moveTo>
                    <a:pt x="6266975" y="279400"/>
                  </a:moveTo>
                  <a:lnTo>
                    <a:pt x="6266975" y="9440262"/>
                  </a:lnTo>
                  <a:lnTo>
                    <a:pt x="78740" y="9440262"/>
                  </a:lnTo>
                  <a:lnTo>
                    <a:pt x="78740" y="78740"/>
                  </a:lnTo>
                  <a:lnTo>
                    <a:pt x="6266975" y="78740"/>
                  </a:lnTo>
                  <a:lnTo>
                    <a:pt x="6266975" y="279400"/>
                  </a:lnTo>
                  <a:close/>
                </a:path>
              </a:pathLst>
            </a:custGeom>
            <a:solidFill>
              <a:srgbClr val="7DBFBC"/>
            </a:solidFill>
          </p:spPr>
          <p:txBody>
            <a:bodyPr/>
            <a:lstStyle/>
            <a:p>
              <a:endParaRPr lang="ru-RU" sz="1600">
                <a:latin typeface="Arial Narrow" panose="020B0606020202030204" pitchFamily="34" charset="0"/>
              </a:endParaRPr>
            </a:p>
          </p:txBody>
        </p:sp>
      </p:grpSp>
      <p:grpSp>
        <p:nvGrpSpPr>
          <p:cNvPr id="21" name="Group 5">
            <a:extLst>
              <a:ext uri="{FF2B5EF4-FFF2-40B4-BE49-F238E27FC236}">
                <a16:creationId xmlns:a16="http://schemas.microsoft.com/office/drawing/2014/main" id="{5B207BAA-7B22-404B-94AC-0DFCF4E7CE7E}"/>
              </a:ext>
            </a:extLst>
          </p:cNvPr>
          <p:cNvGrpSpPr/>
          <p:nvPr/>
        </p:nvGrpSpPr>
        <p:grpSpPr>
          <a:xfrm rot="5400000">
            <a:off x="2137416" y="3058200"/>
            <a:ext cx="2072185" cy="6069109"/>
            <a:chOff x="0" y="0"/>
            <a:chExt cx="6345715" cy="9519002"/>
          </a:xfrm>
        </p:grpSpPr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6EEB5FB7-61C4-4BA8-B0E0-8BA23B30F55F}"/>
                </a:ext>
              </a:extLst>
            </p:cNvPr>
            <p:cNvSpPr/>
            <p:nvPr/>
          </p:nvSpPr>
          <p:spPr>
            <a:xfrm>
              <a:off x="0" y="0"/>
              <a:ext cx="6345715" cy="9519002"/>
            </a:xfrm>
            <a:custGeom>
              <a:avLst/>
              <a:gdLst/>
              <a:ahLst/>
              <a:cxnLst/>
              <a:rect l="l" t="t" r="r" b="b"/>
              <a:pathLst>
                <a:path w="6345715" h="9519002">
                  <a:moveTo>
                    <a:pt x="6345715" y="279400"/>
                  </a:moveTo>
                  <a:lnTo>
                    <a:pt x="6345715" y="0"/>
                  </a:lnTo>
                  <a:lnTo>
                    <a:pt x="0" y="0"/>
                  </a:lnTo>
                  <a:lnTo>
                    <a:pt x="0" y="9519002"/>
                  </a:lnTo>
                  <a:lnTo>
                    <a:pt x="6345715" y="9519002"/>
                  </a:lnTo>
                  <a:lnTo>
                    <a:pt x="6345715" y="279400"/>
                  </a:lnTo>
                  <a:close/>
                  <a:moveTo>
                    <a:pt x="6266975" y="279400"/>
                  </a:moveTo>
                  <a:lnTo>
                    <a:pt x="6266975" y="9440262"/>
                  </a:lnTo>
                  <a:lnTo>
                    <a:pt x="78740" y="9440262"/>
                  </a:lnTo>
                  <a:lnTo>
                    <a:pt x="78740" y="78740"/>
                  </a:lnTo>
                  <a:lnTo>
                    <a:pt x="6266975" y="78740"/>
                  </a:lnTo>
                  <a:lnTo>
                    <a:pt x="6266975" y="279400"/>
                  </a:lnTo>
                  <a:close/>
                </a:path>
              </a:pathLst>
            </a:custGeom>
            <a:solidFill>
              <a:srgbClr val="7DBFBC"/>
            </a:solidFill>
          </p:spPr>
          <p:txBody>
            <a:bodyPr/>
            <a:lstStyle/>
            <a:p>
              <a:endParaRPr lang="ru-RU" sz="1600">
                <a:latin typeface="Arial Narrow" panose="020B0606020202030204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32C6E1D-6CAF-4D2D-9619-A96CC3913067}"/>
              </a:ext>
            </a:extLst>
          </p:cNvPr>
          <p:cNvSpPr txBox="1"/>
          <p:nvPr/>
        </p:nvSpPr>
        <p:spPr>
          <a:xfrm>
            <a:off x="212490" y="5190467"/>
            <a:ext cx="6083034" cy="1610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Апелляционная комиссия </a:t>
            </a:r>
          </a:p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НЕ рассматривает:</a:t>
            </a:r>
          </a:p>
          <a:p>
            <a:endParaRPr lang="ru-RU" sz="1422" b="1" i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endParaRPr lang="ru-RU" sz="1422" b="1" i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endParaRPr lang="ru-RU" sz="1422" i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F93C38D-1171-4F53-80E5-297A3BDEFCB7}"/>
              </a:ext>
            </a:extLst>
          </p:cNvPr>
          <p:cNvSpPr/>
          <p:nvPr/>
        </p:nvSpPr>
        <p:spPr>
          <a:xfrm>
            <a:off x="5675118" y="1521609"/>
            <a:ext cx="9691882" cy="1631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04804" indent="-304804" algn="just">
              <a:buAutoNum type="arabicParenR"/>
            </a:pPr>
            <a:r>
              <a:rPr lang="ru-RU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обращения участников конкурсов о несогласии по принятым решениям ННС; </a:t>
            </a:r>
          </a:p>
          <a:p>
            <a:pPr marL="304804" indent="-304804" algn="just">
              <a:buAutoNum type="arabicParenR"/>
            </a:pPr>
            <a:r>
              <a:rPr lang="ru-RU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вопросы соблюдения членами ННС Кодекса этики членов ННС; </a:t>
            </a:r>
          </a:p>
          <a:p>
            <a:pPr marL="304804" indent="-304804" algn="just">
              <a:buAutoNum type="arabicParenR"/>
            </a:pPr>
            <a:r>
              <a:rPr lang="ru-RU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обращения по результатам рассмотрения ННС промежуточных и итоговых отчетов о научной и (или) научно-технической деятельности, коммерциализации результатов научной и (или) научно-технической деятельности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9605AB5-C1AC-41EC-B388-03148CA0EBD4}"/>
              </a:ext>
            </a:extLst>
          </p:cNvPr>
          <p:cNvSpPr/>
          <p:nvPr/>
        </p:nvSpPr>
        <p:spPr>
          <a:xfrm>
            <a:off x="5616769" y="4266488"/>
            <a:ext cx="9691882" cy="34778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04804" indent="-304804" algn="just">
              <a:buAutoNum type="arabicParenR"/>
            </a:pPr>
            <a:r>
              <a:rPr lang="ru-RU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обращения участников конкурса, заявки которых не были допущены на рассмотрение ННС; </a:t>
            </a:r>
          </a:p>
          <a:p>
            <a:pPr marL="304804" indent="-304804" algn="just">
              <a:buAutoNum type="arabicParenR"/>
            </a:pPr>
            <a:r>
              <a:rPr lang="ru-RU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обращения по вопросам уменьшения финансирования проектов и программ; </a:t>
            </a:r>
          </a:p>
          <a:p>
            <a:pPr marL="304804" indent="-304804" algn="just">
              <a:buAutoNum type="arabicParenR"/>
            </a:pPr>
            <a:r>
              <a:rPr lang="ru-RU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обращения по вопросам рассмотрения итогов мониторинга реализации научных, научно-технических проектов и программ, проектов коммерциализации результатов научной и (или) научно-технической деятельности, представляемых акционерным обществом «Национальный центр государственной научно-технической экспертизы» ( далее – центр);</a:t>
            </a:r>
          </a:p>
          <a:p>
            <a:pPr marL="304804" indent="-304804" algn="just">
              <a:buAutoNum type="arabicParenR"/>
            </a:pPr>
            <a:r>
              <a:rPr lang="ru-RU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анонимные обращения; </a:t>
            </a:r>
          </a:p>
          <a:p>
            <a:pPr marL="304804" indent="-304804" algn="just">
              <a:buAutoNum type="arabicParenR"/>
            </a:pPr>
            <a:r>
              <a:rPr lang="ru-RU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обращения, в которых не изложена суть вопроса и не представлены достаточные обоснования и факты; </a:t>
            </a:r>
          </a:p>
          <a:p>
            <a:pPr marL="304804" indent="-304804" algn="just">
              <a:buAutoNum type="arabicParenR"/>
            </a:pPr>
            <a:r>
              <a:rPr lang="ru-RU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обращения по вопросам, связанным с увеличением или уменьшением баллов, выставленных ННС или полученных по результатам государственной научно-технической экспертизы.</a:t>
            </a:r>
          </a:p>
        </p:txBody>
      </p:sp>
    </p:spTree>
    <p:extLst>
      <p:ext uri="{BB962C8B-B14F-4D97-AF65-F5344CB8AC3E}">
        <p14:creationId xmlns:p14="http://schemas.microsoft.com/office/powerpoint/2010/main" val="3358407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302AF59-4CAF-FFE0-6E44-98E3C881C84D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5BF3E62-01E3-5574-CE37-C0DBA4D49C48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E9D351-AA12-B418-551E-363350213EBF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44B95-EE12-42BF-BDAF-21C5B48FC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931" y="301898"/>
            <a:ext cx="14282149" cy="1062693"/>
          </a:xfrm>
        </p:spPr>
        <p:txBody>
          <a:bodyPr/>
          <a:lstStyle/>
          <a:p>
            <a:pPr algn="ctr"/>
            <a:br>
              <a:rPr lang="ru-RU" sz="4267" dirty="0">
                <a:latin typeface="Rubik Bold"/>
              </a:rPr>
            </a:br>
            <a:br>
              <a:rPr lang="ru-RU" sz="4267" dirty="0">
                <a:latin typeface="Rubik Bold"/>
              </a:rPr>
            </a:br>
            <a:r>
              <a:rPr lang="ru-RU" sz="4267" dirty="0">
                <a:latin typeface="Rubik Bold"/>
              </a:rPr>
              <a:t>Раздел ННС на сайте www.ncste.kz</a:t>
            </a:r>
            <a:br>
              <a:rPr lang="ru-RU" sz="4267" dirty="0">
                <a:latin typeface="Rubik Bold"/>
              </a:rPr>
            </a:br>
            <a:br>
              <a:rPr lang="en-US" sz="4267" dirty="0">
                <a:solidFill>
                  <a:srgbClr val="041C32"/>
                </a:solidFill>
                <a:latin typeface="Rubik Bold"/>
              </a:rPr>
            </a:br>
            <a:endParaRPr lang="ru-RU" dirty="0"/>
          </a:p>
        </p:txBody>
      </p:sp>
      <p:sp>
        <p:nvSpPr>
          <p:cNvPr id="7" name="Блок-схема: узел 6">
            <a:extLst>
              <a:ext uri="{FF2B5EF4-FFF2-40B4-BE49-F238E27FC236}">
                <a16:creationId xmlns:a16="http://schemas.microsoft.com/office/drawing/2014/main" id="{37BC460B-6E78-4798-8B58-A6C1B26F7229}"/>
              </a:ext>
            </a:extLst>
          </p:cNvPr>
          <p:cNvSpPr/>
          <p:nvPr/>
        </p:nvSpPr>
        <p:spPr>
          <a:xfrm>
            <a:off x="15285787" y="8348618"/>
            <a:ext cx="657232" cy="534209"/>
          </a:xfrm>
          <a:prstGeom prst="flowChartConnector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8113F4-A488-45FD-AB05-F2AC487006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594" b="9167"/>
          <a:stretch/>
        </p:blipFill>
        <p:spPr>
          <a:xfrm>
            <a:off x="3908" y="130586"/>
            <a:ext cx="16457924" cy="8882827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7004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851" r="41310" b="1851"/>
          <a:stretch>
            <a:fillRect/>
          </a:stretch>
        </p:blipFill>
        <p:spPr>
          <a:xfrm>
            <a:off x="-228780" y="0"/>
            <a:ext cx="8356780" cy="9144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228780" y="0"/>
            <a:ext cx="8356780" cy="9144000"/>
            <a:chOff x="0" y="0"/>
            <a:chExt cx="4285883" cy="36565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85883" cy="3656597"/>
            </a:xfrm>
            <a:custGeom>
              <a:avLst/>
              <a:gdLst/>
              <a:ahLst/>
              <a:cxnLst/>
              <a:rect l="l" t="t" r="r" b="b"/>
              <a:pathLst>
                <a:path w="4285883" h="3656597">
                  <a:moveTo>
                    <a:pt x="0" y="0"/>
                  </a:moveTo>
                  <a:lnTo>
                    <a:pt x="4285883" y="0"/>
                  </a:lnTo>
                  <a:lnTo>
                    <a:pt x="4285883" y="3656597"/>
                  </a:lnTo>
                  <a:lnTo>
                    <a:pt x="0" y="3656597"/>
                  </a:lnTo>
                  <a:close/>
                </a:path>
              </a:pathLst>
            </a:custGeom>
            <a:solidFill>
              <a:srgbClr val="191919">
                <a:alpha val="60000"/>
              </a:srgbClr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23593" y="1984013"/>
            <a:ext cx="6823489" cy="5478519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2429510" y="5210810"/>
              <a:ext cx="2606040" cy="791210"/>
            </a:xfrm>
            <a:custGeom>
              <a:avLst/>
              <a:gdLst/>
              <a:ahLst/>
              <a:cxnLst/>
              <a:rect l="l" t="t" r="r" b="b"/>
              <a:pathLst>
                <a:path w="2606040" h="79121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3"/>
              <a:stretch>
                <a:fillRect l="-6743" r="-6743"/>
              </a:stretch>
            </a:blip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42422" y="517158"/>
            <a:ext cx="939109" cy="939109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E3873043-5D26-432F-87CA-55E87D50FBD6}"/>
              </a:ext>
            </a:extLst>
          </p:cNvPr>
          <p:cNvGrpSpPr/>
          <p:nvPr/>
        </p:nvGrpSpPr>
        <p:grpSpPr>
          <a:xfrm>
            <a:off x="14737227" y="7291901"/>
            <a:ext cx="1019435" cy="1019435"/>
            <a:chOff x="16898288" y="9090334"/>
            <a:chExt cx="1146864" cy="1146864"/>
          </a:xfrm>
        </p:grpSpPr>
        <p:grpSp>
          <p:nvGrpSpPr>
            <p:cNvPr id="11" name="Group 11"/>
            <p:cNvGrpSpPr/>
            <p:nvPr/>
          </p:nvGrpSpPr>
          <p:grpSpPr>
            <a:xfrm>
              <a:off x="16898288" y="9090334"/>
              <a:ext cx="1146864" cy="1146864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13C61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7053153" y="9245199"/>
              <a:ext cx="837135" cy="837135"/>
            </a:xfrm>
            <a:prstGeom prst="rect">
              <a:avLst/>
            </a:prstGeom>
          </p:spPr>
        </p:pic>
      </p:grpSp>
      <p:sp>
        <p:nvSpPr>
          <p:cNvPr id="25" name="TextBox 25"/>
          <p:cNvSpPr txBox="1"/>
          <p:nvPr/>
        </p:nvSpPr>
        <p:spPr>
          <a:xfrm>
            <a:off x="9804400" y="610320"/>
            <a:ext cx="5497650" cy="6315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1600" spc="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ЦЕНТР ГОСУДАРСТВЕННОЙ </a:t>
            </a:r>
          </a:p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1600" spc="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НАУЧНО-ТЕХНИЧЕСКОЙ ЭКСПЕРТИЗЫ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502871" y="8510234"/>
            <a:ext cx="1488149" cy="304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1600" spc="51" dirty="0">
                <a:solidFill>
                  <a:srgbClr val="000000"/>
                </a:solidFill>
              </a:rPr>
              <a:t>www.ncste.kz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77E238-265D-483A-93D1-8D9DE52156FF}"/>
              </a:ext>
            </a:extLst>
          </p:cNvPr>
          <p:cNvSpPr txBox="1"/>
          <p:nvPr/>
        </p:nvSpPr>
        <p:spPr>
          <a:xfrm>
            <a:off x="8642422" y="3580078"/>
            <a:ext cx="7172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80604020202020204" pitchFamily="34" charset="0"/>
                <a:cs typeface="Arial" panose="02080604020202020204" pitchFamily="34" charset="0"/>
              </a:rPr>
              <a:t>БЛАГОДАРЮ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80604020202020204" pitchFamily="34" charset="0"/>
                <a:cs typeface="Arial" panose="02080604020202020204" pitchFamily="34" charset="0"/>
              </a:rPr>
              <a:t>ЗА ВНИМАНИЕ !</a:t>
            </a:r>
          </a:p>
        </p:txBody>
      </p:sp>
      <p:sp>
        <p:nvSpPr>
          <p:cNvPr id="31" name="Прямоугольник 4">
            <a:extLst>
              <a:ext uri="{FF2B5EF4-FFF2-40B4-BE49-F238E27FC236}">
                <a16:creationId xmlns:a16="http://schemas.microsoft.com/office/drawing/2014/main" id="{2713C75E-C23E-432E-98CA-C376DA71A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5725" y="8161619"/>
            <a:ext cx="6904693" cy="63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778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г. Алматы, ул. </a:t>
            </a:r>
            <a:r>
              <a:rPr lang="ru-RU" altLang="ru-RU" sz="1778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Богенбай</a:t>
            </a:r>
            <a:r>
              <a:rPr lang="ru-RU" altLang="ru-RU" sz="1778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батыра, 221, </a:t>
            </a:r>
          </a:p>
          <a:p>
            <a:pPr eaLnBrk="1" hangingPunct="1"/>
            <a:r>
              <a:rPr lang="ru-RU" altLang="ru-RU" sz="1778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тел.: 8 (727) 344 11 10, </a:t>
            </a:r>
            <a:r>
              <a:rPr lang="ru-RU" altLang="ru-RU" sz="1778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вн</a:t>
            </a:r>
            <a:r>
              <a:rPr lang="ru-RU" altLang="ru-RU" sz="1778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300, 301, 304, 315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62FCE17-1F88-8F69-895E-7440556D35E8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59B4DF1-6C11-7BB4-85D9-E74ACE8D635F}"/>
              </a:ext>
            </a:extLst>
          </p:cNvPr>
          <p:cNvSpPr/>
          <p:nvPr/>
        </p:nvSpPr>
        <p:spPr>
          <a:xfrm>
            <a:off x="14913708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5A1EB14-89FE-48A6-D048-89717705CC68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E28BCEE-E33F-AB2E-AD0B-F0CC36A999FD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0DBC458-4E4F-88E3-5066-4CF10F82FB7E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9DDBC85-72F5-5642-5125-BE8C5E1447A7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D3011E-0B18-CC2A-EEAF-1761BE9E4D61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FAAF766-AFC3-FA9E-E242-B855521BA0DA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1310AAD-3CCE-E849-22EA-906E56E0F92E}"/>
              </a:ext>
            </a:extLst>
          </p:cNvPr>
          <p:cNvSpPr/>
          <p:nvPr/>
        </p:nvSpPr>
        <p:spPr>
          <a:xfrm>
            <a:off x="14909800" y="8839200"/>
            <a:ext cx="1346200" cy="15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НЦГНТЭ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269</Words>
  <Application>Microsoft Office PowerPoint</Application>
  <PresentationFormat>Произвольный</PresentationFormat>
  <Paragraphs>42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Narrow</vt:lpstr>
      <vt:lpstr>Calibri</vt:lpstr>
      <vt:lpstr>Rubik Bold</vt:lpstr>
      <vt:lpstr>Tahoma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Раздел ННС на сайте www.ncste.kz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Алтай Бурабаев</dc:creator>
  <cp:lastModifiedBy>Алтай  Бурабаев</cp:lastModifiedBy>
  <cp:revision>6</cp:revision>
  <dcterms:created xsi:type="dcterms:W3CDTF">2006-08-16T00:00:00Z</dcterms:created>
  <dcterms:modified xsi:type="dcterms:W3CDTF">2026-06-11T04:20:04Z</dcterms:modified>
</cp:coreProperties>
</file>