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3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75" r:id="rId15"/>
    <p:sldId id="268" r:id="rId16"/>
    <p:sldId id="269" r:id="rId17"/>
    <p:sldId id="271" r:id="rId18"/>
    <p:sldId id="272" r:id="rId19"/>
    <p:sldId id="370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6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4217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6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7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4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svg"/><Relationship Id="rId5" Type="http://schemas.openxmlformats.org/officeDocument/2006/relationships/image" Target="../media/image50.svg"/><Relationship Id="rId4" Type="http://schemas.openxmlformats.org/officeDocument/2006/relationships/image" Target="../media/image49.svg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9.png"/><Relationship Id="rId10" Type="http://schemas.openxmlformats.org/officeDocument/2006/relationships/image" Target="../media/image66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F95EA84-D8E0-476B-9493-876CEFFC3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" y="-13624"/>
            <a:ext cx="12192000" cy="6858000"/>
          </a:xfrm>
          <a:prstGeom prst="rect">
            <a:avLst/>
          </a:prstGeom>
        </p:spPr>
      </p:pic>
      <p:grpSp>
        <p:nvGrpSpPr>
          <p:cNvPr id="14" name="Group 5">
            <a:extLst>
              <a:ext uri="{FF2B5EF4-FFF2-40B4-BE49-F238E27FC236}">
                <a16:creationId xmlns:a16="http://schemas.microsoft.com/office/drawing/2014/main" id="{0092D048-549D-4EFB-9F4D-07DA17380DAC}"/>
              </a:ext>
            </a:extLst>
          </p:cNvPr>
          <p:cNvGrpSpPr/>
          <p:nvPr/>
        </p:nvGrpSpPr>
        <p:grpSpPr>
          <a:xfrm>
            <a:off x="609" y="2398372"/>
            <a:ext cx="12207240" cy="1680773"/>
            <a:chOff x="0" y="0"/>
            <a:chExt cx="6471738" cy="816715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27000">
                <a:srgbClr val="225B9F"/>
              </a:gs>
            </a:gsLst>
            <a:lin ang="0" scaled="0"/>
            <a:tileRect/>
          </a:gradFill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7B44C08-F99C-4758-AD19-DD34ACAB2C68}"/>
                </a:ext>
              </a:extLst>
            </p:cNvPr>
            <p:cNvSpPr/>
            <p:nvPr/>
          </p:nvSpPr>
          <p:spPr>
            <a:xfrm>
              <a:off x="0" y="0"/>
              <a:ext cx="6471738" cy="816715"/>
            </a:xfrm>
            <a:custGeom>
              <a:avLst/>
              <a:gdLst/>
              <a:ahLst/>
              <a:cxnLst/>
              <a:rect l="l" t="t" r="r" b="b"/>
              <a:pathLst>
                <a:path w="6471738" h="816715">
                  <a:moveTo>
                    <a:pt x="0" y="0"/>
                  </a:moveTo>
                  <a:lnTo>
                    <a:pt x="6471738" y="0"/>
                  </a:lnTo>
                  <a:lnTo>
                    <a:pt x="6471738" y="816715"/>
                  </a:lnTo>
                  <a:lnTo>
                    <a:pt x="0" y="81671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ru-RU" sz="1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C314004-0D86-4CB7-BA7C-E0A0EE118C93}"/>
              </a:ext>
            </a:extLst>
          </p:cNvPr>
          <p:cNvSpPr txBox="1"/>
          <p:nvPr/>
        </p:nvSpPr>
        <p:spPr>
          <a:xfrm>
            <a:off x="9431715" y="368613"/>
            <a:ext cx="1636509" cy="666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933" b="1" dirty="0">
                <a:solidFill>
                  <a:schemeClr val="bg1"/>
                </a:solidFill>
              </a:rPr>
              <a:t>НАЦИОНАЛЬНЫЙ ЦЕНТР ГОСУДАРСТВЕННОЙ НАУЧНО-ТЕХНИЧЕСКОЙ ЭКСПЕРТИЗЫ</a:t>
            </a:r>
            <a:endParaRPr lang="ru-RU" sz="933" b="1" dirty="0">
              <a:solidFill>
                <a:schemeClr val="bg1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DC7F6C0-4811-46DB-9DA1-EADFAFAAED89}"/>
              </a:ext>
            </a:extLst>
          </p:cNvPr>
          <p:cNvSpPr/>
          <p:nvPr/>
        </p:nvSpPr>
        <p:spPr>
          <a:xfrm>
            <a:off x="11015991" y="173405"/>
            <a:ext cx="918047" cy="882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BDE1A93-3D7F-4FCC-88AE-600D7F13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10994" y="234286"/>
            <a:ext cx="727924" cy="727924"/>
          </a:xfrm>
          <a:prstGeom prst="rect">
            <a:avLst/>
          </a:prstGeom>
          <a:effectLst>
            <a:glow rad="317500">
              <a:schemeClr val="bg1">
                <a:alpha val="19000"/>
              </a:schemeClr>
            </a:glow>
          </a:effectLst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2B0A864-A14A-4198-9395-A73D3844FE72}"/>
              </a:ext>
            </a:extLst>
          </p:cNvPr>
          <p:cNvSpPr txBox="1">
            <a:spLocks/>
          </p:cNvSpPr>
          <p:nvPr/>
        </p:nvSpPr>
        <p:spPr>
          <a:xfrm>
            <a:off x="609" y="2398373"/>
            <a:ext cx="12207240" cy="1618641"/>
          </a:xfrm>
          <a:prstGeom prst="rect">
            <a:avLst/>
          </a:prstGeom>
        </p:spPr>
        <p:txBody>
          <a:bodyPr vert="horz" lIns="60960" tIns="30480" rIns="60960" bIns="304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733" spc="35" dirty="0">
                <a:solidFill>
                  <a:srgbClr val="FFFFFF"/>
                </a:solidFill>
                <a:latin typeface="+mn-lt"/>
                <a:cs typeface="Rubik" pitchFamily="2" charset="-79"/>
              </a:rPr>
              <a:t>АКТУАЛЬНЫЕ ВОПРОСЫ ПО ПОДАЧЕ ЗАЯВОК НА КОНКУРСЫ В РАМКАХ ГРАНТОВОГО И ПРОГРАММНО-ЦЕЛЕВОГО ФИНАНСИРОВАНИЯ</a:t>
            </a: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2BE92E3B-5855-4DF4-84EF-9205CA18FC5E}"/>
              </a:ext>
            </a:extLst>
          </p:cNvPr>
          <p:cNvSpPr/>
          <p:nvPr/>
        </p:nvSpPr>
        <p:spPr>
          <a:xfrm>
            <a:off x="-17068" y="5197851"/>
            <a:ext cx="12192000" cy="704888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94886">
              <a:alpha val="50980"/>
            </a:srgbClr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КЕЛЕМСЕИТ НАЗЫМ  ЕРМЕКҚЫЗЫ</a:t>
            </a:r>
          </a:p>
          <a:p>
            <a:r>
              <a:rPr lang="kk-KZ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О. ДИРЕКТОРА ДЕПАРТАМЕНТА ГОСУДАРСТВЕННОЙ НАУЧНО-ТЕХНИЧЕСКОЙ ЭКСПЕРТИЗЫ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Thin Grid Lines Pattern"/>
          <p:cNvSpPr/>
          <p:nvPr/>
        </p:nvSpPr>
        <p:spPr>
          <a:xfrm>
            <a:off x="-21048" y="-1120555"/>
            <a:ext cx="12234096" cy="9099109"/>
          </a:xfrm>
          <a:custGeom>
            <a:avLst/>
            <a:gdLst/>
            <a:ahLst/>
            <a:cxnLst/>
            <a:rect l="l" t="t" r="r" b="b"/>
            <a:pathLst>
              <a:path w="18351144" h="13648664">
                <a:moveTo>
                  <a:pt x="0" y="0"/>
                </a:moveTo>
                <a:lnTo>
                  <a:pt x="18351144" y="0"/>
                </a:lnTo>
                <a:lnTo>
                  <a:pt x="18351144" y="13648664"/>
                </a:lnTo>
                <a:lnTo>
                  <a:pt x="0" y="136486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3" name="TextBox 3"/>
          <p:cNvSpPr txBox="1"/>
          <p:nvPr/>
        </p:nvSpPr>
        <p:spPr>
          <a:xfrm>
            <a:off x="172563" y="116032"/>
            <a:ext cx="6740355" cy="316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7"/>
              </a:lnSpc>
              <a:spcBef>
                <a:spcPct val="0"/>
              </a:spcBef>
            </a:pPr>
            <a:r>
              <a:rPr lang="en-US" sz="1933" b="1">
                <a:solidFill>
                  <a:srgbClr val="282E5B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СРОКИ ПОДАЧИ ЗАЯВОК ЧЕРЕЗ АИС АО “НЦГНТЭ”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63" y="447950"/>
            <a:ext cx="4104195" cy="18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91"/>
              </a:lnSpc>
              <a:spcBef>
                <a:spcPct val="0"/>
              </a:spcBef>
            </a:pPr>
            <a:r>
              <a:rPr lang="en-US" sz="1136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на примере конкурса ГФ 2026-2028</a:t>
            </a:r>
          </a:p>
        </p:txBody>
      </p:sp>
      <p:sp>
        <p:nvSpPr>
          <p:cNvPr id="5" name="Freeform 5"/>
          <p:cNvSpPr/>
          <p:nvPr/>
        </p:nvSpPr>
        <p:spPr>
          <a:xfrm>
            <a:off x="11632295" y="111872"/>
            <a:ext cx="541651" cy="532644"/>
          </a:xfrm>
          <a:custGeom>
            <a:avLst/>
            <a:gdLst/>
            <a:ahLst/>
            <a:cxnLst/>
            <a:rect l="l" t="t" r="r" b="b"/>
            <a:pathLst>
              <a:path w="812476" h="798966">
                <a:moveTo>
                  <a:pt x="0" y="0"/>
                </a:moveTo>
                <a:lnTo>
                  <a:pt x="812476" y="0"/>
                </a:lnTo>
                <a:lnTo>
                  <a:pt x="812476" y="798965"/>
                </a:lnTo>
                <a:lnTo>
                  <a:pt x="0" y="798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4938" t="-53879" r="-103573" b="-56194"/>
            </a:stretch>
          </a:blipFill>
        </p:spPr>
        <p:txBody>
          <a:bodyPr/>
          <a:lstStyle/>
          <a:p>
            <a:endParaRPr lang="ru-RU" sz="12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9200" y="-714101"/>
            <a:ext cx="14630400" cy="7462925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1888602" y="947025"/>
            <a:ext cx="0" cy="3879196"/>
          </a:xfrm>
          <a:prstGeom prst="line">
            <a:avLst/>
          </a:prstGeom>
          <a:ln w="28575" cap="flat">
            <a:solidFill>
              <a:srgbClr val="FF3131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8" name="TextBox 8"/>
          <p:cNvSpPr txBox="1"/>
          <p:nvPr/>
        </p:nvSpPr>
        <p:spPr>
          <a:xfrm>
            <a:off x="9030822" y="912445"/>
            <a:ext cx="2872299" cy="5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74"/>
              </a:lnSpc>
            </a:pPr>
            <a:r>
              <a:rPr lang="en-US" sz="148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крайний срок подачи заявок </a:t>
            </a:r>
          </a:p>
          <a:p>
            <a:pPr>
              <a:lnSpc>
                <a:spcPts val="2074"/>
              </a:lnSpc>
            </a:pPr>
            <a:r>
              <a:rPr lang="en-US" sz="148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11 ноября 2025 г.</a:t>
            </a:r>
          </a:p>
        </p:txBody>
      </p:sp>
      <p:sp>
        <p:nvSpPr>
          <p:cNvPr id="9" name="AutoShape 9"/>
          <p:cNvSpPr/>
          <p:nvPr/>
        </p:nvSpPr>
        <p:spPr>
          <a:xfrm>
            <a:off x="5550338" y="947025"/>
            <a:ext cx="0" cy="3879196"/>
          </a:xfrm>
          <a:prstGeom prst="line">
            <a:avLst/>
          </a:prstGeom>
          <a:ln w="28575" cap="flat">
            <a:solidFill>
              <a:srgbClr val="FF914D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10" name="TextBox 10"/>
          <p:cNvSpPr txBox="1"/>
          <p:nvPr/>
        </p:nvSpPr>
        <p:spPr>
          <a:xfrm>
            <a:off x="3252933" y="912445"/>
            <a:ext cx="2342253" cy="5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74"/>
              </a:lnSpc>
            </a:pPr>
            <a:r>
              <a:rPr lang="en-US" sz="1481" dirty="0" err="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первые</a:t>
            </a:r>
            <a:r>
              <a:rPr lang="en-US" sz="1481" dirty="0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481" dirty="0" err="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заявки</a:t>
            </a:r>
            <a:r>
              <a:rPr lang="en-US" sz="1481" dirty="0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481" dirty="0" err="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поданы</a:t>
            </a:r>
            <a:endParaRPr lang="en-US" sz="1481" dirty="0">
              <a:solidFill>
                <a:srgbClr val="000000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>
              <a:lnSpc>
                <a:spcPts val="2074"/>
              </a:lnSpc>
            </a:pPr>
            <a:r>
              <a:rPr lang="en-US" sz="1481" dirty="0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22-23 </a:t>
            </a:r>
            <a:r>
              <a:rPr lang="en-US" sz="1481" dirty="0" err="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октября</a:t>
            </a:r>
            <a:r>
              <a:rPr lang="en-US" sz="1481" dirty="0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2025 г.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95035" y="933578"/>
            <a:ext cx="0" cy="3879196"/>
          </a:xfrm>
          <a:prstGeom prst="line">
            <a:avLst/>
          </a:prstGeom>
          <a:ln w="28575" cap="flat">
            <a:gradFill>
              <a:gsLst>
                <a:gs pos="0">
                  <a:srgbClr val="69EF0C">
                    <a:alpha val="100000"/>
                  </a:srgbClr>
                </a:gs>
                <a:gs pos="100000">
                  <a:srgbClr val="31C644">
                    <a:alpha val="100000"/>
                  </a:srgbClr>
                </a:gs>
              </a:gsLst>
              <a:lin ang="0"/>
            </a:gra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12" name="TextBox 12"/>
          <p:cNvSpPr txBox="1"/>
          <p:nvPr/>
        </p:nvSpPr>
        <p:spPr>
          <a:xfrm>
            <a:off x="903404" y="4113009"/>
            <a:ext cx="2189196" cy="5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74"/>
              </a:lnSpc>
            </a:pPr>
            <a:r>
              <a:rPr lang="en-US" sz="148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прием заявок открыт</a:t>
            </a:r>
          </a:p>
          <a:p>
            <a:pPr>
              <a:lnSpc>
                <a:spcPts val="2074"/>
              </a:lnSpc>
            </a:pPr>
            <a:r>
              <a:rPr lang="en-US" sz="148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06 октября 2025 г.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Использование грантовых средств (коммерциализация РННТД)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34440"/>
            <a:ext cx="539176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472184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1609344"/>
            <a:ext cx="182880" cy="1828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08176" y="1453896"/>
            <a:ext cx="4294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финансируется за счёт гранта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859536" y="2075688"/>
            <a:ext cx="23301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Табак, алкоголь, оружие, азартные игры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Проценты и погашение задолженности третьим лицам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Резервы на будущие убытки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Ранее профинансированные государством работы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Потери в обмене валют, штрафы, пени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Премии, материальная помощь, компенсации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Представительские расходы; услуги по набору персонала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3308528" y="2075688"/>
            <a:ext cx="23301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Подписки на газеты и журналы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Транспортные средства (кроме спецтехники)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Строительство, здания, помещения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Публикация научных статей, научные мероприятия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Командировочные расходы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Коммунальные, канцелярские, почтовые услуги; страхование</a:t>
            </a:r>
            <a:endParaRPr lang="en-US" sz="950" dirty="0"/>
          </a:p>
          <a:p>
            <a:pPr marL="152400" indent="-152400">
              <a:spcAft>
                <a:spcPts val="500"/>
              </a:spcAft>
              <a:buSzPct val="100000"/>
              <a:buChar char="✗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Личные устройства, не связанные с проектом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6233008" y="1234440"/>
            <a:ext cx="539176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2" name="Shape 8"/>
          <p:cNvSpPr/>
          <p:nvPr/>
        </p:nvSpPr>
        <p:spPr>
          <a:xfrm>
            <a:off x="6507328" y="1472184"/>
            <a:ext cx="457200" cy="457200"/>
          </a:xfrm>
          <a:prstGeom prst="ellipse">
            <a:avLst/>
          </a:prstGeom>
          <a:solidFill>
            <a:srgbClr val="2E9E5B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4488" y="160934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74256" y="1453896"/>
            <a:ext cx="4294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9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Предусмотренные расходы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543904" y="2075688"/>
            <a:ext cx="47882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Фонд оплаты труда (до 20%)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Новое оборудование и программное обеспечение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производственных помещений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Расходные материалы и комплектующие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 и услуги третьих лиц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Аренда (до 20%, субаренда запрещена)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новых объектов интеллектуальной собственности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Продвижение на рынок (минимум 5%)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✓"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Налоговые обязательства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66928" y="5486400"/>
            <a:ext cx="11057839" cy="786384"/>
          </a:xfrm>
          <a:prstGeom prst="roundRect">
            <a:avLst>
              <a:gd name="adj" fmla="val 11628"/>
            </a:avLst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Shape 12"/>
          <p:cNvSpPr/>
          <p:nvPr/>
        </p:nvSpPr>
        <p:spPr>
          <a:xfrm>
            <a:off x="822960" y="5678424"/>
            <a:ext cx="402336" cy="402336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688" y="5788152"/>
            <a:ext cx="182880" cy="1828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53312" y="5486400"/>
            <a:ext cx="10051999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 для всех конкурсов:  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закуп от 3 поставщиков, не аффилированных с заявителем  ·  проект реализуется на территории РК  ·  обязательная ссылка на источник финансирования во всех публикациях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16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Отдельные положения коммерциализации РННТД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325880"/>
            <a:ext cx="11057839" cy="870509"/>
          </a:xfrm>
          <a:prstGeom prst="roundRect">
            <a:avLst>
              <a:gd name="adj" fmla="val 1050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22960" y="1477670"/>
            <a:ext cx="566928" cy="56692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1623974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72768" y="1417320"/>
            <a:ext cx="2926080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Стартап-компания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544568" y="1417320"/>
            <a:ext cx="6851599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Может быть создана после победы в конкурсе. Учредители — гаранты возврата средств пропорционально доле. Стартап присоединяется к договору совместной деятельности.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566928" y="2342693"/>
            <a:ext cx="11057839" cy="870509"/>
          </a:xfrm>
          <a:prstGeom prst="roundRect">
            <a:avLst>
              <a:gd name="adj" fmla="val 1050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1" name="Shape 7"/>
          <p:cNvSpPr/>
          <p:nvPr/>
        </p:nvSpPr>
        <p:spPr>
          <a:xfrm>
            <a:off x="822960" y="2494483"/>
            <a:ext cx="566928" cy="56692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" y="2640787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72768" y="2434133"/>
            <a:ext cx="2926080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Исключительные права на РННТД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544568" y="2434133"/>
            <a:ext cx="6851599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Обязательно у грантополучателя. Уступка прав третьим лицам в ходе проекта запрещена. При отсутствии прав — передача в течение 3 месяцев, иначе прекращение финансирования.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566928" y="3359506"/>
            <a:ext cx="11057839" cy="870509"/>
          </a:xfrm>
          <a:prstGeom prst="roundRect">
            <a:avLst>
              <a:gd name="adj" fmla="val 1050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6" name="Shape 11"/>
          <p:cNvSpPr/>
          <p:nvPr/>
        </p:nvSpPr>
        <p:spPr>
          <a:xfrm>
            <a:off x="822960" y="3511296"/>
            <a:ext cx="566928" cy="56692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" y="3657600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572768" y="3450946"/>
            <a:ext cx="2926080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Софинансирование и закуп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544568" y="3450946"/>
            <a:ext cx="6851599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Строго денежными средствами, отдельный банковский счёт. РННТД не может составлять государственную тайну. Закуп бывшего в употреблении оборудования запрещён.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566928" y="4376318"/>
            <a:ext cx="11057839" cy="870509"/>
          </a:xfrm>
          <a:prstGeom prst="roundRect">
            <a:avLst>
              <a:gd name="adj" fmla="val 1050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1" name="Shape 15"/>
          <p:cNvSpPr/>
          <p:nvPr/>
        </p:nvSpPr>
        <p:spPr>
          <a:xfrm>
            <a:off x="822960" y="4528109"/>
            <a:ext cx="566928" cy="56692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264" y="4674413"/>
            <a:ext cx="274320" cy="2743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572768" y="4467758"/>
            <a:ext cx="2926080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Продвижение на рынок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4544568" y="4467758"/>
            <a:ext cx="6851599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Минимум 5% от гранта обязательно. Научные статьи и конференции не финансируются за счёт гранта (в отличие от ГФ / ПЦФ).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566928" y="5393131"/>
            <a:ext cx="11057839" cy="870509"/>
          </a:xfrm>
          <a:prstGeom prst="roundRect">
            <a:avLst>
              <a:gd name="adj" fmla="val 1050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6" name="Shape 19"/>
          <p:cNvSpPr/>
          <p:nvPr/>
        </p:nvSpPr>
        <p:spPr>
          <a:xfrm>
            <a:off x="822960" y="5544922"/>
            <a:ext cx="566928" cy="56692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264" y="5691226"/>
            <a:ext cx="274320" cy="27432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572768" y="5484571"/>
            <a:ext cx="2926080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Антикоррупционная оговорка</a:t>
            </a:r>
            <a:endParaRPr lang="en-US" sz="1400" dirty="0"/>
          </a:p>
        </p:txBody>
      </p:sp>
      <p:sp>
        <p:nvSpPr>
          <p:cNvPr id="29" name="Text 21"/>
          <p:cNvSpPr/>
          <p:nvPr/>
        </p:nvSpPr>
        <p:spPr>
          <a:xfrm>
            <a:off x="4544568" y="5484571"/>
            <a:ext cx="6851599" cy="68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Нарушения при реализации проекта — основание для прекращения и взыскания всех средств + неустойка по базовой ставке Национального Банка РК.</a:t>
            </a:r>
            <a:endParaRPr lang="en-US" sz="1150" dirty="0"/>
          </a:p>
        </p:txBody>
      </p:sp>
      <p:sp>
        <p:nvSpPr>
          <p:cNvPr id="30" name="Text 22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1" name="Shape 23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Text 24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Сводная таблица отличий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492076"/>
              </p:ext>
            </p:extLst>
          </p:nvPr>
        </p:nvGraphicFramePr>
        <p:xfrm>
          <a:off x="566928" y="1325880"/>
          <a:ext cx="11073384" cy="493776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5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Критерий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36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ГФ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78B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ПЦФ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4F8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Коммерциализация РННТД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6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Цель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Научные исследования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Решение гос. задач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Вывод продукта на рынок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Лимит на проект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30–50 млн ₸ / год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 НТЗ (до 1 млрд+)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250 млн ₸ (всего)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1–9 (от 6 для предприятий)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От 6 обязательно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Зарубежные учёные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 30% группы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 30% группы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 составу проекта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Софинансирование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от 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1–30% по НТЗ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25–45% обязательно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ФОТ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 70%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 60% (НТЦ 35%)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 20%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Результат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Публикации + патенты + PhD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Публикации + стартапы + патенты + PhD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Доход от 15% от гранта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836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Грантополучатель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Субъект ННТД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Субъект ННТД / консорциум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428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Юр. лицо / стартап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7" name="Shape 3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4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96330" y="574432"/>
            <a:ext cx="6291818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1"/>
              </a:lnSpc>
            </a:pPr>
            <a:r>
              <a:rPr lang="en-US" sz="2001" b="1" dirty="0">
                <a:solidFill>
                  <a:srgbClr val="00206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УКРЕПЛЕНИЕ ИНТЕЛЛЕКТУАЛЬНОГО ПОТЕНЦИАЛА:</a:t>
            </a:r>
          </a:p>
          <a:p>
            <a:pPr algn="ctr">
              <a:lnSpc>
                <a:spcPts val="2801"/>
              </a:lnSpc>
            </a:pPr>
            <a:r>
              <a:rPr lang="en-US" sz="2001" dirty="0">
                <a:solidFill>
                  <a:srgbClr val="002060"/>
                </a:solidFill>
                <a:latin typeface="Evolventa"/>
                <a:ea typeface="Evolventa"/>
                <a:cs typeface="Evolventa"/>
                <a:sym typeface="Evolventa"/>
              </a:rPr>
              <a:t>ГНТЭ ПРОЕКТОВ И ПРОГРАММ ПО ГОДАМ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19029" y="1548646"/>
            <a:ext cx="1360351" cy="19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0"/>
              </a:lnSpc>
              <a:spcBef>
                <a:spcPct val="0"/>
              </a:spcBef>
            </a:pPr>
            <a:r>
              <a:rPr lang="en-US" sz="1193" dirty="0" err="1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Подано</a:t>
            </a:r>
            <a:r>
              <a:rPr lang="en-US" sz="1193" dirty="0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z="1193" dirty="0" err="1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заявок</a:t>
            </a:r>
            <a:r>
              <a:rPr lang="en-US" sz="1193" dirty="0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72454" y="1266548"/>
            <a:ext cx="2138632" cy="210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9"/>
              </a:lnSpc>
              <a:spcBef>
                <a:spcPct val="0"/>
              </a:spcBef>
            </a:pPr>
            <a:r>
              <a:rPr lang="en-US" sz="1278" dirty="0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ГНТЭ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17768" y="1548646"/>
            <a:ext cx="1375352" cy="19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0"/>
              </a:lnSpc>
              <a:spcBef>
                <a:spcPct val="0"/>
              </a:spcBef>
            </a:pPr>
            <a:r>
              <a:rPr lang="en-US" sz="1193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Передано в ННС: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12622" y="1354206"/>
            <a:ext cx="1039114" cy="416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0"/>
              </a:lnSpc>
              <a:spcBef>
                <a:spcPct val="0"/>
              </a:spcBef>
            </a:pPr>
            <a:r>
              <a:rPr lang="en-US" sz="1193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Одобренная </a:t>
            </a:r>
          </a:p>
          <a:p>
            <a:pPr algn="ctr">
              <a:lnSpc>
                <a:spcPts val="1670"/>
              </a:lnSpc>
              <a:spcBef>
                <a:spcPct val="0"/>
              </a:spcBef>
            </a:pPr>
            <a:r>
              <a:rPr lang="en-US" sz="1193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сумма </a:t>
            </a:r>
          </a:p>
        </p:txBody>
      </p:sp>
      <p:sp>
        <p:nvSpPr>
          <p:cNvPr id="7" name="Freeform 7"/>
          <p:cNvSpPr/>
          <p:nvPr/>
        </p:nvSpPr>
        <p:spPr>
          <a:xfrm>
            <a:off x="8453839" y="2114370"/>
            <a:ext cx="252053" cy="294955"/>
          </a:xfrm>
          <a:custGeom>
            <a:avLst/>
            <a:gdLst/>
            <a:ahLst/>
            <a:cxnLst/>
            <a:rect l="l" t="t" r="r" b="b"/>
            <a:pathLst>
              <a:path w="378079" h="442433">
                <a:moveTo>
                  <a:pt x="0" y="0"/>
                </a:moveTo>
                <a:lnTo>
                  <a:pt x="378079" y="0"/>
                </a:lnTo>
                <a:lnTo>
                  <a:pt x="378079" y="442433"/>
                </a:lnTo>
                <a:lnTo>
                  <a:pt x="0" y="442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grpSp>
        <p:nvGrpSpPr>
          <p:cNvPr id="8" name="Group 8"/>
          <p:cNvGrpSpPr/>
          <p:nvPr/>
        </p:nvGrpSpPr>
        <p:grpSpPr>
          <a:xfrm>
            <a:off x="10123357" y="5428234"/>
            <a:ext cx="650705" cy="65070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ru-RU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30412" y="5022297"/>
            <a:ext cx="723392" cy="269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96"/>
              </a:lnSpc>
              <a:spcBef>
                <a:spcPct val="0"/>
              </a:spcBef>
            </a:pPr>
            <a:r>
              <a:rPr lang="en-US" sz="1640">
                <a:solidFill>
                  <a:srgbClr val="279289"/>
                </a:solidFill>
                <a:latin typeface="Evolventa"/>
                <a:ea typeface="Evolventa"/>
                <a:cs typeface="Evolventa"/>
                <a:sym typeface="Evolventa"/>
              </a:rPr>
              <a:t>2022</a:t>
            </a:r>
          </a:p>
        </p:txBody>
      </p:sp>
      <p:sp>
        <p:nvSpPr>
          <p:cNvPr id="12" name="Freeform 12"/>
          <p:cNvSpPr/>
          <p:nvPr/>
        </p:nvSpPr>
        <p:spPr>
          <a:xfrm>
            <a:off x="1993573" y="4906933"/>
            <a:ext cx="1431981" cy="708179"/>
          </a:xfrm>
          <a:custGeom>
            <a:avLst/>
            <a:gdLst/>
            <a:ahLst/>
            <a:cxnLst/>
            <a:rect l="l" t="t" r="r" b="b"/>
            <a:pathLst>
              <a:path w="2147971" h="1062269">
                <a:moveTo>
                  <a:pt x="0" y="0"/>
                </a:moveTo>
                <a:lnTo>
                  <a:pt x="2147970" y="0"/>
                </a:lnTo>
                <a:lnTo>
                  <a:pt x="2147970" y="1062269"/>
                </a:lnTo>
                <a:lnTo>
                  <a:pt x="0" y="1062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13" name="TextBox 13"/>
          <p:cNvSpPr txBox="1"/>
          <p:nvPr/>
        </p:nvSpPr>
        <p:spPr>
          <a:xfrm>
            <a:off x="2092563" y="5147079"/>
            <a:ext cx="841961" cy="16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0"/>
              </a:lnSpc>
              <a:spcBef>
                <a:spcPct val="0"/>
              </a:spcBef>
            </a:pPr>
            <a:r>
              <a:rPr lang="en-US" sz="97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9 конкурсов</a:t>
            </a:r>
          </a:p>
        </p:txBody>
      </p:sp>
      <p:sp>
        <p:nvSpPr>
          <p:cNvPr id="14" name="Freeform 14"/>
          <p:cNvSpPr/>
          <p:nvPr/>
        </p:nvSpPr>
        <p:spPr>
          <a:xfrm>
            <a:off x="4736474" y="5106086"/>
            <a:ext cx="1480724" cy="732285"/>
          </a:xfrm>
          <a:custGeom>
            <a:avLst/>
            <a:gdLst/>
            <a:ahLst/>
            <a:cxnLst/>
            <a:rect l="l" t="t" r="r" b="b"/>
            <a:pathLst>
              <a:path w="2221086" h="1098428">
                <a:moveTo>
                  <a:pt x="0" y="0"/>
                </a:moveTo>
                <a:lnTo>
                  <a:pt x="2221086" y="0"/>
                </a:lnTo>
                <a:lnTo>
                  <a:pt x="2221086" y="1098428"/>
                </a:lnTo>
                <a:lnTo>
                  <a:pt x="0" y="1098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15" name="TextBox 15"/>
          <p:cNvSpPr txBox="1"/>
          <p:nvPr/>
        </p:nvSpPr>
        <p:spPr>
          <a:xfrm>
            <a:off x="4875074" y="5272891"/>
            <a:ext cx="774168" cy="34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7"/>
              </a:lnSpc>
              <a:spcBef>
                <a:spcPct val="0"/>
              </a:spcBef>
            </a:pPr>
            <a:r>
              <a:rPr lang="en-US" sz="96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Прошли ГНТЭ - 3 306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79874" y="5194096"/>
            <a:ext cx="470960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4381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3361" y="5253840"/>
            <a:ext cx="629889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2110</a:t>
            </a:r>
          </a:p>
        </p:txBody>
      </p:sp>
      <p:sp>
        <p:nvSpPr>
          <p:cNvPr id="18" name="Freeform 18"/>
          <p:cNvSpPr/>
          <p:nvPr/>
        </p:nvSpPr>
        <p:spPr>
          <a:xfrm>
            <a:off x="7542901" y="5263946"/>
            <a:ext cx="1622221" cy="802262"/>
          </a:xfrm>
          <a:custGeom>
            <a:avLst/>
            <a:gdLst/>
            <a:ahLst/>
            <a:cxnLst/>
            <a:rect l="l" t="t" r="r" b="b"/>
            <a:pathLst>
              <a:path w="2433332" h="1203393">
                <a:moveTo>
                  <a:pt x="0" y="0"/>
                </a:moveTo>
                <a:lnTo>
                  <a:pt x="2433333" y="0"/>
                </a:lnTo>
                <a:lnTo>
                  <a:pt x="2433333" y="1203394"/>
                </a:lnTo>
                <a:lnTo>
                  <a:pt x="0" y="12033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19" name="TextBox 19"/>
          <p:cNvSpPr txBox="1"/>
          <p:nvPr/>
        </p:nvSpPr>
        <p:spPr>
          <a:xfrm>
            <a:off x="7691806" y="5487991"/>
            <a:ext cx="742266" cy="3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1"/>
              </a:lnSpc>
              <a:spcBef>
                <a:spcPct val="0"/>
              </a:spcBef>
            </a:pPr>
            <a:r>
              <a:rPr lang="en-US" sz="92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Одобрено ННС - 1091</a:t>
            </a:r>
          </a:p>
        </p:txBody>
      </p:sp>
      <p:sp>
        <p:nvSpPr>
          <p:cNvPr id="20" name="Freeform 20"/>
          <p:cNvSpPr/>
          <p:nvPr/>
        </p:nvSpPr>
        <p:spPr>
          <a:xfrm>
            <a:off x="9165123" y="5665077"/>
            <a:ext cx="958234" cy="88509"/>
          </a:xfrm>
          <a:custGeom>
            <a:avLst/>
            <a:gdLst/>
            <a:ahLst/>
            <a:cxnLst/>
            <a:rect l="l" t="t" r="r" b="b"/>
            <a:pathLst>
              <a:path w="1437351" h="132763">
                <a:moveTo>
                  <a:pt x="0" y="0"/>
                </a:moveTo>
                <a:lnTo>
                  <a:pt x="472438" y="0"/>
                </a:lnTo>
                <a:cubicBezTo>
                  <a:pt x="490044" y="0"/>
                  <a:pt x="506929" y="6994"/>
                  <a:pt x="519377" y="19443"/>
                </a:cubicBezTo>
                <a:cubicBezTo>
                  <a:pt x="531826" y="31892"/>
                  <a:pt x="538820" y="48776"/>
                  <a:pt x="538820" y="66382"/>
                </a:cubicBezTo>
                <a:lnTo>
                  <a:pt x="538820" y="66382"/>
                </a:lnTo>
                <a:cubicBezTo>
                  <a:pt x="538820" y="83987"/>
                  <a:pt x="545813" y="100872"/>
                  <a:pt x="558262" y="113320"/>
                </a:cubicBezTo>
                <a:cubicBezTo>
                  <a:pt x="570711" y="125770"/>
                  <a:pt x="587597" y="132763"/>
                  <a:pt x="605202" y="132763"/>
                </a:cubicBezTo>
                <a:lnTo>
                  <a:pt x="1437351" y="132763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21" name="TextBox 21"/>
          <p:cNvSpPr txBox="1"/>
          <p:nvPr/>
        </p:nvSpPr>
        <p:spPr>
          <a:xfrm>
            <a:off x="10111994" y="5453773"/>
            <a:ext cx="656175" cy="71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121,9 </a:t>
            </a:r>
          </a:p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млрд тг</a:t>
            </a:r>
          </a:p>
        </p:txBody>
      </p:sp>
      <p:sp>
        <p:nvSpPr>
          <p:cNvPr id="22" name="Freeform 22"/>
          <p:cNvSpPr/>
          <p:nvPr/>
        </p:nvSpPr>
        <p:spPr>
          <a:xfrm>
            <a:off x="5718746" y="5343628"/>
            <a:ext cx="298118" cy="242289"/>
          </a:xfrm>
          <a:custGeom>
            <a:avLst/>
            <a:gdLst/>
            <a:ahLst/>
            <a:cxnLst/>
            <a:rect l="l" t="t" r="r" b="b"/>
            <a:pathLst>
              <a:path w="447177" h="363433">
                <a:moveTo>
                  <a:pt x="0" y="0"/>
                </a:moveTo>
                <a:lnTo>
                  <a:pt x="447177" y="0"/>
                </a:lnTo>
                <a:lnTo>
                  <a:pt x="447177" y="363433"/>
                </a:lnTo>
                <a:lnTo>
                  <a:pt x="0" y="363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23" name="Freeform 23"/>
          <p:cNvSpPr/>
          <p:nvPr/>
        </p:nvSpPr>
        <p:spPr>
          <a:xfrm>
            <a:off x="3425553" y="5261023"/>
            <a:ext cx="1339769" cy="265738"/>
          </a:xfrm>
          <a:custGeom>
            <a:avLst/>
            <a:gdLst/>
            <a:ahLst/>
            <a:cxnLst/>
            <a:rect l="l" t="t" r="r" b="b"/>
            <a:pathLst>
              <a:path w="2009654" h="398607">
                <a:moveTo>
                  <a:pt x="0" y="0"/>
                </a:moveTo>
                <a:lnTo>
                  <a:pt x="181069" y="0"/>
                </a:lnTo>
                <a:cubicBezTo>
                  <a:pt x="226540" y="0"/>
                  <a:pt x="270149" y="18063"/>
                  <a:pt x="302302" y="50216"/>
                </a:cubicBezTo>
                <a:cubicBezTo>
                  <a:pt x="334456" y="82369"/>
                  <a:pt x="352519" y="125978"/>
                  <a:pt x="352519" y="171450"/>
                </a:cubicBezTo>
                <a:lnTo>
                  <a:pt x="352519" y="227157"/>
                </a:lnTo>
                <a:cubicBezTo>
                  <a:pt x="352519" y="272628"/>
                  <a:pt x="370582" y="316237"/>
                  <a:pt x="402736" y="348390"/>
                </a:cubicBezTo>
                <a:cubicBezTo>
                  <a:pt x="434889" y="380543"/>
                  <a:pt x="478498" y="398607"/>
                  <a:pt x="523969" y="398607"/>
                </a:cubicBezTo>
                <a:lnTo>
                  <a:pt x="2009655" y="398607"/>
                </a:lnTo>
              </a:path>
            </a:pathLst>
          </a:custGeom>
          <a:ln w="19050" cap="flat">
            <a:solidFill>
              <a:srgbClr val="016A95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24" name="Freeform 24"/>
          <p:cNvSpPr/>
          <p:nvPr/>
        </p:nvSpPr>
        <p:spPr>
          <a:xfrm>
            <a:off x="6217198" y="5472229"/>
            <a:ext cx="1325703" cy="192849"/>
          </a:xfrm>
          <a:custGeom>
            <a:avLst/>
            <a:gdLst/>
            <a:ahLst/>
            <a:cxnLst/>
            <a:rect l="l" t="t" r="r" b="b"/>
            <a:pathLst>
              <a:path w="1988555" h="289273">
                <a:moveTo>
                  <a:pt x="0" y="0"/>
                </a:moveTo>
                <a:lnTo>
                  <a:pt x="154133" y="0"/>
                </a:lnTo>
                <a:cubicBezTo>
                  <a:pt x="192493" y="0"/>
                  <a:pt x="229282" y="15239"/>
                  <a:pt x="256406" y="42363"/>
                </a:cubicBezTo>
                <a:cubicBezTo>
                  <a:pt x="283531" y="69488"/>
                  <a:pt x="298770" y="106277"/>
                  <a:pt x="298770" y="144637"/>
                </a:cubicBezTo>
                <a:lnTo>
                  <a:pt x="298770" y="144637"/>
                </a:lnTo>
                <a:cubicBezTo>
                  <a:pt x="298770" y="182997"/>
                  <a:pt x="314008" y="219785"/>
                  <a:pt x="341133" y="246910"/>
                </a:cubicBezTo>
                <a:cubicBezTo>
                  <a:pt x="368258" y="274035"/>
                  <a:pt x="405046" y="289273"/>
                  <a:pt x="443406" y="289273"/>
                </a:cubicBezTo>
                <a:lnTo>
                  <a:pt x="1988555" y="289273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25" name="Freeform 25"/>
          <p:cNvSpPr/>
          <p:nvPr/>
        </p:nvSpPr>
        <p:spPr>
          <a:xfrm>
            <a:off x="2990121" y="5106086"/>
            <a:ext cx="270998" cy="309873"/>
          </a:xfrm>
          <a:custGeom>
            <a:avLst/>
            <a:gdLst/>
            <a:ahLst/>
            <a:cxnLst/>
            <a:rect l="l" t="t" r="r" b="b"/>
            <a:pathLst>
              <a:path w="406497" h="464810">
                <a:moveTo>
                  <a:pt x="0" y="0"/>
                </a:moveTo>
                <a:lnTo>
                  <a:pt x="406497" y="0"/>
                </a:lnTo>
                <a:lnTo>
                  <a:pt x="406497" y="464810"/>
                </a:lnTo>
                <a:lnTo>
                  <a:pt x="0" y="464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26" name="TextBox 26"/>
          <p:cNvSpPr txBox="1"/>
          <p:nvPr/>
        </p:nvSpPr>
        <p:spPr>
          <a:xfrm>
            <a:off x="1191858" y="3983935"/>
            <a:ext cx="723392" cy="269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96"/>
              </a:lnSpc>
              <a:spcBef>
                <a:spcPct val="0"/>
              </a:spcBef>
            </a:pPr>
            <a:r>
              <a:rPr lang="en-US" sz="1640">
                <a:solidFill>
                  <a:srgbClr val="279289"/>
                </a:solidFill>
                <a:latin typeface="Evolventa"/>
                <a:ea typeface="Evolventa"/>
                <a:cs typeface="Evolventa"/>
                <a:sym typeface="Evolventa"/>
              </a:rPr>
              <a:t>2023</a:t>
            </a:r>
          </a:p>
        </p:txBody>
      </p:sp>
      <p:sp>
        <p:nvSpPr>
          <p:cNvPr id="27" name="Freeform 27"/>
          <p:cNvSpPr/>
          <p:nvPr/>
        </p:nvSpPr>
        <p:spPr>
          <a:xfrm>
            <a:off x="2003553" y="3924344"/>
            <a:ext cx="1431981" cy="708179"/>
          </a:xfrm>
          <a:custGeom>
            <a:avLst/>
            <a:gdLst/>
            <a:ahLst/>
            <a:cxnLst/>
            <a:rect l="l" t="t" r="r" b="b"/>
            <a:pathLst>
              <a:path w="2147971" h="1062269">
                <a:moveTo>
                  <a:pt x="0" y="0"/>
                </a:moveTo>
                <a:lnTo>
                  <a:pt x="2147971" y="0"/>
                </a:lnTo>
                <a:lnTo>
                  <a:pt x="2147971" y="1062269"/>
                </a:lnTo>
                <a:lnTo>
                  <a:pt x="0" y="1062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28" name="Freeform 28"/>
          <p:cNvSpPr/>
          <p:nvPr/>
        </p:nvSpPr>
        <p:spPr>
          <a:xfrm>
            <a:off x="4764075" y="4100409"/>
            <a:ext cx="1495306" cy="739497"/>
          </a:xfrm>
          <a:custGeom>
            <a:avLst/>
            <a:gdLst/>
            <a:ahLst/>
            <a:cxnLst/>
            <a:rect l="l" t="t" r="r" b="b"/>
            <a:pathLst>
              <a:path w="2242959" h="1109245">
                <a:moveTo>
                  <a:pt x="0" y="0"/>
                </a:moveTo>
                <a:lnTo>
                  <a:pt x="2242960" y="0"/>
                </a:lnTo>
                <a:lnTo>
                  <a:pt x="2242960" y="1109245"/>
                </a:lnTo>
                <a:lnTo>
                  <a:pt x="0" y="11092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29" name="TextBox 29"/>
          <p:cNvSpPr txBox="1"/>
          <p:nvPr/>
        </p:nvSpPr>
        <p:spPr>
          <a:xfrm>
            <a:off x="4143712" y="4136122"/>
            <a:ext cx="407123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3783</a:t>
            </a:r>
          </a:p>
        </p:txBody>
      </p:sp>
      <p:sp>
        <p:nvSpPr>
          <p:cNvPr id="30" name="Freeform 30"/>
          <p:cNvSpPr/>
          <p:nvPr/>
        </p:nvSpPr>
        <p:spPr>
          <a:xfrm>
            <a:off x="7213532" y="4734784"/>
            <a:ext cx="239938" cy="195005"/>
          </a:xfrm>
          <a:custGeom>
            <a:avLst/>
            <a:gdLst/>
            <a:ahLst/>
            <a:cxnLst/>
            <a:rect l="l" t="t" r="r" b="b"/>
            <a:pathLst>
              <a:path w="359907" h="292507">
                <a:moveTo>
                  <a:pt x="0" y="0"/>
                </a:moveTo>
                <a:lnTo>
                  <a:pt x="359908" y="0"/>
                </a:lnTo>
                <a:lnTo>
                  <a:pt x="359908" y="292507"/>
                </a:lnTo>
                <a:lnTo>
                  <a:pt x="0" y="292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31" name="Freeform 31"/>
          <p:cNvSpPr/>
          <p:nvPr/>
        </p:nvSpPr>
        <p:spPr>
          <a:xfrm>
            <a:off x="9134631" y="4721585"/>
            <a:ext cx="1266831" cy="173985"/>
          </a:xfrm>
          <a:custGeom>
            <a:avLst/>
            <a:gdLst/>
            <a:ahLst/>
            <a:cxnLst/>
            <a:rect l="l" t="t" r="r" b="b"/>
            <a:pathLst>
              <a:path w="1900247" h="260977">
                <a:moveTo>
                  <a:pt x="0" y="0"/>
                </a:moveTo>
                <a:lnTo>
                  <a:pt x="115427" y="0"/>
                </a:lnTo>
                <a:cubicBezTo>
                  <a:pt x="179175" y="0"/>
                  <a:pt x="230854" y="51679"/>
                  <a:pt x="230854" y="115427"/>
                </a:cubicBezTo>
                <a:lnTo>
                  <a:pt x="230854" y="130489"/>
                </a:lnTo>
                <a:cubicBezTo>
                  <a:pt x="230854" y="202556"/>
                  <a:pt x="289275" y="260978"/>
                  <a:pt x="361342" y="260978"/>
                </a:cubicBezTo>
                <a:lnTo>
                  <a:pt x="1900246" y="260978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grpSp>
        <p:nvGrpSpPr>
          <p:cNvPr id="32" name="Group 32"/>
          <p:cNvGrpSpPr/>
          <p:nvPr/>
        </p:nvGrpSpPr>
        <p:grpSpPr>
          <a:xfrm>
            <a:off x="9933953" y="4278875"/>
            <a:ext cx="968107" cy="968107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ru-RU" sz="12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137782" y="4462557"/>
            <a:ext cx="656175" cy="71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174,2 </a:t>
            </a:r>
          </a:p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млрд тг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09606" y="4155200"/>
            <a:ext cx="841961" cy="16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0"/>
              </a:lnSpc>
              <a:spcBef>
                <a:spcPct val="0"/>
              </a:spcBef>
            </a:pPr>
            <a:r>
              <a:rPr lang="en-US" sz="97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13 конкурсов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882085" y="4259715"/>
            <a:ext cx="774168" cy="34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7"/>
              </a:lnSpc>
              <a:spcBef>
                <a:spcPct val="0"/>
              </a:spcBef>
            </a:pPr>
            <a:r>
              <a:rPr lang="en-US" sz="96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Прошли ГНТЭ - 2 538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695645" y="4298620"/>
            <a:ext cx="629889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2293</a:t>
            </a:r>
          </a:p>
        </p:txBody>
      </p:sp>
      <p:sp>
        <p:nvSpPr>
          <p:cNvPr id="39" name="Freeform 39"/>
          <p:cNvSpPr/>
          <p:nvPr/>
        </p:nvSpPr>
        <p:spPr>
          <a:xfrm>
            <a:off x="7459033" y="4307256"/>
            <a:ext cx="1675598" cy="828659"/>
          </a:xfrm>
          <a:custGeom>
            <a:avLst/>
            <a:gdLst/>
            <a:ahLst/>
            <a:cxnLst/>
            <a:rect l="l" t="t" r="r" b="b"/>
            <a:pathLst>
              <a:path w="2513397" h="1242989">
                <a:moveTo>
                  <a:pt x="0" y="0"/>
                </a:moveTo>
                <a:lnTo>
                  <a:pt x="2513397" y="0"/>
                </a:lnTo>
                <a:lnTo>
                  <a:pt x="2513397" y="1242990"/>
                </a:lnTo>
                <a:lnTo>
                  <a:pt x="0" y="124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40" name="Freeform 40"/>
          <p:cNvSpPr/>
          <p:nvPr/>
        </p:nvSpPr>
        <p:spPr>
          <a:xfrm>
            <a:off x="7173027" y="4757453"/>
            <a:ext cx="280443" cy="284058"/>
          </a:xfrm>
          <a:custGeom>
            <a:avLst/>
            <a:gdLst/>
            <a:ahLst/>
            <a:cxnLst/>
            <a:rect l="l" t="t" r="r" b="b"/>
            <a:pathLst>
              <a:path w="420664" h="426087">
                <a:moveTo>
                  <a:pt x="0" y="0"/>
                </a:moveTo>
                <a:lnTo>
                  <a:pt x="420665" y="0"/>
                </a:lnTo>
                <a:lnTo>
                  <a:pt x="420665" y="426088"/>
                </a:lnTo>
                <a:lnTo>
                  <a:pt x="0" y="426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41" name="TextBox 41"/>
          <p:cNvSpPr txBox="1"/>
          <p:nvPr/>
        </p:nvSpPr>
        <p:spPr>
          <a:xfrm>
            <a:off x="7714214" y="4561682"/>
            <a:ext cx="742266" cy="3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1"/>
              </a:lnSpc>
              <a:spcBef>
                <a:spcPct val="0"/>
              </a:spcBef>
            </a:pPr>
            <a:r>
              <a:rPr lang="en-US" sz="92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Одобрено ННС - 1202</a:t>
            </a:r>
          </a:p>
        </p:txBody>
      </p:sp>
      <p:sp>
        <p:nvSpPr>
          <p:cNvPr id="42" name="Freeform 42"/>
          <p:cNvSpPr/>
          <p:nvPr/>
        </p:nvSpPr>
        <p:spPr>
          <a:xfrm>
            <a:off x="3435534" y="4278433"/>
            <a:ext cx="1328541" cy="191724"/>
          </a:xfrm>
          <a:custGeom>
            <a:avLst/>
            <a:gdLst/>
            <a:ahLst/>
            <a:cxnLst/>
            <a:rect l="l" t="t" r="r" b="b"/>
            <a:pathLst>
              <a:path w="1992811" h="287586">
                <a:moveTo>
                  <a:pt x="0" y="0"/>
                </a:moveTo>
                <a:lnTo>
                  <a:pt x="193754" y="0"/>
                </a:lnTo>
                <a:cubicBezTo>
                  <a:pt x="231890" y="0"/>
                  <a:pt x="268465" y="15150"/>
                  <a:pt x="295431" y="42116"/>
                </a:cubicBezTo>
                <a:cubicBezTo>
                  <a:pt x="322397" y="69082"/>
                  <a:pt x="337547" y="105657"/>
                  <a:pt x="337547" y="143793"/>
                </a:cubicBezTo>
                <a:lnTo>
                  <a:pt x="337547" y="143793"/>
                </a:lnTo>
                <a:cubicBezTo>
                  <a:pt x="337547" y="181929"/>
                  <a:pt x="352696" y="218503"/>
                  <a:pt x="379663" y="245470"/>
                </a:cubicBezTo>
                <a:cubicBezTo>
                  <a:pt x="406629" y="272436"/>
                  <a:pt x="443204" y="287586"/>
                  <a:pt x="481340" y="287586"/>
                </a:cubicBezTo>
                <a:lnTo>
                  <a:pt x="1992811" y="287586"/>
                </a:lnTo>
              </a:path>
            </a:pathLst>
          </a:custGeom>
          <a:ln w="19050" cap="flat">
            <a:solidFill>
              <a:srgbClr val="016A95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43" name="Freeform 43"/>
          <p:cNvSpPr/>
          <p:nvPr/>
        </p:nvSpPr>
        <p:spPr>
          <a:xfrm>
            <a:off x="6259382" y="4490914"/>
            <a:ext cx="1199651" cy="230672"/>
          </a:xfrm>
          <a:custGeom>
            <a:avLst/>
            <a:gdLst/>
            <a:ahLst/>
            <a:cxnLst/>
            <a:rect l="l" t="t" r="r" b="b"/>
            <a:pathLst>
              <a:path w="1799477" h="346008">
                <a:moveTo>
                  <a:pt x="0" y="0"/>
                </a:moveTo>
                <a:lnTo>
                  <a:pt x="255221" y="0"/>
                </a:lnTo>
                <a:cubicBezTo>
                  <a:pt x="349911" y="0"/>
                  <a:pt x="426671" y="76760"/>
                  <a:pt x="426671" y="171450"/>
                </a:cubicBezTo>
                <a:lnTo>
                  <a:pt x="426671" y="174557"/>
                </a:lnTo>
                <a:cubicBezTo>
                  <a:pt x="426671" y="269246"/>
                  <a:pt x="503432" y="346007"/>
                  <a:pt x="598121" y="346007"/>
                </a:cubicBezTo>
                <a:lnTo>
                  <a:pt x="1799477" y="346007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44" name="Freeform 44"/>
          <p:cNvSpPr/>
          <p:nvPr/>
        </p:nvSpPr>
        <p:spPr>
          <a:xfrm>
            <a:off x="8575785" y="4577556"/>
            <a:ext cx="252053" cy="294955"/>
          </a:xfrm>
          <a:custGeom>
            <a:avLst/>
            <a:gdLst/>
            <a:ahLst/>
            <a:cxnLst/>
            <a:rect l="l" t="t" r="r" b="b"/>
            <a:pathLst>
              <a:path w="378079" h="442433">
                <a:moveTo>
                  <a:pt x="0" y="0"/>
                </a:moveTo>
                <a:lnTo>
                  <a:pt x="378079" y="0"/>
                </a:lnTo>
                <a:lnTo>
                  <a:pt x="378079" y="442432"/>
                </a:lnTo>
                <a:lnTo>
                  <a:pt x="0" y="442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45" name="Freeform 45"/>
          <p:cNvSpPr/>
          <p:nvPr/>
        </p:nvSpPr>
        <p:spPr>
          <a:xfrm>
            <a:off x="3007673" y="4100409"/>
            <a:ext cx="270998" cy="309873"/>
          </a:xfrm>
          <a:custGeom>
            <a:avLst/>
            <a:gdLst/>
            <a:ahLst/>
            <a:cxnLst/>
            <a:rect l="l" t="t" r="r" b="b"/>
            <a:pathLst>
              <a:path w="406497" h="464810">
                <a:moveTo>
                  <a:pt x="0" y="0"/>
                </a:moveTo>
                <a:lnTo>
                  <a:pt x="406497" y="0"/>
                </a:lnTo>
                <a:lnTo>
                  <a:pt x="406497" y="464810"/>
                </a:lnTo>
                <a:lnTo>
                  <a:pt x="0" y="464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46" name="Freeform 46"/>
          <p:cNvSpPr/>
          <p:nvPr/>
        </p:nvSpPr>
        <p:spPr>
          <a:xfrm>
            <a:off x="5735789" y="4347196"/>
            <a:ext cx="298118" cy="242289"/>
          </a:xfrm>
          <a:custGeom>
            <a:avLst/>
            <a:gdLst/>
            <a:ahLst/>
            <a:cxnLst/>
            <a:rect l="l" t="t" r="r" b="b"/>
            <a:pathLst>
              <a:path w="447177" h="363433">
                <a:moveTo>
                  <a:pt x="0" y="0"/>
                </a:moveTo>
                <a:lnTo>
                  <a:pt x="447177" y="0"/>
                </a:lnTo>
                <a:lnTo>
                  <a:pt x="447177" y="363433"/>
                </a:lnTo>
                <a:lnTo>
                  <a:pt x="0" y="363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47" name="TextBox 47"/>
          <p:cNvSpPr txBox="1"/>
          <p:nvPr/>
        </p:nvSpPr>
        <p:spPr>
          <a:xfrm>
            <a:off x="1191858" y="2717919"/>
            <a:ext cx="723392" cy="269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96"/>
              </a:lnSpc>
              <a:spcBef>
                <a:spcPct val="0"/>
              </a:spcBef>
            </a:pPr>
            <a:r>
              <a:rPr lang="en-US" sz="1640">
                <a:solidFill>
                  <a:srgbClr val="279289"/>
                </a:solidFill>
                <a:latin typeface="Evolventa"/>
                <a:ea typeface="Evolventa"/>
                <a:cs typeface="Evolventa"/>
                <a:sym typeface="Evolventa"/>
              </a:rPr>
              <a:t>2024 </a:t>
            </a:r>
          </a:p>
        </p:txBody>
      </p:sp>
      <p:sp>
        <p:nvSpPr>
          <p:cNvPr id="48" name="Freeform 48"/>
          <p:cNvSpPr/>
          <p:nvPr/>
        </p:nvSpPr>
        <p:spPr>
          <a:xfrm>
            <a:off x="1991163" y="2573693"/>
            <a:ext cx="1431981" cy="708179"/>
          </a:xfrm>
          <a:custGeom>
            <a:avLst/>
            <a:gdLst/>
            <a:ahLst/>
            <a:cxnLst/>
            <a:rect l="l" t="t" r="r" b="b"/>
            <a:pathLst>
              <a:path w="2147971" h="1062269">
                <a:moveTo>
                  <a:pt x="0" y="0"/>
                </a:moveTo>
                <a:lnTo>
                  <a:pt x="2147971" y="0"/>
                </a:lnTo>
                <a:lnTo>
                  <a:pt x="2147971" y="1062269"/>
                </a:lnTo>
                <a:lnTo>
                  <a:pt x="0" y="1062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49" name="Freeform 49"/>
          <p:cNvSpPr/>
          <p:nvPr/>
        </p:nvSpPr>
        <p:spPr>
          <a:xfrm>
            <a:off x="4751684" y="2822221"/>
            <a:ext cx="1503057" cy="743330"/>
          </a:xfrm>
          <a:custGeom>
            <a:avLst/>
            <a:gdLst/>
            <a:ahLst/>
            <a:cxnLst/>
            <a:rect l="l" t="t" r="r" b="b"/>
            <a:pathLst>
              <a:path w="2254585" h="1114995">
                <a:moveTo>
                  <a:pt x="0" y="0"/>
                </a:moveTo>
                <a:lnTo>
                  <a:pt x="2254585" y="0"/>
                </a:lnTo>
                <a:lnTo>
                  <a:pt x="2254585" y="1114995"/>
                </a:lnTo>
                <a:lnTo>
                  <a:pt x="0" y="11149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50" name="TextBox 50"/>
          <p:cNvSpPr txBox="1"/>
          <p:nvPr/>
        </p:nvSpPr>
        <p:spPr>
          <a:xfrm>
            <a:off x="3894928" y="2834912"/>
            <a:ext cx="980146" cy="223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</a:pPr>
            <a:r>
              <a:rPr lang="en-US" sz="1385" dirty="0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6516</a:t>
            </a:r>
          </a:p>
        </p:txBody>
      </p:sp>
      <p:sp>
        <p:nvSpPr>
          <p:cNvPr id="51" name="Freeform 51"/>
          <p:cNvSpPr/>
          <p:nvPr/>
        </p:nvSpPr>
        <p:spPr>
          <a:xfrm>
            <a:off x="7206703" y="3370546"/>
            <a:ext cx="239938" cy="195005"/>
          </a:xfrm>
          <a:custGeom>
            <a:avLst/>
            <a:gdLst/>
            <a:ahLst/>
            <a:cxnLst/>
            <a:rect l="l" t="t" r="r" b="b"/>
            <a:pathLst>
              <a:path w="359907" h="292507">
                <a:moveTo>
                  <a:pt x="0" y="0"/>
                </a:moveTo>
                <a:lnTo>
                  <a:pt x="359907" y="0"/>
                </a:lnTo>
                <a:lnTo>
                  <a:pt x="359907" y="292507"/>
                </a:lnTo>
                <a:lnTo>
                  <a:pt x="0" y="292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52" name="Freeform 52"/>
          <p:cNvSpPr/>
          <p:nvPr/>
        </p:nvSpPr>
        <p:spPr>
          <a:xfrm>
            <a:off x="9105821" y="3506168"/>
            <a:ext cx="1266830" cy="201260"/>
          </a:xfrm>
          <a:custGeom>
            <a:avLst/>
            <a:gdLst/>
            <a:ahLst/>
            <a:cxnLst/>
            <a:rect l="l" t="t" r="r" b="b"/>
            <a:pathLst>
              <a:path w="1900245" h="301890">
                <a:moveTo>
                  <a:pt x="0" y="0"/>
                </a:moveTo>
                <a:lnTo>
                  <a:pt x="115427" y="0"/>
                </a:lnTo>
                <a:cubicBezTo>
                  <a:pt x="146039" y="0"/>
                  <a:pt x="175399" y="12161"/>
                  <a:pt x="197045" y="33808"/>
                </a:cubicBezTo>
                <a:cubicBezTo>
                  <a:pt x="218692" y="55455"/>
                  <a:pt x="230853" y="84814"/>
                  <a:pt x="230853" y="115427"/>
                </a:cubicBezTo>
                <a:lnTo>
                  <a:pt x="230853" y="150945"/>
                </a:lnTo>
                <a:cubicBezTo>
                  <a:pt x="230853" y="234310"/>
                  <a:pt x="298433" y="301891"/>
                  <a:pt x="381799" y="301891"/>
                </a:cubicBezTo>
                <a:lnTo>
                  <a:pt x="1900245" y="301891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grpSp>
        <p:nvGrpSpPr>
          <p:cNvPr id="53" name="Group 53"/>
          <p:cNvGrpSpPr/>
          <p:nvPr/>
        </p:nvGrpSpPr>
        <p:grpSpPr>
          <a:xfrm>
            <a:off x="9734015" y="2826867"/>
            <a:ext cx="1358605" cy="1358605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ru-RU" sz="1200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0111994" y="3198838"/>
            <a:ext cx="656175" cy="71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373,4 </a:t>
            </a:r>
          </a:p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млрд тг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092563" y="2809997"/>
            <a:ext cx="841961" cy="16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0"/>
              </a:lnSpc>
              <a:spcBef>
                <a:spcPct val="0"/>
              </a:spcBef>
            </a:pPr>
            <a:r>
              <a:rPr lang="en-US" sz="97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18 конкурсов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921549" y="3004097"/>
            <a:ext cx="774168" cy="34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7"/>
              </a:lnSpc>
              <a:spcBef>
                <a:spcPct val="0"/>
              </a:spcBef>
            </a:pPr>
            <a:r>
              <a:rPr lang="en-US" sz="96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Прошли ГНТЭ - 5 129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756502" y="3124036"/>
            <a:ext cx="629889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4027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781758" y="3306129"/>
            <a:ext cx="742266" cy="3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1"/>
              </a:lnSpc>
              <a:spcBef>
                <a:spcPct val="0"/>
              </a:spcBef>
            </a:pPr>
            <a:r>
              <a:rPr lang="en-US" sz="92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Одобрено ННС - 1202</a:t>
            </a:r>
          </a:p>
        </p:txBody>
      </p:sp>
      <p:sp>
        <p:nvSpPr>
          <p:cNvPr id="61" name="Freeform 61"/>
          <p:cNvSpPr/>
          <p:nvPr/>
        </p:nvSpPr>
        <p:spPr>
          <a:xfrm>
            <a:off x="7483599" y="3105038"/>
            <a:ext cx="1622221" cy="802262"/>
          </a:xfrm>
          <a:custGeom>
            <a:avLst/>
            <a:gdLst/>
            <a:ahLst/>
            <a:cxnLst/>
            <a:rect l="l" t="t" r="r" b="b"/>
            <a:pathLst>
              <a:path w="2433332" h="1203393">
                <a:moveTo>
                  <a:pt x="0" y="0"/>
                </a:moveTo>
                <a:lnTo>
                  <a:pt x="2433332" y="0"/>
                </a:lnTo>
                <a:lnTo>
                  <a:pt x="2433332" y="1203393"/>
                </a:lnTo>
                <a:lnTo>
                  <a:pt x="0" y="12033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62" name="TextBox 62"/>
          <p:cNvSpPr txBox="1"/>
          <p:nvPr/>
        </p:nvSpPr>
        <p:spPr>
          <a:xfrm>
            <a:off x="7701823" y="3315481"/>
            <a:ext cx="742266" cy="3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1"/>
              </a:lnSpc>
              <a:spcBef>
                <a:spcPct val="0"/>
              </a:spcBef>
            </a:pPr>
            <a:r>
              <a:rPr lang="en-US" sz="929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Одобрено</a:t>
            </a:r>
            <a:r>
              <a:rPr lang="en-US" sz="929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ННС - 1340</a:t>
            </a:r>
          </a:p>
        </p:txBody>
      </p:sp>
      <p:sp>
        <p:nvSpPr>
          <p:cNvPr id="63" name="Freeform 63"/>
          <p:cNvSpPr/>
          <p:nvPr/>
        </p:nvSpPr>
        <p:spPr>
          <a:xfrm>
            <a:off x="3423143" y="2927782"/>
            <a:ext cx="1328541" cy="266103"/>
          </a:xfrm>
          <a:custGeom>
            <a:avLst/>
            <a:gdLst/>
            <a:ahLst/>
            <a:cxnLst/>
            <a:rect l="l" t="t" r="r" b="b"/>
            <a:pathLst>
              <a:path w="1992811" h="399155">
                <a:moveTo>
                  <a:pt x="0" y="0"/>
                </a:moveTo>
                <a:lnTo>
                  <a:pt x="184683" y="0"/>
                </a:lnTo>
                <a:cubicBezTo>
                  <a:pt x="230154" y="0"/>
                  <a:pt x="273763" y="18064"/>
                  <a:pt x="305916" y="50217"/>
                </a:cubicBezTo>
                <a:cubicBezTo>
                  <a:pt x="338070" y="82370"/>
                  <a:pt x="356133" y="125979"/>
                  <a:pt x="356133" y="171450"/>
                </a:cubicBezTo>
                <a:lnTo>
                  <a:pt x="356133" y="227706"/>
                </a:lnTo>
                <a:cubicBezTo>
                  <a:pt x="356133" y="322395"/>
                  <a:pt x="432894" y="399156"/>
                  <a:pt x="527583" y="399156"/>
                </a:cubicBezTo>
                <a:lnTo>
                  <a:pt x="1992811" y="399156"/>
                </a:lnTo>
              </a:path>
            </a:pathLst>
          </a:custGeom>
          <a:ln w="19050" cap="flat">
            <a:solidFill>
              <a:srgbClr val="016A95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64" name="Freeform 64"/>
          <p:cNvSpPr/>
          <p:nvPr/>
        </p:nvSpPr>
        <p:spPr>
          <a:xfrm>
            <a:off x="6254740" y="3298435"/>
            <a:ext cx="1228859" cy="207733"/>
          </a:xfrm>
          <a:custGeom>
            <a:avLst/>
            <a:gdLst/>
            <a:ahLst/>
            <a:cxnLst/>
            <a:rect l="l" t="t" r="r" b="b"/>
            <a:pathLst>
              <a:path w="1843288" h="311600">
                <a:moveTo>
                  <a:pt x="0" y="0"/>
                </a:moveTo>
                <a:lnTo>
                  <a:pt x="304634" y="0"/>
                </a:lnTo>
                <a:cubicBezTo>
                  <a:pt x="345955" y="0"/>
                  <a:pt x="385582" y="16415"/>
                  <a:pt x="414801" y="45633"/>
                </a:cubicBezTo>
                <a:cubicBezTo>
                  <a:pt x="444019" y="74851"/>
                  <a:pt x="460434" y="114480"/>
                  <a:pt x="460434" y="155800"/>
                </a:cubicBezTo>
                <a:lnTo>
                  <a:pt x="460434" y="155800"/>
                </a:lnTo>
                <a:cubicBezTo>
                  <a:pt x="460434" y="197121"/>
                  <a:pt x="476848" y="236750"/>
                  <a:pt x="506067" y="265968"/>
                </a:cubicBezTo>
                <a:cubicBezTo>
                  <a:pt x="535285" y="295186"/>
                  <a:pt x="574913" y="311600"/>
                  <a:pt x="616234" y="311600"/>
                </a:cubicBezTo>
                <a:lnTo>
                  <a:pt x="1843288" y="311600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65" name="Freeform 65"/>
          <p:cNvSpPr/>
          <p:nvPr/>
        </p:nvSpPr>
        <p:spPr>
          <a:xfrm>
            <a:off x="8574867" y="3358267"/>
            <a:ext cx="252053" cy="294955"/>
          </a:xfrm>
          <a:custGeom>
            <a:avLst/>
            <a:gdLst/>
            <a:ahLst/>
            <a:cxnLst/>
            <a:rect l="l" t="t" r="r" b="b"/>
            <a:pathLst>
              <a:path w="378079" h="442433">
                <a:moveTo>
                  <a:pt x="0" y="0"/>
                </a:moveTo>
                <a:lnTo>
                  <a:pt x="378079" y="0"/>
                </a:lnTo>
                <a:lnTo>
                  <a:pt x="378079" y="442432"/>
                </a:lnTo>
                <a:lnTo>
                  <a:pt x="0" y="442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66" name="Freeform 66"/>
          <p:cNvSpPr/>
          <p:nvPr/>
        </p:nvSpPr>
        <p:spPr>
          <a:xfrm>
            <a:off x="2951567" y="2772846"/>
            <a:ext cx="270998" cy="309873"/>
          </a:xfrm>
          <a:custGeom>
            <a:avLst/>
            <a:gdLst/>
            <a:ahLst/>
            <a:cxnLst/>
            <a:rect l="l" t="t" r="r" b="b"/>
            <a:pathLst>
              <a:path w="406497" h="464810">
                <a:moveTo>
                  <a:pt x="0" y="0"/>
                </a:moveTo>
                <a:lnTo>
                  <a:pt x="406498" y="0"/>
                </a:lnTo>
                <a:lnTo>
                  <a:pt x="406498" y="464809"/>
                </a:lnTo>
                <a:lnTo>
                  <a:pt x="0" y="464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67" name="Freeform 67"/>
          <p:cNvSpPr/>
          <p:nvPr/>
        </p:nvSpPr>
        <p:spPr>
          <a:xfrm>
            <a:off x="5735789" y="3072741"/>
            <a:ext cx="298118" cy="242289"/>
          </a:xfrm>
          <a:custGeom>
            <a:avLst/>
            <a:gdLst/>
            <a:ahLst/>
            <a:cxnLst/>
            <a:rect l="l" t="t" r="r" b="b"/>
            <a:pathLst>
              <a:path w="447177" h="363433">
                <a:moveTo>
                  <a:pt x="0" y="0"/>
                </a:moveTo>
                <a:lnTo>
                  <a:pt x="447177" y="0"/>
                </a:lnTo>
                <a:lnTo>
                  <a:pt x="447177" y="363433"/>
                </a:lnTo>
                <a:lnTo>
                  <a:pt x="0" y="363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68" name="TextBox 68"/>
          <p:cNvSpPr txBox="1"/>
          <p:nvPr/>
        </p:nvSpPr>
        <p:spPr>
          <a:xfrm>
            <a:off x="1191858" y="1703105"/>
            <a:ext cx="723392" cy="269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96"/>
              </a:lnSpc>
              <a:spcBef>
                <a:spcPct val="0"/>
              </a:spcBef>
            </a:pPr>
            <a:r>
              <a:rPr lang="en-US" sz="1640" dirty="0">
                <a:solidFill>
                  <a:srgbClr val="279289"/>
                </a:solidFill>
                <a:latin typeface="Evolventa"/>
                <a:ea typeface="Evolventa"/>
                <a:cs typeface="Evolventa"/>
                <a:sym typeface="Evolventa"/>
              </a:rPr>
              <a:t>2025</a:t>
            </a:r>
          </a:p>
        </p:txBody>
      </p:sp>
      <p:sp>
        <p:nvSpPr>
          <p:cNvPr id="69" name="Freeform 69"/>
          <p:cNvSpPr/>
          <p:nvPr/>
        </p:nvSpPr>
        <p:spPr>
          <a:xfrm>
            <a:off x="1991163" y="1577394"/>
            <a:ext cx="1431981" cy="708179"/>
          </a:xfrm>
          <a:custGeom>
            <a:avLst/>
            <a:gdLst/>
            <a:ahLst/>
            <a:cxnLst/>
            <a:rect l="l" t="t" r="r" b="b"/>
            <a:pathLst>
              <a:path w="2147971" h="1062269">
                <a:moveTo>
                  <a:pt x="0" y="0"/>
                </a:moveTo>
                <a:lnTo>
                  <a:pt x="2147971" y="0"/>
                </a:lnTo>
                <a:lnTo>
                  <a:pt x="2147971" y="1062270"/>
                </a:lnTo>
                <a:lnTo>
                  <a:pt x="0" y="10622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70" name="Freeform 70"/>
          <p:cNvSpPr/>
          <p:nvPr/>
        </p:nvSpPr>
        <p:spPr>
          <a:xfrm>
            <a:off x="3423143" y="1931483"/>
            <a:ext cx="1349238" cy="233817"/>
          </a:xfrm>
          <a:custGeom>
            <a:avLst/>
            <a:gdLst/>
            <a:ahLst/>
            <a:cxnLst/>
            <a:rect l="l" t="t" r="r" b="b"/>
            <a:pathLst>
              <a:path w="2023857" h="350726">
                <a:moveTo>
                  <a:pt x="0" y="0"/>
                </a:moveTo>
                <a:lnTo>
                  <a:pt x="184683" y="0"/>
                </a:lnTo>
                <a:cubicBezTo>
                  <a:pt x="230154" y="0"/>
                  <a:pt x="273763" y="18063"/>
                  <a:pt x="305916" y="50216"/>
                </a:cubicBezTo>
                <a:cubicBezTo>
                  <a:pt x="338070" y="82370"/>
                  <a:pt x="356133" y="125978"/>
                  <a:pt x="356133" y="171450"/>
                </a:cubicBezTo>
                <a:lnTo>
                  <a:pt x="356133" y="179276"/>
                </a:lnTo>
                <a:cubicBezTo>
                  <a:pt x="356133" y="273965"/>
                  <a:pt x="432894" y="350726"/>
                  <a:pt x="527583" y="350726"/>
                </a:cubicBezTo>
                <a:lnTo>
                  <a:pt x="2023857" y="350726"/>
                </a:lnTo>
              </a:path>
            </a:pathLst>
          </a:custGeom>
          <a:ln w="19050" cap="flat">
            <a:solidFill>
              <a:srgbClr val="016A95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71" name="Freeform 71"/>
          <p:cNvSpPr/>
          <p:nvPr/>
        </p:nvSpPr>
        <p:spPr>
          <a:xfrm>
            <a:off x="6269459" y="2165301"/>
            <a:ext cx="1216262" cy="151874"/>
          </a:xfrm>
          <a:custGeom>
            <a:avLst/>
            <a:gdLst/>
            <a:ahLst/>
            <a:cxnLst/>
            <a:rect l="l" t="t" r="r" b="b"/>
            <a:pathLst>
              <a:path w="1824393" h="227811">
                <a:moveTo>
                  <a:pt x="0" y="0"/>
                </a:moveTo>
                <a:lnTo>
                  <a:pt x="430557" y="0"/>
                </a:lnTo>
                <a:cubicBezTo>
                  <a:pt x="460767" y="0"/>
                  <a:pt x="489739" y="12001"/>
                  <a:pt x="511100" y="33362"/>
                </a:cubicBezTo>
                <a:cubicBezTo>
                  <a:pt x="532462" y="54724"/>
                  <a:pt x="544463" y="83696"/>
                  <a:pt x="544463" y="113906"/>
                </a:cubicBezTo>
                <a:lnTo>
                  <a:pt x="544463" y="113906"/>
                </a:lnTo>
                <a:cubicBezTo>
                  <a:pt x="544463" y="144115"/>
                  <a:pt x="556463" y="173087"/>
                  <a:pt x="577825" y="194449"/>
                </a:cubicBezTo>
                <a:cubicBezTo>
                  <a:pt x="599186" y="215810"/>
                  <a:pt x="628158" y="227811"/>
                  <a:pt x="658368" y="227811"/>
                </a:cubicBezTo>
                <a:lnTo>
                  <a:pt x="1824393" y="227811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sp>
        <p:nvSpPr>
          <p:cNvPr id="72" name="Freeform 72"/>
          <p:cNvSpPr/>
          <p:nvPr/>
        </p:nvSpPr>
        <p:spPr>
          <a:xfrm>
            <a:off x="4772381" y="1795115"/>
            <a:ext cx="1497077" cy="740373"/>
          </a:xfrm>
          <a:custGeom>
            <a:avLst/>
            <a:gdLst/>
            <a:ahLst/>
            <a:cxnLst/>
            <a:rect l="l" t="t" r="r" b="b"/>
            <a:pathLst>
              <a:path w="2245616" h="1110559">
                <a:moveTo>
                  <a:pt x="0" y="0"/>
                </a:moveTo>
                <a:lnTo>
                  <a:pt x="2245616" y="0"/>
                </a:lnTo>
                <a:lnTo>
                  <a:pt x="2245616" y="1110559"/>
                </a:lnTo>
                <a:lnTo>
                  <a:pt x="0" y="11105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73" name="Freeform 73"/>
          <p:cNvSpPr/>
          <p:nvPr/>
        </p:nvSpPr>
        <p:spPr>
          <a:xfrm>
            <a:off x="4357142" y="2340483"/>
            <a:ext cx="239938" cy="195005"/>
          </a:xfrm>
          <a:custGeom>
            <a:avLst/>
            <a:gdLst/>
            <a:ahLst/>
            <a:cxnLst/>
            <a:rect l="l" t="t" r="r" b="b"/>
            <a:pathLst>
              <a:path w="359907" h="292507">
                <a:moveTo>
                  <a:pt x="0" y="0"/>
                </a:moveTo>
                <a:lnTo>
                  <a:pt x="359908" y="0"/>
                </a:lnTo>
                <a:lnTo>
                  <a:pt x="359908" y="292507"/>
                </a:lnTo>
                <a:lnTo>
                  <a:pt x="0" y="292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74" name="TextBox 74"/>
          <p:cNvSpPr txBox="1"/>
          <p:nvPr/>
        </p:nvSpPr>
        <p:spPr>
          <a:xfrm>
            <a:off x="4161110" y="1846193"/>
            <a:ext cx="438449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</a:pPr>
            <a:r>
              <a:rPr lang="en-US" sz="1385" dirty="0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4337 </a:t>
            </a:r>
          </a:p>
        </p:txBody>
      </p:sp>
      <p:sp>
        <p:nvSpPr>
          <p:cNvPr id="75" name="Freeform 75"/>
          <p:cNvSpPr/>
          <p:nvPr/>
        </p:nvSpPr>
        <p:spPr>
          <a:xfrm>
            <a:off x="7206703" y="2260341"/>
            <a:ext cx="239938" cy="195005"/>
          </a:xfrm>
          <a:custGeom>
            <a:avLst/>
            <a:gdLst/>
            <a:ahLst/>
            <a:cxnLst/>
            <a:rect l="l" t="t" r="r" b="b"/>
            <a:pathLst>
              <a:path w="359907" h="292507">
                <a:moveTo>
                  <a:pt x="0" y="0"/>
                </a:moveTo>
                <a:lnTo>
                  <a:pt x="359907" y="0"/>
                </a:lnTo>
                <a:lnTo>
                  <a:pt x="359907" y="292506"/>
                </a:lnTo>
                <a:lnTo>
                  <a:pt x="0" y="2925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76" name="Freeform 76"/>
          <p:cNvSpPr/>
          <p:nvPr/>
        </p:nvSpPr>
        <p:spPr>
          <a:xfrm>
            <a:off x="9107942" y="2317174"/>
            <a:ext cx="1264708" cy="182547"/>
          </a:xfrm>
          <a:custGeom>
            <a:avLst/>
            <a:gdLst/>
            <a:ahLst/>
            <a:cxnLst/>
            <a:rect l="l" t="t" r="r" b="b"/>
            <a:pathLst>
              <a:path w="1897062" h="273820">
                <a:moveTo>
                  <a:pt x="0" y="0"/>
                </a:moveTo>
                <a:lnTo>
                  <a:pt x="113835" y="0"/>
                </a:lnTo>
                <a:cubicBezTo>
                  <a:pt x="176704" y="0"/>
                  <a:pt x="227670" y="50966"/>
                  <a:pt x="227670" y="113835"/>
                </a:cubicBezTo>
                <a:lnTo>
                  <a:pt x="227670" y="136910"/>
                </a:lnTo>
                <a:cubicBezTo>
                  <a:pt x="227670" y="173221"/>
                  <a:pt x="242094" y="208045"/>
                  <a:pt x="267770" y="233721"/>
                </a:cubicBezTo>
                <a:cubicBezTo>
                  <a:pt x="293446" y="259396"/>
                  <a:pt x="328270" y="273821"/>
                  <a:pt x="364581" y="273821"/>
                </a:cubicBezTo>
                <a:lnTo>
                  <a:pt x="1897062" y="273821"/>
                </a:lnTo>
              </a:path>
            </a:pathLst>
          </a:cu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ru-RU" sz="1200"/>
          </a:p>
        </p:txBody>
      </p:sp>
      <p:grpSp>
        <p:nvGrpSpPr>
          <p:cNvPr id="77" name="Group 77"/>
          <p:cNvGrpSpPr/>
          <p:nvPr/>
        </p:nvGrpSpPr>
        <p:grpSpPr>
          <a:xfrm>
            <a:off x="9912622" y="1801520"/>
            <a:ext cx="968107" cy="968107"/>
            <a:chOff x="0" y="0"/>
            <a:chExt cx="812800" cy="8128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ru-RU" sz="1200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0" name="TextBox 80"/>
          <p:cNvSpPr txBox="1"/>
          <p:nvPr/>
        </p:nvSpPr>
        <p:spPr>
          <a:xfrm>
            <a:off x="10060332" y="2022048"/>
            <a:ext cx="656175" cy="71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189,9 </a:t>
            </a:r>
          </a:p>
          <a:p>
            <a:pPr algn="ctr">
              <a:lnSpc>
                <a:spcPts val="1939"/>
              </a:lnSpc>
              <a:spcBef>
                <a:spcPct val="0"/>
              </a:spcBef>
            </a:pPr>
            <a:r>
              <a:rPr lang="en-US" sz="1385" b="1">
                <a:solidFill>
                  <a:srgbClr val="BB109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млрд тг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134641" y="1823999"/>
            <a:ext cx="841961" cy="16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0"/>
              </a:lnSpc>
              <a:spcBef>
                <a:spcPct val="0"/>
              </a:spcBef>
            </a:pPr>
            <a:r>
              <a:rPr lang="en-US" sz="971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7 </a:t>
            </a:r>
            <a:r>
              <a:rPr lang="en-US" sz="971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конкурсов</a:t>
            </a:r>
            <a:endParaRPr lang="en-US" sz="971" dirty="0">
              <a:solidFill>
                <a:srgbClr val="FFFFFF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4921549" y="1974033"/>
            <a:ext cx="774168" cy="34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7"/>
              </a:lnSpc>
              <a:spcBef>
                <a:spcPct val="0"/>
              </a:spcBef>
            </a:pPr>
            <a:r>
              <a:rPr lang="en-US" sz="969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Прошли ГНТЭ - 2 672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6727653" y="1937028"/>
            <a:ext cx="629889" cy="22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39"/>
              </a:lnSpc>
            </a:pPr>
            <a:r>
              <a:rPr lang="en-US" sz="1385">
                <a:solidFill>
                  <a:srgbClr val="1E2D55"/>
                </a:solidFill>
                <a:latin typeface="Evolventa"/>
                <a:ea typeface="Evolventa"/>
                <a:cs typeface="Evolventa"/>
                <a:sym typeface="Evolventa"/>
              </a:rPr>
              <a:t>1985</a:t>
            </a:r>
          </a:p>
        </p:txBody>
      </p:sp>
      <p:sp>
        <p:nvSpPr>
          <p:cNvPr id="84" name="Freeform 84"/>
          <p:cNvSpPr/>
          <p:nvPr/>
        </p:nvSpPr>
        <p:spPr>
          <a:xfrm>
            <a:off x="7485721" y="1916043"/>
            <a:ext cx="1622221" cy="802262"/>
          </a:xfrm>
          <a:custGeom>
            <a:avLst/>
            <a:gdLst/>
            <a:ahLst/>
            <a:cxnLst/>
            <a:rect l="l" t="t" r="r" b="b"/>
            <a:pathLst>
              <a:path w="2433332" h="1203393">
                <a:moveTo>
                  <a:pt x="0" y="0"/>
                </a:moveTo>
                <a:lnTo>
                  <a:pt x="2433332" y="0"/>
                </a:lnTo>
                <a:lnTo>
                  <a:pt x="2433332" y="1203394"/>
                </a:lnTo>
                <a:lnTo>
                  <a:pt x="0" y="12033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 dirty="0"/>
          </a:p>
        </p:txBody>
      </p:sp>
      <p:sp>
        <p:nvSpPr>
          <p:cNvPr id="85" name="TextBox 85"/>
          <p:cNvSpPr txBox="1"/>
          <p:nvPr/>
        </p:nvSpPr>
        <p:spPr>
          <a:xfrm>
            <a:off x="7644643" y="2121173"/>
            <a:ext cx="742266" cy="3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1"/>
              </a:lnSpc>
              <a:spcBef>
                <a:spcPct val="0"/>
              </a:spcBef>
            </a:pPr>
            <a:r>
              <a:rPr lang="en-US" sz="929" dirty="0" err="1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Одобрено</a:t>
            </a:r>
            <a:r>
              <a:rPr lang="en-US" sz="929" dirty="0">
                <a:solidFill>
                  <a:srgbClr val="FFFFFF"/>
                </a:solidFill>
                <a:latin typeface="Evolventa"/>
                <a:ea typeface="Evolventa"/>
                <a:cs typeface="Evolventa"/>
                <a:sym typeface="Evolventa"/>
              </a:rPr>
              <a:t> ННС - 1 158</a:t>
            </a:r>
          </a:p>
        </p:txBody>
      </p:sp>
      <p:sp>
        <p:nvSpPr>
          <p:cNvPr id="86" name="Freeform 86"/>
          <p:cNvSpPr/>
          <p:nvPr/>
        </p:nvSpPr>
        <p:spPr>
          <a:xfrm>
            <a:off x="7158663" y="2052459"/>
            <a:ext cx="280443" cy="284058"/>
          </a:xfrm>
          <a:custGeom>
            <a:avLst/>
            <a:gdLst/>
            <a:ahLst/>
            <a:cxnLst/>
            <a:rect l="l" t="t" r="r" b="b"/>
            <a:pathLst>
              <a:path w="420664" h="426087">
                <a:moveTo>
                  <a:pt x="0" y="0"/>
                </a:moveTo>
                <a:lnTo>
                  <a:pt x="420664" y="0"/>
                </a:lnTo>
                <a:lnTo>
                  <a:pt x="420664" y="426087"/>
                </a:lnTo>
                <a:lnTo>
                  <a:pt x="0" y="4260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87" name="Freeform 87"/>
          <p:cNvSpPr/>
          <p:nvPr/>
        </p:nvSpPr>
        <p:spPr>
          <a:xfrm>
            <a:off x="8584953" y="2191253"/>
            <a:ext cx="252053" cy="294955"/>
          </a:xfrm>
          <a:custGeom>
            <a:avLst/>
            <a:gdLst/>
            <a:ahLst/>
            <a:cxnLst/>
            <a:rect l="l" t="t" r="r" b="b"/>
            <a:pathLst>
              <a:path w="378079" h="442433">
                <a:moveTo>
                  <a:pt x="0" y="0"/>
                </a:moveTo>
                <a:lnTo>
                  <a:pt x="378079" y="0"/>
                </a:lnTo>
                <a:lnTo>
                  <a:pt x="378079" y="442433"/>
                </a:lnTo>
                <a:lnTo>
                  <a:pt x="0" y="442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88" name="Freeform 88"/>
          <p:cNvSpPr/>
          <p:nvPr/>
        </p:nvSpPr>
        <p:spPr>
          <a:xfrm>
            <a:off x="2951567" y="1792759"/>
            <a:ext cx="270998" cy="309873"/>
          </a:xfrm>
          <a:custGeom>
            <a:avLst/>
            <a:gdLst/>
            <a:ahLst/>
            <a:cxnLst/>
            <a:rect l="l" t="t" r="r" b="b"/>
            <a:pathLst>
              <a:path w="406497" h="464810">
                <a:moveTo>
                  <a:pt x="0" y="0"/>
                </a:moveTo>
                <a:lnTo>
                  <a:pt x="406498" y="0"/>
                </a:lnTo>
                <a:lnTo>
                  <a:pt x="406498" y="464810"/>
                </a:lnTo>
                <a:lnTo>
                  <a:pt x="0" y="464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sp>
        <p:nvSpPr>
          <p:cNvPr id="89" name="Freeform 89"/>
          <p:cNvSpPr/>
          <p:nvPr/>
        </p:nvSpPr>
        <p:spPr>
          <a:xfrm>
            <a:off x="5735789" y="2043285"/>
            <a:ext cx="298118" cy="242289"/>
          </a:xfrm>
          <a:custGeom>
            <a:avLst/>
            <a:gdLst/>
            <a:ahLst/>
            <a:cxnLst/>
            <a:rect l="l" t="t" r="r" b="b"/>
            <a:pathLst>
              <a:path w="447177" h="363433">
                <a:moveTo>
                  <a:pt x="0" y="0"/>
                </a:moveTo>
                <a:lnTo>
                  <a:pt x="447177" y="0"/>
                </a:lnTo>
                <a:lnTo>
                  <a:pt x="447177" y="363433"/>
                </a:lnTo>
                <a:lnTo>
                  <a:pt x="0" y="363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ru-RU" sz="1200"/>
          </a:p>
        </p:txBody>
      </p:sp>
      <p:sp>
        <p:nvSpPr>
          <p:cNvPr id="91" name="Freeform 91"/>
          <p:cNvSpPr/>
          <p:nvPr/>
        </p:nvSpPr>
        <p:spPr>
          <a:xfrm>
            <a:off x="8676730" y="5537929"/>
            <a:ext cx="252053" cy="294955"/>
          </a:xfrm>
          <a:custGeom>
            <a:avLst/>
            <a:gdLst/>
            <a:ahLst/>
            <a:cxnLst/>
            <a:rect l="l" t="t" r="r" b="b"/>
            <a:pathLst>
              <a:path w="378079" h="442433">
                <a:moveTo>
                  <a:pt x="0" y="0"/>
                </a:moveTo>
                <a:lnTo>
                  <a:pt x="378079" y="0"/>
                </a:lnTo>
                <a:lnTo>
                  <a:pt x="378079" y="442433"/>
                </a:lnTo>
                <a:lnTo>
                  <a:pt x="0" y="442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sz="1200"/>
          </a:p>
        </p:txBody>
      </p:sp>
      <p:pic>
        <p:nvPicPr>
          <p:cNvPr id="92" name="Image 0" descr="/home/claude/logo_t.png">
            <a:extLst>
              <a:ext uri="{FF2B5EF4-FFF2-40B4-BE49-F238E27FC236}">
                <a16:creationId xmlns:a16="http://schemas.microsoft.com/office/drawing/2014/main" id="{4153BD6E-130E-743B-B7F4-267EA3158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36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3840480"/>
            <a:ext cx="4023360" cy="4023360"/>
          </a:xfrm>
          <a:prstGeom prst="ellipse">
            <a:avLst/>
          </a:prstGeom>
          <a:ln w="12700">
            <a:solidFill>
              <a:srgbClr val="27486B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3" name="Image 0" descr="/home/claude/art_data_netwo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0" y="1417320"/>
            <a:ext cx="4023360" cy="362102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39461" y="329733"/>
            <a:ext cx="1004743" cy="944413"/>
          </a:xfrm>
          <a:prstGeom prst="roundRect">
            <a:avLst>
              <a:gd name="adj" fmla="val 77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332">
                <a:alpha val="18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5" name="Image 1" descr="/home/claude/logo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457200"/>
            <a:ext cx="749808" cy="68947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91056" y="45720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b="1" kern="0" spc="100" dirty="0">
                <a:solidFill>
                  <a:srgbClr val="BBD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b="1" kern="0" spc="100" dirty="0">
                <a:solidFill>
                  <a:srgbClr val="BBD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НАУЧНО-ТЕХНИЧЕСКОЙ ЭКСПЕРТИЗЫ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566928" y="1828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ДЕЯТЕЛЬНОСТЬ ДЕПАРТАМЕНТА ВХОДИТ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566928" y="2286000"/>
            <a:ext cx="7589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Формирование и ведение</a:t>
            </a:r>
            <a:endParaRPr lang="en-US" sz="40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базы данных экспертов</a:t>
            </a:r>
            <a:endParaRPr lang="en-US" sz="4000" dirty="0"/>
          </a:p>
        </p:txBody>
      </p:sp>
      <p:sp>
        <p:nvSpPr>
          <p:cNvPr id="9" name="Shape 5"/>
          <p:cNvSpPr/>
          <p:nvPr/>
        </p:nvSpPr>
        <p:spPr>
          <a:xfrm>
            <a:off x="566928" y="4800600"/>
            <a:ext cx="3503066" cy="1280160"/>
          </a:xfrm>
          <a:prstGeom prst="roundRect">
            <a:avLst>
              <a:gd name="adj" fmla="val 7143"/>
            </a:avLst>
          </a:prstGeom>
          <a:solidFill>
            <a:srgbClr val="12426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6"/>
          <p:cNvSpPr/>
          <p:nvPr/>
        </p:nvSpPr>
        <p:spPr>
          <a:xfrm>
            <a:off x="841248" y="5056632"/>
            <a:ext cx="548640" cy="548640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7"/>
          <p:cNvSpPr/>
          <p:nvPr/>
        </p:nvSpPr>
        <p:spPr>
          <a:xfrm>
            <a:off x="841248" y="505663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1527048" y="4965192"/>
            <a:ext cx="236006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 данных экспертов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4344314" y="4800600"/>
            <a:ext cx="3503066" cy="1280160"/>
          </a:xfrm>
          <a:prstGeom prst="roundRect">
            <a:avLst>
              <a:gd name="adj" fmla="val 7143"/>
            </a:avLst>
          </a:prstGeom>
          <a:solidFill>
            <a:srgbClr val="12426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4618634" y="5056632"/>
            <a:ext cx="548640" cy="548640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4618634" y="505663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5304434" y="4965192"/>
            <a:ext cx="236006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Возможности и интеграции АИС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8121701" y="4800600"/>
            <a:ext cx="3503066" cy="1280160"/>
          </a:xfrm>
          <a:prstGeom prst="roundRect">
            <a:avLst>
              <a:gd name="adj" fmla="val 7143"/>
            </a:avLst>
          </a:prstGeom>
          <a:solidFill>
            <a:srgbClr val="12426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Shape 14"/>
          <p:cNvSpPr/>
          <p:nvPr/>
        </p:nvSpPr>
        <p:spPr>
          <a:xfrm>
            <a:off x="8396021" y="5056632"/>
            <a:ext cx="548640" cy="548640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Text 15"/>
          <p:cNvSpPr/>
          <p:nvPr/>
        </p:nvSpPr>
        <p:spPr>
          <a:xfrm>
            <a:off x="8396021" y="505663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9081821" y="4965192"/>
            <a:ext cx="236006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Проблемы и пути решения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BBD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22" name="Shape 18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Text 19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Пополнение и актуализация базы данных экспертов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" y="1088136"/>
            <a:ext cx="5943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Источники пополнения базы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66928" y="1508760"/>
            <a:ext cx="5943600" cy="969264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7" name="Shape 4"/>
          <p:cNvSpPr/>
          <p:nvPr/>
        </p:nvSpPr>
        <p:spPr>
          <a:xfrm>
            <a:off x="786384" y="1682496"/>
            <a:ext cx="621792" cy="621792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32" y="1837944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1508760"/>
            <a:ext cx="477316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Письма-приглашения
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адресные приглашения экспертам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566928" y="2642616"/>
            <a:ext cx="5943600" cy="969264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1" name="Shape 7"/>
          <p:cNvSpPr/>
          <p:nvPr/>
        </p:nvSpPr>
        <p:spPr>
          <a:xfrm>
            <a:off x="786384" y="2816352"/>
            <a:ext cx="621792" cy="621792"/>
          </a:xfrm>
          <a:prstGeom prst="ellipse">
            <a:avLst/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832" y="2971800"/>
            <a:ext cx="310896" cy="3108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54480" y="2642616"/>
            <a:ext cx="477316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БД Scopus, Web of Science, КазБЦ
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 по наукометрическим базам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566928" y="3776472"/>
            <a:ext cx="5943600" cy="969264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" name="Shape 10"/>
          <p:cNvSpPr/>
          <p:nvPr/>
        </p:nvSpPr>
        <p:spPr>
          <a:xfrm>
            <a:off x="786384" y="3950208"/>
            <a:ext cx="621792" cy="621792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832" y="4105656"/>
            <a:ext cx="310896" cy="31089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554480" y="3776472"/>
            <a:ext cx="477316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Нетворкинг
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конференции, семинары и мероприятия</a:t>
            </a:r>
            <a:endParaRPr lang="en-US" sz="1350" dirty="0"/>
          </a:p>
        </p:txBody>
      </p:sp>
      <p:sp>
        <p:nvSpPr>
          <p:cNvPr id="18" name="Shape 12"/>
          <p:cNvSpPr/>
          <p:nvPr/>
        </p:nvSpPr>
        <p:spPr>
          <a:xfrm>
            <a:off x="566928" y="4910328"/>
            <a:ext cx="5943600" cy="969264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3"/>
          <p:cNvSpPr/>
          <p:nvPr/>
        </p:nvSpPr>
        <p:spPr>
          <a:xfrm>
            <a:off x="786384" y="5084064"/>
            <a:ext cx="621792" cy="621792"/>
          </a:xfrm>
          <a:prstGeom prst="ellipse">
            <a:avLst/>
          </a:prstGeom>
          <a:solidFill>
            <a:srgbClr val="E3E9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832" y="5239512"/>
            <a:ext cx="310896" cy="31089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554480" y="4910328"/>
            <a:ext cx="477316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Актуализация
</a:t>
            </a:r>
            <a:endParaRPr lang="en-US" sz="13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постоянное обновление базы данных</a:t>
            </a:r>
            <a:endParaRPr lang="en-US" sz="135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5120" y="3438144"/>
            <a:ext cx="512064" cy="512064"/>
          </a:xfrm>
          <a:prstGeom prst="rect">
            <a:avLst/>
          </a:prstGeom>
        </p:spPr>
      </p:pic>
      <p:sp>
        <p:nvSpPr>
          <p:cNvPr id="23" name="Shape 15"/>
          <p:cNvSpPr/>
          <p:nvPr/>
        </p:nvSpPr>
        <p:spPr>
          <a:xfrm>
            <a:off x="7388352" y="1508760"/>
            <a:ext cx="4236415" cy="4370832"/>
          </a:xfrm>
          <a:prstGeom prst="roundRect">
            <a:avLst>
              <a:gd name="adj" fmla="val 2158"/>
            </a:avLst>
          </a:prstGeom>
          <a:solidFill>
            <a:srgbClr val="08365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24" name="Image 6" descr="/home/claude/art_globe_netwo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0740" y="1764792"/>
            <a:ext cx="1691640" cy="169164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7571232" y="3502152"/>
            <a:ext cx="38706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База данных экспертов</a:t>
            </a:r>
            <a:endParaRPr lang="en-US" sz="1800" dirty="0"/>
          </a:p>
        </p:txBody>
      </p:sp>
      <p:sp>
        <p:nvSpPr>
          <p:cNvPr id="26" name="Text 17"/>
          <p:cNvSpPr/>
          <p:nvPr/>
        </p:nvSpPr>
        <p:spPr>
          <a:xfrm>
            <a:off x="7571232" y="3886200"/>
            <a:ext cx="3870655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E0600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101</a:t>
            </a:r>
            <a:endParaRPr lang="en-US" sz="5600" dirty="0"/>
          </a:p>
        </p:txBody>
      </p:sp>
      <p:sp>
        <p:nvSpPr>
          <p:cNvPr id="27" name="Text 18"/>
          <p:cNvSpPr/>
          <p:nvPr/>
        </p:nvSpPr>
        <p:spPr>
          <a:xfrm>
            <a:off x="7571232" y="4727448"/>
            <a:ext cx="387065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BD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страна мира</a:t>
            </a:r>
            <a:endParaRPr lang="en-US" sz="1400" dirty="0"/>
          </a:p>
        </p:txBody>
      </p:sp>
      <p:sp>
        <p:nvSpPr>
          <p:cNvPr id="28" name="Text 19"/>
          <p:cNvSpPr/>
          <p:nvPr/>
        </p:nvSpPr>
        <p:spPr>
          <a:xfrm>
            <a:off x="7708392" y="5129784"/>
            <a:ext cx="35963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1100" dirty="0">
                <a:solidFill>
                  <a:srgbClr val="BBD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Уникальная база — высококвалифицированные специалисты своей области из разных стран мира.</a:t>
            </a:r>
            <a:endParaRPr lang="en-US" sz="1100" dirty="0"/>
          </a:p>
        </p:txBody>
      </p:sp>
      <p:sp>
        <p:nvSpPr>
          <p:cNvPr id="29" name="Text 20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0" name="Shape 21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1" name="Text 22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Проблемы и пути решения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216152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230368" y="121615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E9E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66928" y="1600200"/>
            <a:ext cx="11057839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" name="Shape 5"/>
          <p:cNvSpPr/>
          <p:nvPr/>
        </p:nvSpPr>
        <p:spPr>
          <a:xfrm>
            <a:off x="694944" y="1728216"/>
            <a:ext cx="3703320" cy="768096"/>
          </a:xfrm>
          <a:prstGeom prst="roundRect">
            <a:avLst>
              <a:gd name="adj" fmla="val 9524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6"/>
          <p:cNvSpPr/>
          <p:nvPr/>
        </p:nvSpPr>
        <p:spPr>
          <a:xfrm>
            <a:off x="859536" y="1810512"/>
            <a:ext cx="603504" cy="603504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84" y="1965960"/>
            <a:ext cx="292608" cy="2926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91056" y="1600200"/>
            <a:ext cx="278892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</a:t>
            </a: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Технические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144" y="1929384"/>
            <a:ext cx="384048" cy="3840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30368" y="1600200"/>
            <a:ext cx="6211519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 запроса в ДИТ через Mattermost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66928" y="2807208"/>
            <a:ext cx="11057839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" name="Shape 10"/>
          <p:cNvSpPr/>
          <p:nvPr/>
        </p:nvSpPr>
        <p:spPr>
          <a:xfrm>
            <a:off x="694944" y="2935224"/>
            <a:ext cx="3703320" cy="768096"/>
          </a:xfrm>
          <a:prstGeom prst="roundRect">
            <a:avLst>
              <a:gd name="adj" fmla="val 9524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Shape 11"/>
          <p:cNvSpPr/>
          <p:nvPr/>
        </p:nvSpPr>
        <p:spPr>
          <a:xfrm>
            <a:off x="859536" y="3017520"/>
            <a:ext cx="603504" cy="603504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84" y="3172968"/>
            <a:ext cx="292608" cy="2926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591056" y="2807208"/>
            <a:ext cx="278892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C4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</a:t>
            </a: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Правовые</a:t>
            </a:r>
            <a:endParaRPr lang="en-US" sz="120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1144" y="3136392"/>
            <a:ext cx="384048" cy="38404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230368" y="2807208"/>
            <a:ext cx="6211519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Внесение изменений и дополнений в действующее НПА</a:t>
            </a:r>
            <a:endParaRPr lang="en-US" sz="1250" dirty="0"/>
          </a:p>
        </p:txBody>
      </p:sp>
      <p:sp>
        <p:nvSpPr>
          <p:cNvPr id="21" name="Shape 14"/>
          <p:cNvSpPr/>
          <p:nvPr/>
        </p:nvSpPr>
        <p:spPr>
          <a:xfrm>
            <a:off x="566928" y="4014216"/>
            <a:ext cx="11057839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2" name="Shape 15"/>
          <p:cNvSpPr/>
          <p:nvPr/>
        </p:nvSpPr>
        <p:spPr>
          <a:xfrm>
            <a:off x="694944" y="4142232"/>
            <a:ext cx="3703320" cy="768096"/>
          </a:xfrm>
          <a:prstGeom prst="roundRect">
            <a:avLst>
              <a:gd name="adj" fmla="val 9524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Shape 16"/>
          <p:cNvSpPr/>
          <p:nvPr/>
        </p:nvSpPr>
        <p:spPr>
          <a:xfrm>
            <a:off x="859536" y="4224528"/>
            <a:ext cx="603504" cy="603504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984" y="4379976"/>
            <a:ext cx="292608" cy="29260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591056" y="4014216"/>
            <a:ext cx="278892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</a:t>
            </a: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Конфликт интересов</a:t>
            </a:r>
            <a:endParaRPr lang="en-US" sz="120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1144" y="4343400"/>
            <a:ext cx="384048" cy="384048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230368" y="4014216"/>
            <a:ext cx="6211519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на аффилированность участников</a:t>
            </a:r>
            <a:endParaRPr lang="en-US" sz="1250" dirty="0"/>
          </a:p>
        </p:txBody>
      </p:sp>
      <p:sp>
        <p:nvSpPr>
          <p:cNvPr id="28" name="Shape 19"/>
          <p:cNvSpPr/>
          <p:nvPr/>
        </p:nvSpPr>
        <p:spPr>
          <a:xfrm>
            <a:off x="566928" y="5221224"/>
            <a:ext cx="11057839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9" name="Shape 20"/>
          <p:cNvSpPr/>
          <p:nvPr/>
        </p:nvSpPr>
        <p:spPr>
          <a:xfrm>
            <a:off x="694944" y="5349240"/>
            <a:ext cx="3703320" cy="768096"/>
          </a:xfrm>
          <a:prstGeom prst="roundRect">
            <a:avLst>
              <a:gd name="adj" fmla="val 9524"/>
            </a:avLst>
          </a:prstGeom>
          <a:solidFill>
            <a:srgbClr val="E3E9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Shape 21"/>
          <p:cNvSpPr/>
          <p:nvPr/>
        </p:nvSpPr>
        <p:spPr>
          <a:xfrm>
            <a:off x="859536" y="5431536"/>
            <a:ext cx="603504" cy="603504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4984" y="5586984"/>
            <a:ext cx="292608" cy="292608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1591056" y="5221224"/>
            <a:ext cx="278892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</a:t>
            </a:r>
            <a:r>
              <a:rPr lang="en-US" sz="13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данных</a:t>
            </a:r>
            <a:endParaRPr lang="en-US" sz="1200" dirty="0"/>
          </a:p>
        </p:txBody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1144" y="5550408"/>
            <a:ext cx="384048" cy="38404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5230368" y="5221224"/>
            <a:ext cx="6211519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Инструменты защиты информации · создание базы данных · контроль ДИБ</a:t>
            </a:r>
            <a:endParaRPr lang="en-US" sz="1250" dirty="0"/>
          </a:p>
        </p:txBody>
      </p:sp>
      <p:sp>
        <p:nvSpPr>
          <p:cNvPr id="35" name="Text 24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6" name="Shape 25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7" name="Text 26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Апелляция и пересмотр заявок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325880"/>
            <a:ext cx="5391760" cy="1280160"/>
          </a:xfrm>
          <a:prstGeom prst="roundRect">
            <a:avLst>
              <a:gd name="adj" fmla="val 7143"/>
            </a:avLst>
          </a:prstGeom>
          <a:solidFill>
            <a:srgbClr val="F7E3E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600200"/>
            <a:ext cx="548640" cy="54864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52" y="1746504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27048" y="1435608"/>
            <a:ext cx="420304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предусмотрен порядок апелляции итогов экспертизы и пересмотра результатов ГНТЭ / ЭПКРННТД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6233008" y="1325880"/>
            <a:ext cx="5391760" cy="1280160"/>
          </a:xfrm>
          <a:prstGeom prst="roundRect">
            <a:avLst>
              <a:gd name="adj" fmla="val 7143"/>
            </a:avLst>
          </a:prstGeom>
          <a:solidFill>
            <a:srgbClr val="F7E3E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6"/>
          <p:cNvSpPr/>
          <p:nvPr/>
        </p:nvSpPr>
        <p:spPr>
          <a:xfrm>
            <a:off x="6507328" y="1600200"/>
            <a:ext cx="548640" cy="54864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632" y="1746504"/>
            <a:ext cx="256032" cy="2560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193128" y="1435608"/>
            <a:ext cx="420304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предусмотрен порядок повторной проверки заявок, возвращённых заявителям как несоответствующие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566928" y="283464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база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566928" y="3246120"/>
            <a:ext cx="11057839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5" name="Shape 10"/>
          <p:cNvSpPr/>
          <p:nvPr/>
        </p:nvSpPr>
        <p:spPr>
          <a:xfrm>
            <a:off x="804672" y="3392424"/>
            <a:ext cx="420624" cy="420624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502152"/>
            <a:ext cx="201168" cy="20116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53312" y="3246120"/>
            <a:ext cx="1005199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Правила организации и проведения ГНТЭ</a:t>
            </a: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приказ Министра НВО РК от 07.11.2024 № 517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566928" y="4087368"/>
            <a:ext cx="11057839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9" name="Shape 13"/>
          <p:cNvSpPr/>
          <p:nvPr/>
        </p:nvSpPr>
        <p:spPr>
          <a:xfrm>
            <a:off x="804672" y="4233672"/>
            <a:ext cx="420624" cy="420624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343400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353312" y="4087368"/>
            <a:ext cx="1005199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Правила оказания госуслуги «Проведение ГНТЭ»</a:t>
            </a: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приказ Министра ОН РК от 04.06.2020 № 229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566928" y="4928616"/>
            <a:ext cx="11057839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3" name="Shape 16"/>
          <p:cNvSpPr/>
          <p:nvPr/>
        </p:nvSpPr>
        <p:spPr>
          <a:xfrm>
            <a:off x="804672" y="5074920"/>
            <a:ext cx="420624" cy="420624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184648"/>
            <a:ext cx="201168" cy="20116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353312" y="4928616"/>
            <a:ext cx="1005199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Правила базового, ПЦФ, грантового финансирования и коммерциализации РННТД</a:t>
            </a:r>
            <a:r>
              <a:rPr lang="en-US" sz="10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приказ и.о. Министра НВО РК от 06.11.2023 № 563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566928" y="5769864"/>
            <a:ext cx="11057839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 w="12700">
            <a:solidFill>
              <a:srgbClr val="D8E2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7" name="Shape 19"/>
          <p:cNvSpPr/>
          <p:nvPr/>
        </p:nvSpPr>
        <p:spPr>
          <a:xfrm>
            <a:off x="804672" y="5916168"/>
            <a:ext cx="420624" cy="420624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6025896"/>
            <a:ext cx="201168" cy="201168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1353312" y="5769864"/>
            <a:ext cx="1005199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РК «О науке и технологической политике»</a:t>
            </a:r>
            <a:endParaRPr lang="en-US" sz="1200" dirty="0"/>
          </a:p>
        </p:txBody>
      </p:sp>
      <p:sp>
        <p:nvSpPr>
          <p:cNvPr id="30" name="Text 21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1" name="Shape 22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Text 23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851" r="41310" b="1851"/>
          <a:stretch>
            <a:fillRect/>
          </a:stretch>
        </p:blipFill>
        <p:spPr>
          <a:xfrm>
            <a:off x="-171585" y="0"/>
            <a:ext cx="6267585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71585" y="0"/>
            <a:ext cx="6267585" cy="6858000"/>
            <a:chOff x="0" y="0"/>
            <a:chExt cx="4285883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5883" cy="3656597"/>
            </a:xfrm>
            <a:custGeom>
              <a:avLst/>
              <a:gdLst/>
              <a:ahLst/>
              <a:cxnLst/>
              <a:rect l="l" t="t" r="r" b="b"/>
              <a:pathLst>
                <a:path w="4285883" h="3656597">
                  <a:moveTo>
                    <a:pt x="0" y="0"/>
                  </a:moveTo>
                  <a:lnTo>
                    <a:pt x="4285883" y="0"/>
                  </a:lnTo>
                  <a:lnTo>
                    <a:pt x="4285883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60000"/>
              </a:srgbClr>
            </a:solidFill>
          </p:spPr>
          <p:txBody>
            <a:bodyPr/>
            <a:lstStyle/>
            <a:p>
              <a:endParaRPr lang="ru-RU" sz="2400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542696" y="1488010"/>
            <a:ext cx="5117617" cy="4108889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-6743" r="-6743"/>
              </a:stretch>
            </a:blipFill>
          </p:spPr>
          <p:txBody>
            <a:bodyPr/>
            <a:lstStyle/>
            <a:p>
              <a:endParaRPr lang="ru-RU" sz="2400"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81818" y="387869"/>
            <a:ext cx="704332" cy="704332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3873043-5D26-432F-87CA-55E87D50FBD6}"/>
              </a:ext>
            </a:extLst>
          </p:cNvPr>
          <p:cNvGrpSpPr/>
          <p:nvPr/>
        </p:nvGrpSpPr>
        <p:grpSpPr>
          <a:xfrm>
            <a:off x="11133168" y="5738927"/>
            <a:ext cx="764576" cy="764576"/>
            <a:chOff x="16898288" y="9090334"/>
            <a:chExt cx="1146864" cy="1146864"/>
          </a:xfrm>
        </p:grpSpPr>
        <p:grpSp>
          <p:nvGrpSpPr>
            <p:cNvPr id="11" name="Group 11"/>
            <p:cNvGrpSpPr/>
            <p:nvPr/>
          </p:nvGrpSpPr>
          <p:grpSpPr>
            <a:xfrm>
              <a:off x="16898288" y="9090334"/>
              <a:ext cx="1146864" cy="114686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13C61"/>
              </a:solidFill>
            </p:spPr>
            <p:txBody>
              <a:bodyPr/>
              <a:lstStyle/>
              <a:p>
                <a:endParaRPr lang="ru-RU" sz="2400"/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7053153" y="9245199"/>
              <a:ext cx="837135" cy="837135"/>
            </a:xfrm>
            <a:prstGeom prst="rect">
              <a:avLst/>
            </a:prstGeom>
          </p:spPr>
        </p:pic>
      </p:grpSp>
      <p:sp>
        <p:nvSpPr>
          <p:cNvPr id="25" name="TextBox 25"/>
          <p:cNvSpPr txBox="1"/>
          <p:nvPr/>
        </p:nvSpPr>
        <p:spPr>
          <a:xfrm>
            <a:off x="7344863" y="432990"/>
            <a:ext cx="3768428" cy="489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0"/>
              </a:lnSpc>
              <a:spcBef>
                <a:spcPct val="0"/>
              </a:spcBef>
            </a:pPr>
            <a:r>
              <a:rPr lang="en-US" sz="1200" spc="37" dirty="0">
                <a:solidFill>
                  <a:srgbClr val="000000"/>
                </a:solidFill>
              </a:rPr>
              <a:t>НАЦИОНАЛЬНЫЙ ЦЕНТР ГОСУДАРСТВЕННОЙ </a:t>
            </a:r>
          </a:p>
          <a:p>
            <a:pPr>
              <a:lnSpc>
                <a:spcPts val="1980"/>
              </a:lnSpc>
              <a:spcBef>
                <a:spcPct val="0"/>
              </a:spcBef>
            </a:pPr>
            <a:r>
              <a:rPr lang="en-US" sz="1200" spc="37" dirty="0">
                <a:solidFill>
                  <a:srgbClr val="000000"/>
                </a:solidFill>
              </a:rPr>
              <a:t>НАУЧНО-ТЕХНИЧЕСКОЙ ЭКСПЕРТИЗЫ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21119" y="5368282"/>
            <a:ext cx="1116112" cy="233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0"/>
              </a:lnSpc>
              <a:spcBef>
                <a:spcPct val="0"/>
              </a:spcBef>
            </a:pPr>
            <a:r>
              <a:rPr lang="en-US" sz="1200" spc="37" dirty="0">
                <a:solidFill>
                  <a:srgbClr val="000000"/>
                </a:solidFill>
              </a:rPr>
              <a:t>www.ncste.kz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7E238-265D-483A-93D1-8D9DE52156FF}"/>
              </a:ext>
            </a:extLst>
          </p:cNvPr>
          <p:cNvSpPr txBox="1"/>
          <p:nvPr/>
        </p:nvSpPr>
        <p:spPr>
          <a:xfrm>
            <a:off x="6481817" y="2685059"/>
            <a:ext cx="53796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БЛАГОДАРЮ ЗА ВНИМАНИЕ !</a:t>
            </a:r>
          </a:p>
        </p:txBody>
      </p:sp>
      <p:sp>
        <p:nvSpPr>
          <p:cNvPr id="31" name="Прямоугольник 4">
            <a:extLst>
              <a:ext uri="{FF2B5EF4-FFF2-40B4-BE49-F238E27FC236}">
                <a16:creationId xmlns:a16="http://schemas.microsoft.com/office/drawing/2014/main" id="{2713C75E-C23E-432E-98CA-C376DA71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93" y="6121216"/>
            <a:ext cx="5178520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33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 Алматы, ул. </a:t>
            </a:r>
            <a:r>
              <a:rPr lang="ru-RU" altLang="ru-RU" sz="1333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Богенбай</a:t>
            </a:r>
            <a:r>
              <a:rPr lang="ru-RU" altLang="ru-RU" sz="1333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батыра, 221, </a:t>
            </a:r>
          </a:p>
          <a:p>
            <a:pPr eaLnBrk="1" hangingPunct="1"/>
            <a:r>
              <a:rPr lang="ru-RU" altLang="ru-RU" sz="1333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тел.: 8 (727) 344 11 10, </a:t>
            </a:r>
            <a:r>
              <a:rPr lang="ru-RU" altLang="ru-RU" sz="1333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</a:t>
            </a:r>
            <a:r>
              <a:rPr lang="ru-RU" altLang="ru-RU" sz="1333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400, 401, 402, 404, 419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AD8FB8-6BB7-B1D7-1F17-890BDCBA71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5279" y="3428999"/>
            <a:ext cx="3333750" cy="21621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Понятие и суть видов финансирования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80160"/>
            <a:ext cx="3593592" cy="484632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554480"/>
            <a:ext cx="841248" cy="8412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1792224"/>
            <a:ext cx="365760" cy="3657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865376" y="1783080"/>
            <a:ext cx="2020824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5"/>
          <p:cNvSpPr/>
          <p:nvPr/>
        </p:nvSpPr>
        <p:spPr>
          <a:xfrm>
            <a:off x="1865376" y="1783080"/>
            <a:ext cx="20208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841248" y="2560320"/>
            <a:ext cx="3044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Грантовое финансирование
</a:t>
            </a: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9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научной и научно-технической деятельности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41248" y="3346704"/>
            <a:ext cx="3044952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Безвозмездное выделение средств на проведение фундаментальных и прикладных научных исследований.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841248" y="4407408"/>
            <a:ext cx="310896" cy="310896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44" y="4489704"/>
            <a:ext cx="146304" cy="14630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25296" y="438912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841248" y="4754880"/>
            <a:ext cx="30449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Повышение уровня НИР и конкурентоспособности научных коллективов РК.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841248" y="5376672"/>
            <a:ext cx="3044952" cy="585216"/>
          </a:xfrm>
          <a:prstGeom prst="roundRect">
            <a:avLst>
              <a:gd name="adj" fmla="val 125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2"/>
          <p:cNvSpPr/>
          <p:nvPr/>
        </p:nvSpPr>
        <p:spPr>
          <a:xfrm>
            <a:off x="978408" y="5376672"/>
            <a:ext cx="27706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Заказчик конкурса
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Министерство науки и высшего образования РК</a:t>
            </a:r>
            <a:endParaRPr lang="en-US" sz="850" dirty="0"/>
          </a:p>
        </p:txBody>
      </p:sp>
      <p:sp>
        <p:nvSpPr>
          <p:cNvPr id="18" name="Shape 13"/>
          <p:cNvSpPr/>
          <p:nvPr/>
        </p:nvSpPr>
        <p:spPr>
          <a:xfrm>
            <a:off x="4407408" y="1280160"/>
            <a:ext cx="3593592" cy="484632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4"/>
          <p:cNvSpPr/>
          <p:nvPr/>
        </p:nvSpPr>
        <p:spPr>
          <a:xfrm>
            <a:off x="4681728" y="1554480"/>
            <a:ext cx="841248" cy="841248"/>
          </a:xfrm>
          <a:prstGeom prst="ellipse">
            <a:avLst/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9472" y="1792224"/>
            <a:ext cx="365760" cy="365760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5705856" y="1783080"/>
            <a:ext cx="2020824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16"/>
          <p:cNvSpPr/>
          <p:nvPr/>
        </p:nvSpPr>
        <p:spPr>
          <a:xfrm>
            <a:off x="5705856" y="1783080"/>
            <a:ext cx="20208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4681728" y="2560320"/>
            <a:ext cx="3044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Программно-целевое финансирование
</a:t>
            </a: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9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научной и научно-технической деятельности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4681728" y="3346704"/>
            <a:ext cx="3044952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Финансирование научных программ для решения стратегических задач государства и модернизации научной инфраструктуры.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4681728" y="4407408"/>
            <a:ext cx="310896" cy="310896"/>
          </a:xfrm>
          <a:prstGeom prst="ellipse">
            <a:avLst/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024" y="4489704"/>
            <a:ext cx="146304" cy="14630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065776" y="438912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C4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4681728" y="4754880"/>
            <a:ext cx="30449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Практическое применение результатов научной деятельности.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4681728" y="5376672"/>
            <a:ext cx="3044952" cy="585216"/>
          </a:xfrm>
          <a:prstGeom prst="roundRect">
            <a:avLst>
              <a:gd name="adj" fmla="val 125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3"/>
          <p:cNvSpPr/>
          <p:nvPr/>
        </p:nvSpPr>
        <p:spPr>
          <a:xfrm>
            <a:off x="4818888" y="5376672"/>
            <a:ext cx="27706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Заказчик конкурса
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МНВО РК и отраслевые министерства</a:t>
            </a:r>
            <a:endParaRPr lang="en-US" sz="850" dirty="0"/>
          </a:p>
        </p:txBody>
      </p:sp>
      <p:sp>
        <p:nvSpPr>
          <p:cNvPr id="31" name="Shape 24"/>
          <p:cNvSpPr/>
          <p:nvPr/>
        </p:nvSpPr>
        <p:spPr>
          <a:xfrm>
            <a:off x="8247888" y="1280160"/>
            <a:ext cx="3593592" cy="484632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2" name="Shape 25"/>
          <p:cNvSpPr/>
          <p:nvPr/>
        </p:nvSpPr>
        <p:spPr>
          <a:xfrm>
            <a:off x="8522208" y="1554480"/>
            <a:ext cx="841248" cy="841248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52" y="1792224"/>
            <a:ext cx="365760" cy="365760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9546336" y="1783080"/>
            <a:ext cx="2020824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5" name="Text 27"/>
          <p:cNvSpPr/>
          <p:nvPr/>
        </p:nvSpPr>
        <p:spPr>
          <a:xfrm>
            <a:off x="9546336" y="1783080"/>
            <a:ext cx="20208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</a:t>
            </a:r>
            <a:endParaRPr lang="en-US" sz="1150" dirty="0"/>
          </a:p>
        </p:txBody>
      </p:sp>
      <p:sp>
        <p:nvSpPr>
          <p:cNvPr id="36" name="Text 28"/>
          <p:cNvSpPr/>
          <p:nvPr/>
        </p:nvSpPr>
        <p:spPr>
          <a:xfrm>
            <a:off x="8522208" y="2560320"/>
            <a:ext cx="3044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Грант на коммерциализацию РННТД
</a:t>
            </a: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9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результатов научно-технической деятельности</a:t>
            </a:r>
            <a:endParaRPr lang="en-US" sz="1400" dirty="0"/>
          </a:p>
        </p:txBody>
      </p:sp>
      <p:sp>
        <p:nvSpPr>
          <p:cNvPr id="37" name="Text 29"/>
          <p:cNvSpPr/>
          <p:nvPr/>
        </p:nvSpPr>
        <p:spPr>
          <a:xfrm>
            <a:off x="8522208" y="3346704"/>
            <a:ext cx="3044952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Грант на практическое применение результатов НТД для вывода на рынок товаров и услуг.</a:t>
            </a:r>
            <a:endParaRPr lang="en-US" sz="1150" dirty="0"/>
          </a:p>
        </p:txBody>
      </p:sp>
      <p:sp>
        <p:nvSpPr>
          <p:cNvPr id="38" name="Shape 30"/>
          <p:cNvSpPr/>
          <p:nvPr/>
        </p:nvSpPr>
        <p:spPr>
          <a:xfrm>
            <a:off x="8522208" y="4407408"/>
            <a:ext cx="310896" cy="310896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9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4504" y="4489704"/>
            <a:ext cx="146304" cy="146304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8906256" y="438912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endParaRPr lang="en-US" sz="1000" dirty="0"/>
          </a:p>
        </p:txBody>
      </p:sp>
      <p:sp>
        <p:nvSpPr>
          <p:cNvPr id="41" name="Text 32"/>
          <p:cNvSpPr/>
          <p:nvPr/>
        </p:nvSpPr>
        <p:spPr>
          <a:xfrm>
            <a:off x="8522208" y="4754880"/>
            <a:ext cx="30449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Извлечение дохода от результатов научных исследований и разработок.</a:t>
            </a:r>
            <a:endParaRPr lang="en-US" sz="1050" dirty="0"/>
          </a:p>
        </p:txBody>
      </p:sp>
      <p:sp>
        <p:nvSpPr>
          <p:cNvPr id="42" name="Shape 33"/>
          <p:cNvSpPr/>
          <p:nvPr/>
        </p:nvSpPr>
        <p:spPr>
          <a:xfrm>
            <a:off x="8522208" y="5376672"/>
            <a:ext cx="3044952" cy="585216"/>
          </a:xfrm>
          <a:prstGeom prst="roundRect">
            <a:avLst>
              <a:gd name="adj" fmla="val 125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3" name="Text 34"/>
          <p:cNvSpPr/>
          <p:nvPr/>
        </p:nvSpPr>
        <p:spPr>
          <a:xfrm>
            <a:off x="8659368" y="5376672"/>
            <a:ext cx="27706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Заказчик конкурса
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АО «Фонд науки»</a:t>
            </a:r>
            <a:endParaRPr lang="en-US" sz="850" dirty="0"/>
          </a:p>
        </p:txBody>
      </p:sp>
      <p:sp>
        <p:nvSpPr>
          <p:cNvPr id="44" name="Text 35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45" name="Shape 36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6" name="Text 37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отличия трёх видов финансирования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423160" y="1207008"/>
            <a:ext cx="3044952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2423160" y="1207008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5632704" y="1207008"/>
            <a:ext cx="3044952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5"/>
          <p:cNvSpPr/>
          <p:nvPr/>
        </p:nvSpPr>
        <p:spPr>
          <a:xfrm>
            <a:off x="5632704" y="1207008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842248" y="1207008"/>
            <a:ext cx="3044952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8842248" y="1207008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 РННТД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66928" y="1627632"/>
            <a:ext cx="1691640" cy="7863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2423160" y="1627632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0"/>
          <p:cNvSpPr/>
          <p:nvPr/>
        </p:nvSpPr>
        <p:spPr>
          <a:xfrm>
            <a:off x="2514600" y="1627632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Проведение научных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исследований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632704" y="1627632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5724144" y="1627632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государственных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стратегических задач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842248" y="1627632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4"/>
          <p:cNvSpPr/>
          <p:nvPr/>
        </p:nvSpPr>
        <p:spPr>
          <a:xfrm>
            <a:off x="8933688" y="1627632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Извлечение дохода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результатов науки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66928" y="2532888"/>
            <a:ext cx="1691640" cy="7863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Объект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2423160" y="2532888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Text 17"/>
          <p:cNvSpPr/>
          <p:nvPr/>
        </p:nvSpPr>
        <p:spPr>
          <a:xfrm>
            <a:off x="2514600" y="2532888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Научный проект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(до 36 мес.)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32704" y="2532888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19"/>
          <p:cNvSpPr/>
          <p:nvPr/>
        </p:nvSpPr>
        <p:spPr>
          <a:xfrm>
            <a:off x="5724144" y="2532888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по НТЗ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(до 36 мес.)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842248" y="2532888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Text 21"/>
          <p:cNvSpPr/>
          <p:nvPr/>
        </p:nvSpPr>
        <p:spPr>
          <a:xfrm>
            <a:off x="8933688" y="2532888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коммерциализации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(до 5 лет)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66928" y="3438144"/>
            <a:ext cx="1691640" cy="7863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Софинансирование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2423160" y="3438144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Text 24"/>
          <p:cNvSpPr/>
          <p:nvPr/>
        </p:nvSpPr>
        <p:spPr>
          <a:xfrm>
            <a:off x="2514600" y="3438144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1%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(желательно)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5632704" y="3438144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9" name="Text 26"/>
          <p:cNvSpPr/>
          <p:nvPr/>
        </p:nvSpPr>
        <p:spPr>
          <a:xfrm>
            <a:off x="5724144" y="3438144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1% до 30%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НТЗ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8842248" y="3438144"/>
            <a:ext cx="3044952" cy="786384"/>
          </a:xfrm>
          <a:prstGeom prst="roundRect">
            <a:avLst>
              <a:gd name="adj" fmla="val 11628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1" name="Text 28"/>
          <p:cNvSpPr/>
          <p:nvPr/>
        </p:nvSpPr>
        <p:spPr>
          <a:xfrm>
            <a:off x="8933688" y="3438144"/>
            <a:ext cx="2862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25% до 45%</a:t>
            </a:r>
            <a:endParaRPr lang="en-US" sz="1100" dirty="0"/>
          </a:p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обязательно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566928" y="4297680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36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Шкала готовности технологий (TRL)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12648" y="5464861"/>
            <a:ext cx="749808" cy="524459"/>
          </a:xfrm>
          <a:prstGeom prst="roundRect">
            <a:avLst>
              <a:gd name="adj" fmla="val 8718"/>
            </a:avLst>
          </a:prstGeom>
          <a:solidFill>
            <a:srgbClr val="1278BE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4" name="Text 31"/>
          <p:cNvSpPr/>
          <p:nvPr/>
        </p:nvSpPr>
        <p:spPr>
          <a:xfrm>
            <a:off x="612648" y="5510581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35" name="Shape 32"/>
          <p:cNvSpPr/>
          <p:nvPr/>
        </p:nvSpPr>
        <p:spPr>
          <a:xfrm>
            <a:off x="1563624" y="5364683"/>
            <a:ext cx="749808" cy="624637"/>
          </a:xfrm>
          <a:prstGeom prst="roundRect">
            <a:avLst>
              <a:gd name="adj" fmla="val 7319"/>
            </a:avLst>
          </a:prstGeom>
          <a:solidFill>
            <a:srgbClr val="1278BE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6" name="Text 33"/>
          <p:cNvSpPr/>
          <p:nvPr/>
        </p:nvSpPr>
        <p:spPr>
          <a:xfrm>
            <a:off x="1563624" y="5410403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37" name="Shape 34"/>
          <p:cNvSpPr/>
          <p:nvPr/>
        </p:nvSpPr>
        <p:spPr>
          <a:xfrm>
            <a:off x="2514600" y="5264506"/>
            <a:ext cx="749808" cy="724814"/>
          </a:xfrm>
          <a:prstGeom prst="roundRect">
            <a:avLst>
              <a:gd name="adj" fmla="val 6308"/>
            </a:avLst>
          </a:prstGeom>
          <a:solidFill>
            <a:srgbClr val="1278BE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8" name="Text 35"/>
          <p:cNvSpPr/>
          <p:nvPr/>
        </p:nvSpPr>
        <p:spPr>
          <a:xfrm>
            <a:off x="2514600" y="5310226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39" name="Shape 36"/>
          <p:cNvSpPr/>
          <p:nvPr/>
        </p:nvSpPr>
        <p:spPr>
          <a:xfrm>
            <a:off x="3465576" y="5164328"/>
            <a:ext cx="749808" cy="824992"/>
          </a:xfrm>
          <a:prstGeom prst="roundRect">
            <a:avLst>
              <a:gd name="adj" fmla="val 6098"/>
            </a:avLst>
          </a:prstGeom>
          <a:solidFill>
            <a:srgbClr val="1278BE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0" name="Text 37"/>
          <p:cNvSpPr/>
          <p:nvPr/>
        </p:nvSpPr>
        <p:spPr>
          <a:xfrm>
            <a:off x="3465576" y="5210048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41" name="Shape 38"/>
          <p:cNvSpPr/>
          <p:nvPr/>
        </p:nvSpPr>
        <p:spPr>
          <a:xfrm>
            <a:off x="4416552" y="5064150"/>
            <a:ext cx="749808" cy="925170"/>
          </a:xfrm>
          <a:prstGeom prst="roundRect">
            <a:avLst>
              <a:gd name="adj" fmla="val 6098"/>
            </a:avLst>
          </a:prstGeom>
          <a:solidFill>
            <a:srgbClr val="1278BE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2" name="Text 39"/>
          <p:cNvSpPr/>
          <p:nvPr/>
        </p:nvSpPr>
        <p:spPr>
          <a:xfrm>
            <a:off x="4416552" y="5109870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43" name="Shape 40"/>
          <p:cNvSpPr/>
          <p:nvPr/>
        </p:nvSpPr>
        <p:spPr>
          <a:xfrm>
            <a:off x="5367528" y="4963973"/>
            <a:ext cx="749808" cy="1025347"/>
          </a:xfrm>
          <a:prstGeom prst="roundRect">
            <a:avLst>
              <a:gd name="adj" fmla="val 6098"/>
            </a:avLst>
          </a:prstGeom>
          <a:solidFill>
            <a:srgbClr val="E0600F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4" name="Text 41"/>
          <p:cNvSpPr/>
          <p:nvPr/>
        </p:nvSpPr>
        <p:spPr>
          <a:xfrm>
            <a:off x="5367528" y="5009693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45" name="Shape 42"/>
          <p:cNvSpPr/>
          <p:nvPr/>
        </p:nvSpPr>
        <p:spPr>
          <a:xfrm>
            <a:off x="6318504" y="4863795"/>
            <a:ext cx="749808" cy="1125525"/>
          </a:xfrm>
          <a:prstGeom prst="roundRect">
            <a:avLst>
              <a:gd name="adj" fmla="val 6098"/>
            </a:avLst>
          </a:prstGeom>
          <a:solidFill>
            <a:srgbClr val="E0600F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6" name="Text 43"/>
          <p:cNvSpPr/>
          <p:nvPr/>
        </p:nvSpPr>
        <p:spPr>
          <a:xfrm>
            <a:off x="6318504" y="4909515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47" name="Shape 44"/>
          <p:cNvSpPr/>
          <p:nvPr/>
        </p:nvSpPr>
        <p:spPr>
          <a:xfrm>
            <a:off x="7269480" y="4763618"/>
            <a:ext cx="749808" cy="1225702"/>
          </a:xfrm>
          <a:prstGeom prst="roundRect">
            <a:avLst>
              <a:gd name="adj" fmla="val 6098"/>
            </a:avLst>
          </a:prstGeom>
          <a:solidFill>
            <a:srgbClr val="E0600F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8" name="Text 45"/>
          <p:cNvSpPr/>
          <p:nvPr/>
        </p:nvSpPr>
        <p:spPr>
          <a:xfrm>
            <a:off x="7269480" y="4809338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500" dirty="0"/>
          </a:p>
        </p:txBody>
      </p:sp>
      <p:sp>
        <p:nvSpPr>
          <p:cNvPr id="49" name="Shape 46"/>
          <p:cNvSpPr/>
          <p:nvPr/>
        </p:nvSpPr>
        <p:spPr>
          <a:xfrm>
            <a:off x="8220456" y="4663440"/>
            <a:ext cx="749808" cy="1325880"/>
          </a:xfrm>
          <a:prstGeom prst="roundRect">
            <a:avLst>
              <a:gd name="adj" fmla="val 6098"/>
            </a:avLst>
          </a:prstGeom>
          <a:solidFill>
            <a:srgbClr val="E0600F"/>
          </a:solidFill>
          <a:ln/>
          <a:effectLst>
            <a:outerShdw blurRad="50800" dist="12700" dir="5400000" algn="bl" rotWithShape="0">
              <a:srgbClr val="1A2332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0" name="Text 47"/>
          <p:cNvSpPr/>
          <p:nvPr/>
        </p:nvSpPr>
        <p:spPr>
          <a:xfrm>
            <a:off x="8220456" y="4709160"/>
            <a:ext cx="749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500" dirty="0"/>
          </a:p>
        </p:txBody>
      </p:sp>
      <p:sp>
        <p:nvSpPr>
          <p:cNvPr id="51" name="Text 48"/>
          <p:cNvSpPr/>
          <p:nvPr/>
        </p:nvSpPr>
        <p:spPr>
          <a:xfrm>
            <a:off x="612648" y="6035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ранние стадии  →  доказательство концепции</a:t>
            </a:r>
            <a:endParaRPr lang="en-US" sz="950" dirty="0"/>
          </a:p>
        </p:txBody>
      </p:sp>
      <p:sp>
        <p:nvSpPr>
          <p:cNvPr id="52" name="Text 49"/>
          <p:cNvSpPr/>
          <p:nvPr/>
        </p:nvSpPr>
        <p:spPr>
          <a:xfrm>
            <a:off x="5184648" y="6035040"/>
            <a:ext cx="37856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готовность к рыночной реализации</a:t>
            </a:r>
            <a:endParaRPr lang="en-US" sz="950" dirty="0"/>
          </a:p>
        </p:txBody>
      </p:sp>
      <p:sp>
        <p:nvSpPr>
          <p:cNvPr id="53" name="Shape 50"/>
          <p:cNvSpPr/>
          <p:nvPr/>
        </p:nvSpPr>
        <p:spPr>
          <a:xfrm>
            <a:off x="9336024" y="4224528"/>
            <a:ext cx="2288743" cy="1664208"/>
          </a:xfrm>
          <a:prstGeom prst="roundRect">
            <a:avLst>
              <a:gd name="adj" fmla="val 5495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4" name="Text 51"/>
          <p:cNvSpPr/>
          <p:nvPr/>
        </p:nvSpPr>
        <p:spPr>
          <a:xfrm>
            <a:off x="9518904" y="4334256"/>
            <a:ext cx="192298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 / ПЦФ</a:t>
            </a:r>
            <a:r>
              <a:rPr lang="en-US" sz="12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TRL 1–9
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</a:t>
            </a:r>
            <a:r>
              <a:rPr lang="en-US" sz="12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только TRL 6+</a:t>
            </a:r>
            <a:endParaRPr lang="en-US" sz="1200" dirty="0"/>
          </a:p>
        </p:txBody>
      </p:sp>
      <p:sp>
        <p:nvSpPr>
          <p:cNvPr id="55" name="Text 52"/>
          <p:cNvSpPr/>
          <p:nvPr/>
        </p:nvSpPr>
        <p:spPr>
          <a:xfrm>
            <a:off x="9518904" y="5504688"/>
            <a:ext cx="192298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готовность к рыночной реализации</a:t>
            </a:r>
            <a:endParaRPr lang="en-US" sz="950" dirty="0"/>
          </a:p>
        </p:txBody>
      </p:sp>
      <p:sp>
        <p:nvSpPr>
          <p:cNvPr id="56" name="Text 53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57" name="Shape 54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8" name="Text 55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Приоритетные направления науки и отраслей экономики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18822" y="1297788"/>
            <a:ext cx="5989320" cy="4892040"/>
          </a:xfrm>
          <a:prstGeom prst="roundRect">
            <a:avLst>
              <a:gd name="adj" fmla="val 186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6293142" y="1553820"/>
            <a:ext cx="2850858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 РННТД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293142" y="15538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311430" y="2079600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014" y="2180184"/>
            <a:ext cx="182880" cy="1828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23494" y="2075028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АПК и безопасность сельхозпродукции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311430" y="2472792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014" y="2573376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823494" y="2468220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Геология, добыча, новые материалы и технологии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6311430" y="2865984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014" y="2966568"/>
            <a:ext cx="182880" cy="1828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823494" y="2861412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Тепло- и электроэнергетика, водородная энергетика</a:t>
            </a:r>
            <a:endParaRPr lang="en-US" sz="1050" dirty="0"/>
          </a:p>
        </p:txBody>
      </p:sp>
      <p:sp>
        <p:nvSpPr>
          <p:cNvPr id="18" name="Shape 12"/>
          <p:cNvSpPr/>
          <p:nvPr/>
        </p:nvSpPr>
        <p:spPr>
          <a:xfrm>
            <a:off x="6311430" y="3259176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2014" y="3359760"/>
            <a:ext cx="182880" cy="18288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823494" y="3254604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Машиностроение и роботизация производства</a:t>
            </a:r>
            <a:endParaRPr lang="en-US" sz="1050" dirty="0"/>
          </a:p>
        </p:txBody>
      </p:sp>
      <p:sp>
        <p:nvSpPr>
          <p:cNvPr id="21" name="Shape 14"/>
          <p:cNvSpPr/>
          <p:nvPr/>
        </p:nvSpPr>
        <p:spPr>
          <a:xfrm>
            <a:off x="6311430" y="3652368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014" y="3752952"/>
            <a:ext cx="182880" cy="18288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823494" y="3647796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Наука о жизни, биотехнологии, персонализированная медицина</a:t>
            </a:r>
            <a:endParaRPr lang="en-US" sz="1050" dirty="0"/>
          </a:p>
        </p:txBody>
      </p:sp>
      <p:sp>
        <p:nvSpPr>
          <p:cNvPr id="24" name="Shape 16"/>
          <p:cNvSpPr/>
          <p:nvPr/>
        </p:nvSpPr>
        <p:spPr>
          <a:xfrm>
            <a:off x="6311430" y="4045560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014" y="4146144"/>
            <a:ext cx="182880" cy="18288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6823494" y="4040988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ИКТ, искусственный интеллект и кибербезопасность</a:t>
            </a:r>
            <a:endParaRPr lang="en-US" sz="1050" dirty="0"/>
          </a:p>
        </p:txBody>
      </p:sp>
      <p:sp>
        <p:nvSpPr>
          <p:cNvPr id="27" name="Shape 18"/>
          <p:cNvSpPr/>
          <p:nvPr/>
        </p:nvSpPr>
        <p:spPr>
          <a:xfrm>
            <a:off x="6311430" y="4438752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2014" y="4539336"/>
            <a:ext cx="182880" cy="182880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6823494" y="4434180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Космические, спутниковые и ракетные системы</a:t>
            </a:r>
            <a:endParaRPr lang="en-US" sz="1050" dirty="0"/>
          </a:p>
        </p:txBody>
      </p:sp>
      <p:sp>
        <p:nvSpPr>
          <p:cNvPr id="30" name="Shape 20"/>
          <p:cNvSpPr/>
          <p:nvPr/>
        </p:nvSpPr>
        <p:spPr>
          <a:xfrm>
            <a:off x="6311430" y="4831944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014" y="4932528"/>
            <a:ext cx="182880" cy="182880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823494" y="4827372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Водные ресурсы, экология, биоразнообразие</a:t>
            </a:r>
            <a:endParaRPr lang="en-US" sz="1050" dirty="0"/>
          </a:p>
        </p:txBody>
      </p:sp>
      <p:sp>
        <p:nvSpPr>
          <p:cNvPr id="33" name="Shape 22"/>
          <p:cNvSpPr/>
          <p:nvPr/>
        </p:nvSpPr>
        <p:spPr>
          <a:xfrm>
            <a:off x="6311430" y="5225136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014" y="5325720"/>
            <a:ext cx="182880" cy="18288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6823494" y="5220564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Качественное образование и цифровые технологии в обучении</a:t>
            </a:r>
            <a:endParaRPr lang="en-US" sz="1050" dirty="0"/>
          </a:p>
        </p:txBody>
      </p:sp>
      <p:sp>
        <p:nvSpPr>
          <p:cNvPr id="36" name="Shape 24"/>
          <p:cNvSpPr/>
          <p:nvPr/>
        </p:nvSpPr>
        <p:spPr>
          <a:xfrm>
            <a:off x="6311430" y="5618328"/>
            <a:ext cx="384048" cy="384048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7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014" y="5718912"/>
            <a:ext cx="182880" cy="182880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6823494" y="5613756"/>
            <a:ext cx="4937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Экологический, агро- и этнографический туризм</a:t>
            </a:r>
            <a:endParaRPr lang="en-US" sz="1050" dirty="0"/>
          </a:p>
        </p:txBody>
      </p:sp>
      <p:sp>
        <p:nvSpPr>
          <p:cNvPr id="63" name="Text 43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64" name="Shape 44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5" name="Text 45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6" name="Shape 26"/>
          <p:cNvSpPr/>
          <p:nvPr/>
        </p:nvSpPr>
        <p:spPr>
          <a:xfrm>
            <a:off x="859536" y="1297788"/>
            <a:ext cx="4794199" cy="4892040"/>
          </a:xfrm>
          <a:prstGeom prst="roundRect">
            <a:avLst>
              <a:gd name="adj" fmla="val 1907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7" name="Shape 27"/>
          <p:cNvSpPr/>
          <p:nvPr/>
        </p:nvSpPr>
        <p:spPr>
          <a:xfrm>
            <a:off x="1133856" y="1553820"/>
            <a:ext cx="2428853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8" name="Text 28"/>
          <p:cNvSpPr/>
          <p:nvPr/>
        </p:nvSpPr>
        <p:spPr>
          <a:xfrm>
            <a:off x="1133856" y="1553820"/>
            <a:ext cx="213555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kk-KZ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 и ПЦФ</a:t>
            </a:r>
            <a:endParaRPr lang="en-US" sz="1150" dirty="0"/>
          </a:p>
        </p:txBody>
      </p:sp>
      <p:sp>
        <p:nvSpPr>
          <p:cNvPr id="69" name="Shape 29"/>
          <p:cNvSpPr/>
          <p:nvPr/>
        </p:nvSpPr>
        <p:spPr>
          <a:xfrm>
            <a:off x="1152144" y="2145567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0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1872" y="2255295"/>
            <a:ext cx="201168" cy="201168"/>
          </a:xfrm>
          <a:prstGeom prst="rect">
            <a:avLst/>
          </a:prstGeom>
        </p:spPr>
      </p:pic>
      <p:sp>
        <p:nvSpPr>
          <p:cNvPr id="71" name="Text 30"/>
          <p:cNvSpPr/>
          <p:nvPr/>
        </p:nvSpPr>
        <p:spPr>
          <a:xfrm>
            <a:off x="1700784" y="2075028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Экология, окружающая среда и природопользование</a:t>
            </a:r>
            <a:endParaRPr lang="en-US" sz="1100" dirty="0"/>
          </a:p>
        </p:txBody>
      </p:sp>
      <p:sp>
        <p:nvSpPr>
          <p:cNvPr id="72" name="Shape 31"/>
          <p:cNvSpPr/>
          <p:nvPr/>
        </p:nvSpPr>
        <p:spPr>
          <a:xfrm>
            <a:off x="1152144" y="2707270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3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61872" y="2816998"/>
            <a:ext cx="201168" cy="201168"/>
          </a:xfrm>
          <a:prstGeom prst="rect">
            <a:avLst/>
          </a:prstGeom>
        </p:spPr>
      </p:pic>
      <p:sp>
        <p:nvSpPr>
          <p:cNvPr id="74" name="Text 32"/>
          <p:cNvSpPr/>
          <p:nvPr/>
        </p:nvSpPr>
        <p:spPr>
          <a:xfrm>
            <a:off x="1700784" y="2636731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Энергия, передовые материалы и транспорт</a:t>
            </a:r>
            <a:endParaRPr lang="en-US" sz="1100" dirty="0"/>
          </a:p>
        </p:txBody>
      </p:sp>
      <p:sp>
        <p:nvSpPr>
          <p:cNvPr id="75" name="Shape 33"/>
          <p:cNvSpPr/>
          <p:nvPr/>
        </p:nvSpPr>
        <p:spPr>
          <a:xfrm>
            <a:off x="1152144" y="3268973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6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1872" y="3378701"/>
            <a:ext cx="201168" cy="201168"/>
          </a:xfrm>
          <a:prstGeom prst="rect">
            <a:avLst/>
          </a:prstGeom>
        </p:spPr>
      </p:pic>
      <p:sp>
        <p:nvSpPr>
          <p:cNvPr id="77" name="Text 34"/>
          <p:cNvSpPr/>
          <p:nvPr/>
        </p:nvSpPr>
        <p:spPr>
          <a:xfrm>
            <a:off x="1700784" y="3198434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Передовое производство, цифровые и космические технологии</a:t>
            </a:r>
            <a:endParaRPr lang="en-US" sz="1100" dirty="0"/>
          </a:p>
        </p:txBody>
      </p:sp>
      <p:sp>
        <p:nvSpPr>
          <p:cNvPr id="78" name="Shape 35"/>
          <p:cNvSpPr/>
          <p:nvPr/>
        </p:nvSpPr>
        <p:spPr>
          <a:xfrm>
            <a:off x="1152144" y="3830676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9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61872" y="3940404"/>
            <a:ext cx="201168" cy="201168"/>
          </a:xfrm>
          <a:prstGeom prst="rect">
            <a:avLst/>
          </a:prstGeom>
        </p:spPr>
      </p:pic>
      <p:sp>
        <p:nvSpPr>
          <p:cNvPr id="80" name="Text 36"/>
          <p:cNvSpPr/>
          <p:nvPr/>
        </p:nvSpPr>
        <p:spPr>
          <a:xfrm>
            <a:off x="1700784" y="3760137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Интеллектуальный </a:t>
            </a:r>
            <a:r>
              <a:rPr lang="en-US" sz="1100" dirty="0" err="1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потенциал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страны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k-KZ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ru-RU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«Социальные, гуманитарные науки и искусство»/ «Естественные науки» </a:t>
            </a:r>
            <a:r>
              <a:rPr lang="kk-KZ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00" dirty="0"/>
          </a:p>
        </p:txBody>
      </p:sp>
      <p:sp>
        <p:nvSpPr>
          <p:cNvPr id="81" name="Shape 37"/>
          <p:cNvSpPr/>
          <p:nvPr/>
        </p:nvSpPr>
        <p:spPr>
          <a:xfrm>
            <a:off x="1152144" y="4392379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82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61872" y="4502107"/>
            <a:ext cx="201168" cy="201168"/>
          </a:xfrm>
          <a:prstGeom prst="rect">
            <a:avLst/>
          </a:prstGeom>
        </p:spPr>
      </p:pic>
      <p:sp>
        <p:nvSpPr>
          <p:cNvPr id="83" name="Text 38"/>
          <p:cNvSpPr/>
          <p:nvPr/>
        </p:nvSpPr>
        <p:spPr>
          <a:xfrm>
            <a:off x="1700784" y="4321839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Наука о жизни и здоровье</a:t>
            </a:r>
            <a:endParaRPr lang="en-US" sz="1100" dirty="0"/>
          </a:p>
        </p:txBody>
      </p:sp>
      <p:sp>
        <p:nvSpPr>
          <p:cNvPr id="84" name="Shape 39"/>
          <p:cNvSpPr/>
          <p:nvPr/>
        </p:nvSpPr>
        <p:spPr>
          <a:xfrm>
            <a:off x="1152144" y="4954082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85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61872" y="5063810"/>
            <a:ext cx="201168" cy="201168"/>
          </a:xfrm>
          <a:prstGeom prst="rect">
            <a:avLst/>
          </a:prstGeom>
        </p:spPr>
      </p:pic>
      <p:sp>
        <p:nvSpPr>
          <p:cNvPr id="86" name="Text 40"/>
          <p:cNvSpPr/>
          <p:nvPr/>
        </p:nvSpPr>
        <p:spPr>
          <a:xfrm>
            <a:off x="1700784" y="4883542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Устойчивое развитие агропромышленного комплекса</a:t>
            </a:r>
            <a:endParaRPr lang="en-US" sz="1100" dirty="0"/>
          </a:p>
        </p:txBody>
      </p:sp>
      <p:sp>
        <p:nvSpPr>
          <p:cNvPr id="87" name="Shape 41"/>
          <p:cNvSpPr/>
          <p:nvPr/>
        </p:nvSpPr>
        <p:spPr>
          <a:xfrm>
            <a:off x="1152144" y="5515785"/>
            <a:ext cx="420624" cy="420624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88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61872" y="5625513"/>
            <a:ext cx="201168" cy="201168"/>
          </a:xfrm>
          <a:prstGeom prst="rect">
            <a:avLst/>
          </a:prstGeom>
        </p:spPr>
      </p:pic>
      <p:sp>
        <p:nvSpPr>
          <p:cNvPr id="89" name="Text 42"/>
          <p:cNvSpPr/>
          <p:nvPr/>
        </p:nvSpPr>
        <p:spPr>
          <a:xfrm>
            <a:off x="1700784" y="5445245"/>
            <a:ext cx="3696919" cy="56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Национальная безопасность, оборона, биобезопасность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Участники проекта / состав исследовательской группы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34440"/>
            <a:ext cx="5391760" cy="3154680"/>
          </a:xfrm>
          <a:prstGeom prst="roundRect">
            <a:avLst>
              <a:gd name="adj" fmla="val 289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490472"/>
            <a:ext cx="457200" cy="457200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1609344"/>
            <a:ext cx="219456" cy="21945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435608" y="1563624"/>
            <a:ext cx="1828800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5"/>
          <p:cNvSpPr/>
          <p:nvPr/>
        </p:nvSpPr>
        <p:spPr>
          <a:xfrm>
            <a:off x="1435608" y="1563624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  и  ПЦФ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859536" y="2103120"/>
            <a:ext cx="48431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Заявитель — аккредитованные субъекты ННТД (юр. лица), автономные организации образования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Соисполнители — те же категории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Научный руководитель — резидент РК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Члены группы — граждане и резиденты РК, а также зарубежные учёные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859535" y="3566160"/>
            <a:ext cx="4152079" cy="658368"/>
          </a:xfrm>
          <a:prstGeom prst="roundRect">
            <a:avLst>
              <a:gd name="adj" fmla="val 11111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8"/>
          <p:cNvSpPr/>
          <p:nvPr/>
        </p:nvSpPr>
        <p:spPr>
          <a:xfrm>
            <a:off x="969264" y="3602736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278B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30%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1938528" y="3566160"/>
            <a:ext cx="22993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8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r>
              <a:rPr lang="kk-KZ" sz="8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ПЦФ</a:t>
            </a:r>
            <a:r>
              <a:rPr lang="en-US" sz="8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инженеры с </a:t>
            </a:r>
            <a:r>
              <a:rPr lang="en-US" sz="800" dirty="0" err="1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производства</a:t>
            </a:r>
            <a:endParaRPr lang="kk-KZ" sz="1200" dirty="0">
              <a:solidFill>
                <a:srgbClr val="14283D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8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зарубежные учёные (без учёта руководителя)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3694176" y="3602736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100" dirty="0"/>
          </a:p>
        </p:txBody>
      </p:sp>
      <p:sp>
        <p:nvSpPr>
          <p:cNvPr id="16" name="Text 12"/>
          <p:cNvSpPr/>
          <p:nvPr/>
        </p:nvSpPr>
        <p:spPr>
          <a:xfrm>
            <a:off x="4663440" y="3566160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endParaRPr lang="en-US" sz="800" dirty="0"/>
          </a:p>
        </p:txBody>
      </p:sp>
      <p:sp>
        <p:nvSpPr>
          <p:cNvPr id="17" name="Shape 13"/>
          <p:cNvSpPr/>
          <p:nvPr/>
        </p:nvSpPr>
        <p:spPr>
          <a:xfrm>
            <a:off x="6233008" y="1234440"/>
            <a:ext cx="5391760" cy="3154680"/>
          </a:xfrm>
          <a:prstGeom prst="roundRect">
            <a:avLst>
              <a:gd name="adj" fmla="val 2899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8" name="Shape 14"/>
          <p:cNvSpPr/>
          <p:nvPr/>
        </p:nvSpPr>
        <p:spPr>
          <a:xfrm>
            <a:off x="6507328" y="1490472"/>
            <a:ext cx="457200" cy="457200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200" y="1609344"/>
            <a:ext cx="219456" cy="219456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7101688" y="1563624"/>
            <a:ext cx="2743200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6"/>
          <p:cNvSpPr/>
          <p:nvPr/>
        </p:nvSpPr>
        <p:spPr>
          <a:xfrm>
            <a:off x="7101688" y="156362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 РННТД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6525616" y="2103120"/>
            <a:ext cx="48431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Заявитель — аккредитованные субъекты ННТД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Грантополучатель — действующее юр. лицо либо стартап-компания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Софинансирующая организация — ИП, консорциум, юр. лицо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Запрет: сотрудники уполномоченного органа, АО «НЦГНТЭ», АО «Фонд науки»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банкрот, не в процессе ликвидации или санации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566928" y="4590288"/>
            <a:ext cx="5391760" cy="1417320"/>
          </a:xfrm>
          <a:prstGeom prst="roundRect">
            <a:avLst>
              <a:gd name="adj" fmla="val 6452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822960" y="4809744"/>
            <a:ext cx="384048" cy="384048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544" y="4910328"/>
            <a:ext cx="182880" cy="18288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335024" y="4791456"/>
            <a:ext cx="438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4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Особенности ПЦФ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841248" y="5212080"/>
            <a:ext cx="4843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ОВПО с гос. участием 50%+: проект коммерциализации с Фондом науки либо НИОКР от 50 млн ₸ / 3 года + центр коммерциализации</a:t>
            </a:r>
            <a:endParaRPr lang="en-US" sz="9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Консорциумы для программ свыше 1 млрд ₸: от 3 участников + консультативный совет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6233008" y="4590288"/>
            <a:ext cx="5391760" cy="1417320"/>
          </a:xfrm>
          <a:prstGeom prst="roundRect">
            <a:avLst>
              <a:gd name="adj" fmla="val 6452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9" name="Shape 23"/>
          <p:cNvSpPr/>
          <p:nvPr/>
        </p:nvSpPr>
        <p:spPr>
          <a:xfrm>
            <a:off x="6489040" y="4809744"/>
            <a:ext cx="384048" cy="384048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9624" y="4910328"/>
            <a:ext cx="182880" cy="18288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001104" y="4791456"/>
            <a:ext cx="438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Особые условия для зарубежных учёных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6507328" y="5212080"/>
            <a:ext cx="4843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Должны соответствовать требованиям к научному руководителю (учёная степень, публикации), кроме резидентства РК</a:t>
            </a:r>
            <a:endParaRPr lang="en-US" sz="9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допускаются к проектам, содержащим государственные секреты</a:t>
            </a:r>
            <a:endParaRPr lang="en-US" sz="950" dirty="0"/>
          </a:p>
        </p:txBody>
      </p:sp>
      <p:sp>
        <p:nvSpPr>
          <p:cNvPr id="33" name="Text 26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4" name="Shape 27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5" name="Text 28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Квалификационные требования к руководителю проекта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554480"/>
            <a:ext cx="640080" cy="640080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1719072"/>
            <a:ext cx="310896" cy="31089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609344" y="1719072"/>
            <a:ext cx="2216810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5"/>
          <p:cNvSpPr/>
          <p:nvPr/>
        </p:nvSpPr>
        <p:spPr>
          <a:xfrm>
            <a:off x="1609344" y="1719072"/>
            <a:ext cx="221681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59536" y="2478024"/>
            <a:ext cx="118872" cy="118872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7"/>
          <p:cNvSpPr/>
          <p:nvPr/>
        </p:nvSpPr>
        <p:spPr>
          <a:xfrm>
            <a:off x="1097280" y="2423160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Учёная степень: PhD / доктор по профилю / доктор или кандидат наук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859536" y="3213202"/>
            <a:ext cx="118872" cy="118872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9"/>
          <p:cNvSpPr/>
          <p:nvPr/>
        </p:nvSpPr>
        <p:spPr>
          <a:xfrm>
            <a:off x="1097280" y="3158338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Резидент РК — обязательно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59536" y="3780130"/>
            <a:ext cx="118872" cy="118872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1097280" y="3725266"/>
            <a:ext cx="275630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1100" b="1" dirty="0">
                <a:solidFill>
                  <a:srgbClr val="127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Публикации за 5 лет: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2 статей Q1–Q3 WoS/Scopus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30/50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percentile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выше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+ 1 публикация КОКНВО (зависит от отрасли)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59536" y="4740250"/>
            <a:ext cx="118872" cy="118872"/>
          </a:xfrm>
          <a:prstGeom prst="ellipse">
            <a:avLst/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3"/>
          <p:cNvSpPr/>
          <p:nvPr/>
        </p:nvSpPr>
        <p:spPr>
          <a:xfrm>
            <a:off x="1097280" y="4685386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проект как руководитель + 1 как член группы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4329074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4603394" y="1554480"/>
            <a:ext cx="640080" cy="640080"/>
          </a:xfrm>
          <a:prstGeom prst="ellipse">
            <a:avLst/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7986" y="1719072"/>
            <a:ext cx="310896" cy="310896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5371490" y="1719072"/>
            <a:ext cx="2216810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17"/>
          <p:cNvSpPr/>
          <p:nvPr/>
        </p:nvSpPr>
        <p:spPr>
          <a:xfrm>
            <a:off x="5371490" y="1719072"/>
            <a:ext cx="221681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</a:t>
            </a:r>
            <a:endParaRPr lang="en-US" sz="1150" dirty="0"/>
          </a:p>
        </p:txBody>
      </p:sp>
      <p:sp>
        <p:nvSpPr>
          <p:cNvPr id="23" name="Shape 18"/>
          <p:cNvSpPr/>
          <p:nvPr/>
        </p:nvSpPr>
        <p:spPr>
          <a:xfrm>
            <a:off x="4621682" y="2478024"/>
            <a:ext cx="118872" cy="118872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Text 19"/>
          <p:cNvSpPr/>
          <p:nvPr/>
        </p:nvSpPr>
        <p:spPr>
          <a:xfrm>
            <a:off x="4859426" y="2423160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Учёная степень: PhD / доктор по профилю / доктор или кандидат наук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4621682" y="3213202"/>
            <a:ext cx="118872" cy="118872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1"/>
          <p:cNvSpPr/>
          <p:nvPr/>
        </p:nvSpPr>
        <p:spPr>
          <a:xfrm>
            <a:off x="4859426" y="3158338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Стаж не менее 5 лет научной работы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4621682" y="3780130"/>
            <a:ext cx="118872" cy="118872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8" name="Text 23"/>
          <p:cNvSpPr/>
          <p:nvPr/>
        </p:nvSpPr>
        <p:spPr>
          <a:xfrm>
            <a:off x="4859426" y="3725266"/>
            <a:ext cx="275630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1100" b="1" dirty="0">
                <a:solidFill>
                  <a:srgbClr val="1C4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Публикации за 5 лет: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3 статей Q1–Q3 WoS/Scopus 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35/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percentile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выше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или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альтернативы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 патентами Derwent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4621682" y="4740250"/>
            <a:ext cx="118872" cy="118872"/>
          </a:xfrm>
          <a:prstGeom prst="ellipse">
            <a:avLst/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5"/>
          <p:cNvSpPr/>
          <p:nvPr/>
        </p:nvSpPr>
        <p:spPr>
          <a:xfrm>
            <a:off x="4859426" y="4685386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программа как руководитель; запрещено быть исполнителем в других</a:t>
            </a:r>
            <a:endParaRPr lang="en-US" sz="1100" dirty="0"/>
          </a:p>
        </p:txBody>
      </p:sp>
      <p:sp>
        <p:nvSpPr>
          <p:cNvPr id="31" name="Shape 26"/>
          <p:cNvSpPr/>
          <p:nvPr/>
        </p:nvSpPr>
        <p:spPr>
          <a:xfrm>
            <a:off x="8091221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2" name="Shape 27"/>
          <p:cNvSpPr/>
          <p:nvPr/>
        </p:nvSpPr>
        <p:spPr>
          <a:xfrm>
            <a:off x="8365541" y="1554480"/>
            <a:ext cx="640080" cy="640080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0133" y="1719072"/>
            <a:ext cx="310896" cy="310896"/>
          </a:xfrm>
          <a:prstGeom prst="rect">
            <a:avLst/>
          </a:prstGeom>
        </p:spPr>
      </p:pic>
      <p:sp>
        <p:nvSpPr>
          <p:cNvPr id="34" name="Shape 28"/>
          <p:cNvSpPr/>
          <p:nvPr/>
        </p:nvSpPr>
        <p:spPr>
          <a:xfrm>
            <a:off x="9133637" y="1719072"/>
            <a:ext cx="2216810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5" name="Text 29"/>
          <p:cNvSpPr/>
          <p:nvPr/>
        </p:nvSpPr>
        <p:spPr>
          <a:xfrm>
            <a:off x="9133637" y="1719072"/>
            <a:ext cx="221681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</a:t>
            </a:r>
            <a:endParaRPr lang="en-US" sz="1150" dirty="0"/>
          </a:p>
        </p:txBody>
      </p:sp>
      <p:sp>
        <p:nvSpPr>
          <p:cNvPr id="36" name="Shape 30"/>
          <p:cNvSpPr/>
          <p:nvPr/>
        </p:nvSpPr>
        <p:spPr>
          <a:xfrm>
            <a:off x="8383829" y="2478024"/>
            <a:ext cx="118872" cy="11887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7" name="Text 31"/>
          <p:cNvSpPr/>
          <p:nvPr/>
        </p:nvSpPr>
        <p:spPr>
          <a:xfrm>
            <a:off x="8621573" y="2423160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Гражданин РК — обязательно, высшее образование</a:t>
            </a:r>
            <a:endParaRPr lang="en-US" sz="1100" dirty="0"/>
          </a:p>
        </p:txBody>
      </p:sp>
      <p:sp>
        <p:nvSpPr>
          <p:cNvPr id="38" name="Shape 32"/>
          <p:cNvSpPr/>
          <p:nvPr/>
        </p:nvSpPr>
        <p:spPr>
          <a:xfrm>
            <a:off x="8383829" y="3073548"/>
            <a:ext cx="118872" cy="11887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9" name="Text 33"/>
          <p:cNvSpPr/>
          <p:nvPr/>
        </p:nvSpPr>
        <p:spPr>
          <a:xfrm>
            <a:off x="8621573" y="3018684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Полный рабочий день на проекте</a:t>
            </a:r>
            <a:endParaRPr lang="en-US" sz="1100" dirty="0"/>
          </a:p>
        </p:txBody>
      </p:sp>
      <p:sp>
        <p:nvSpPr>
          <p:cNvPr id="40" name="Shape 34"/>
          <p:cNvSpPr/>
          <p:nvPr/>
        </p:nvSpPr>
        <p:spPr>
          <a:xfrm>
            <a:off x="8383829" y="3640476"/>
            <a:ext cx="118872" cy="11887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1" name="Text 35"/>
          <p:cNvSpPr/>
          <p:nvPr/>
        </p:nvSpPr>
        <p:spPr>
          <a:xfrm>
            <a:off x="8621573" y="3585612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проект коммерциализации одновременно</a:t>
            </a:r>
            <a:endParaRPr lang="en-US" sz="1100" dirty="0"/>
          </a:p>
        </p:txBody>
      </p:sp>
      <p:sp>
        <p:nvSpPr>
          <p:cNvPr id="42" name="Shape 36"/>
          <p:cNvSpPr/>
          <p:nvPr/>
        </p:nvSpPr>
        <p:spPr>
          <a:xfrm>
            <a:off x="8383829" y="4207404"/>
            <a:ext cx="118872" cy="118872"/>
          </a:xfrm>
          <a:prstGeom prst="ellipse">
            <a:avLst/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3" name="Text 37"/>
          <p:cNvSpPr/>
          <p:nvPr/>
        </p:nvSpPr>
        <p:spPr>
          <a:xfrm>
            <a:off x="8621573" y="4152540"/>
            <a:ext cx="27563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Замена — только через ННС, не более 1 раза</a:t>
            </a:r>
            <a:endParaRPr lang="en-US" sz="1100" dirty="0"/>
          </a:p>
        </p:txBody>
      </p:sp>
      <p:sp>
        <p:nvSpPr>
          <p:cNvPr id="44" name="Text 38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45" name="Shape 39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6" name="Text 40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Требования к исследовательской / проектной группе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841248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41248" y="1938528"/>
            <a:ext cx="298490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не ограничен — гибкий подход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41248" y="2377440"/>
            <a:ext cx="2984906" cy="868680"/>
          </a:xfrm>
          <a:prstGeom prst="roundRect">
            <a:avLst>
              <a:gd name="adj" fmla="val 8421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841248" y="2414016"/>
            <a:ext cx="29849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278B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≥ 30%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841248" y="29077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молодых специалистов до 40 лет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859536" y="3429000"/>
            <a:ext cx="298490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Инженеры с производства (граждане РК) и/или зарубежные учёные — до 30% (без учёта руководителя)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Зарубежный учёный соответствует требованиям к руководителю, кроме резидентства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допускаются к проектам с гос. секретами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Член группы — не более 2 проектов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329074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4603394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4603394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603394" y="1938528"/>
            <a:ext cx="298490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Аналогично ГФ + вакансии до 10%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603394" y="2377440"/>
            <a:ext cx="2984906" cy="868680"/>
          </a:xfrm>
          <a:prstGeom prst="roundRect">
            <a:avLst>
              <a:gd name="adj" fmla="val 842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5"/>
          <p:cNvSpPr/>
          <p:nvPr/>
        </p:nvSpPr>
        <p:spPr>
          <a:xfrm>
            <a:off x="4603394" y="2414016"/>
            <a:ext cx="29849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10%</a:t>
            </a:r>
            <a:endParaRPr lang="en-US" sz="3200" dirty="0"/>
          </a:p>
        </p:txBody>
      </p:sp>
      <p:sp>
        <p:nvSpPr>
          <p:cNvPr id="19" name="Text 16"/>
          <p:cNvSpPr/>
          <p:nvPr/>
        </p:nvSpPr>
        <p:spPr>
          <a:xfrm>
            <a:off x="4603394" y="29077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вакансий в составе группы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4621682" y="3429000"/>
            <a:ext cx="298490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Инженеры с производства / зарубежные учёные — до 30% (без учёта руководителя)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более 1 заявки на ПЦФ 2026–2028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НТЦ с академическим превосходством: первый руководитель ОВПО + научный руководитель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консорциумов — солидарная ответственность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8091221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2" name="Shape 19"/>
          <p:cNvSpPr/>
          <p:nvPr/>
        </p:nvSpPr>
        <p:spPr>
          <a:xfrm>
            <a:off x="8365541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3" name="Text 20"/>
          <p:cNvSpPr/>
          <p:nvPr/>
        </p:nvSpPr>
        <p:spPr>
          <a:xfrm>
            <a:off x="8365541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365541" y="1938528"/>
            <a:ext cx="298490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Строго фиксированный состав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365541" y="2377440"/>
            <a:ext cx="2984906" cy="868680"/>
          </a:xfrm>
          <a:prstGeom prst="roundRect">
            <a:avLst>
              <a:gd name="adj" fmla="val 8421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Text 23"/>
          <p:cNvSpPr/>
          <p:nvPr/>
        </p:nvSpPr>
        <p:spPr>
          <a:xfrm>
            <a:off x="8365541" y="2414016"/>
            <a:ext cx="29849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0600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3–5</a:t>
            </a:r>
            <a:endParaRPr lang="en-US" sz="3200" dirty="0"/>
          </a:p>
        </p:txBody>
      </p:sp>
      <p:sp>
        <p:nvSpPr>
          <p:cNvPr id="27" name="Text 24"/>
          <p:cNvSpPr/>
          <p:nvPr/>
        </p:nvSpPr>
        <p:spPr>
          <a:xfrm>
            <a:off x="8365541" y="29077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 в команде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8383829" y="3429000"/>
            <a:ext cx="298490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Обязательно: маркетолог (стаж от 3 лет) + бухгалтер (сертификат проф. бухгалтера РК, стаж от 3 лет)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Первый руководитель грантополучателя — стаж от 2 лет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члены — в штате по трудовому договору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Рекомендуется: акселерационная программа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1" name="Text 28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Условия софинансирования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841248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41248" y="1993392"/>
            <a:ext cx="2984906" cy="914400"/>
          </a:xfrm>
          <a:prstGeom prst="roundRect">
            <a:avLst>
              <a:gd name="adj" fmla="val 8000"/>
            </a:avLst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6"/>
          <p:cNvSpPr/>
          <p:nvPr/>
        </p:nvSpPr>
        <p:spPr>
          <a:xfrm>
            <a:off x="841248" y="2029968"/>
            <a:ext cx="29849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278B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1%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841248" y="2560320"/>
            <a:ext cx="298490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9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прикладные — обязательно · фундаментальные — желательно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859536" y="3108960"/>
            <a:ext cx="298490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каждые 5% софинансирования — +1 балл на ННС (максимум 4 балла)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Софинансирующая организация не может быть дочерней, подведомственной или филиалом заявителя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329074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3" name="Shape 10"/>
          <p:cNvSpPr/>
          <p:nvPr/>
        </p:nvSpPr>
        <p:spPr>
          <a:xfrm>
            <a:off x="4603394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1"/>
          <p:cNvSpPr/>
          <p:nvPr/>
        </p:nvSpPr>
        <p:spPr>
          <a:xfrm>
            <a:off x="4603394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603394" y="1993392"/>
            <a:ext cx="2984906" cy="914400"/>
          </a:xfrm>
          <a:prstGeom prst="roundRect">
            <a:avLst>
              <a:gd name="adj" fmla="val 8000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3"/>
          <p:cNvSpPr/>
          <p:nvPr/>
        </p:nvSpPr>
        <p:spPr>
          <a:xfrm>
            <a:off x="4603394" y="2029968"/>
            <a:ext cx="29849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– 30%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4603394" y="2560320"/>
            <a:ext cx="298490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научно-техническим заданиям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4621682" y="3108960"/>
            <a:ext cx="298490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Фундаментальные — от 1%, прикладные — от 1%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НТЦ с академическим превосходством — от 5%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НТЗ с предприятиями — обязательно от 30%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каждые 5% — +1 балл на ННС (максимум 4)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8091221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0" name="Shape 17"/>
          <p:cNvSpPr/>
          <p:nvPr/>
        </p:nvSpPr>
        <p:spPr>
          <a:xfrm>
            <a:off x="8365541" y="1536192"/>
            <a:ext cx="2984906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8"/>
          <p:cNvSpPr/>
          <p:nvPr/>
        </p:nvSpPr>
        <p:spPr>
          <a:xfrm>
            <a:off x="8365541" y="1536192"/>
            <a:ext cx="29849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КОММЕРЦИАЛИЗАЦИЯ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8365541" y="2029968"/>
            <a:ext cx="298490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ОВПО и гос. науч. организации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8365541" y="2267712"/>
            <a:ext cx="2116226" cy="237744"/>
          </a:xfrm>
          <a:prstGeom prst="roundRect">
            <a:avLst>
              <a:gd name="adj" fmla="val 15385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21"/>
          <p:cNvSpPr/>
          <p:nvPr/>
        </p:nvSpPr>
        <p:spPr>
          <a:xfrm>
            <a:off x="8365541" y="2267712"/>
            <a:ext cx="1175681" cy="237744"/>
          </a:xfrm>
          <a:prstGeom prst="roundRect">
            <a:avLst>
              <a:gd name="adj" fmla="val 15385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5" name="Text 22"/>
          <p:cNvSpPr/>
          <p:nvPr/>
        </p:nvSpPr>
        <p:spPr>
          <a:xfrm>
            <a:off x="10527487" y="2176272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25%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365541" y="2633472"/>
            <a:ext cx="298490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Стартап-компании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8365541" y="2871216"/>
            <a:ext cx="2116226" cy="237744"/>
          </a:xfrm>
          <a:prstGeom prst="roundRect">
            <a:avLst>
              <a:gd name="adj" fmla="val 15385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8" name="Shape 25"/>
          <p:cNvSpPr/>
          <p:nvPr/>
        </p:nvSpPr>
        <p:spPr>
          <a:xfrm>
            <a:off x="8365541" y="2871216"/>
            <a:ext cx="1410818" cy="237744"/>
          </a:xfrm>
          <a:prstGeom prst="roundRect">
            <a:avLst>
              <a:gd name="adj" fmla="val 15385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9" name="Text 26"/>
          <p:cNvSpPr/>
          <p:nvPr/>
        </p:nvSpPr>
        <p:spPr>
          <a:xfrm>
            <a:off x="10527487" y="2779776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30%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8365541" y="3236976"/>
            <a:ext cx="298490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Иные юридические лица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8365541" y="3474720"/>
            <a:ext cx="2116226" cy="237744"/>
          </a:xfrm>
          <a:prstGeom prst="roundRect">
            <a:avLst>
              <a:gd name="adj" fmla="val 15385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Shape 29"/>
          <p:cNvSpPr/>
          <p:nvPr/>
        </p:nvSpPr>
        <p:spPr>
          <a:xfrm>
            <a:off x="8365541" y="3474720"/>
            <a:ext cx="2116226" cy="237744"/>
          </a:xfrm>
          <a:prstGeom prst="roundRect">
            <a:avLst>
              <a:gd name="adj" fmla="val 15385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" name="Text 30"/>
          <p:cNvSpPr/>
          <p:nvPr/>
        </p:nvSpPr>
        <p:spPr>
          <a:xfrm>
            <a:off x="10527487" y="338328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60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45%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8383829" y="3886200"/>
            <a:ext cx="298490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Только денежные средства, отдельный банковский счёт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до первого транша, 50% до следующего</a:t>
            </a:r>
            <a:endParaRPr lang="en-US" sz="105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каждые 3% — +1 балл на экспертизе (максимум 9)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36" name="Shape 33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7" name="Text 34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164592" cy="164592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859536" y="310896"/>
            <a:ext cx="980511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836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Ожидаемые результаты по итогам реализации проекта</a:t>
            </a:r>
            <a:endParaRPr lang="en-US" sz="2500" dirty="0"/>
          </a:p>
        </p:txBody>
      </p:sp>
      <p:pic>
        <p:nvPicPr>
          <p:cNvPr id="4" name="Image 0" descr="/home/claude/log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959" y="365760"/>
            <a:ext cx="749808" cy="68947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841248" y="1554480"/>
            <a:ext cx="548640" cy="548640"/>
          </a:xfrm>
          <a:prstGeom prst="ellipse">
            <a:avLst/>
          </a:prstGeom>
          <a:solidFill>
            <a:srgbClr val="DCEBF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1691640"/>
            <a:ext cx="274320" cy="2743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517904" y="1664208"/>
            <a:ext cx="2308250" cy="310896"/>
          </a:xfrm>
          <a:prstGeom prst="roundRect">
            <a:avLst>
              <a:gd name="adj" fmla="val 50000"/>
            </a:avLst>
          </a:prstGeom>
          <a:solidFill>
            <a:srgbClr val="1278BE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5"/>
          <p:cNvSpPr/>
          <p:nvPr/>
        </p:nvSpPr>
        <p:spPr>
          <a:xfrm>
            <a:off x="1517904" y="1664208"/>
            <a:ext cx="23082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ГФ — публикации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859536" y="2377440"/>
            <a:ext cx="2984906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Фундаментальные: ≥ 3 статей Q1–Q3 WoS/Scopus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35/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percentile</a:t>
            </a:r>
            <a:r>
              <a:rPr lang="ru-RU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выше 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+ 2 КОКНВО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Прикладные: ≥ 3 статей Q1–Q3 </a:t>
            </a:r>
            <a:r>
              <a:rPr lang="en-US" sz="1100" dirty="0" err="1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WoS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/Scopus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</a:t>
            </a:r>
            <a:r>
              <a:rPr lang="kk-KZ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35/ </a:t>
            </a:r>
            <a:r>
              <a:rPr lang="en-US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percentile</a:t>
            </a:r>
            <a:r>
              <a:rPr lang="ru-RU" sz="11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выше</a:t>
            </a: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+ 1 патент + 2 КОКНВО + ЕСКД (для технических)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статья — multidisciplinary обязательно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авторов — члены группы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интернациональных — научрук + 1 казахстанский член группы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329074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2" name="Shape 8"/>
          <p:cNvSpPr/>
          <p:nvPr/>
        </p:nvSpPr>
        <p:spPr>
          <a:xfrm>
            <a:off x="4603394" y="1554480"/>
            <a:ext cx="548640" cy="548640"/>
          </a:xfrm>
          <a:prstGeom prst="ellipse">
            <a:avLst/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554" y="1691640"/>
            <a:ext cx="274320" cy="274320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5280050" y="1664208"/>
            <a:ext cx="2308250" cy="310896"/>
          </a:xfrm>
          <a:prstGeom prst="roundRect">
            <a:avLst>
              <a:gd name="adj" fmla="val 50000"/>
            </a:avLst>
          </a:prstGeom>
          <a:solidFill>
            <a:srgbClr val="1C4F8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0"/>
          <p:cNvSpPr/>
          <p:nvPr/>
        </p:nvSpPr>
        <p:spPr>
          <a:xfrm>
            <a:off x="5280050" y="1664208"/>
            <a:ext cx="23082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ПЦФ — комплексно</a:t>
            </a:r>
            <a:endParaRPr lang="en-US" sz="1150" dirty="0"/>
          </a:p>
        </p:txBody>
      </p:sp>
      <p:sp>
        <p:nvSpPr>
          <p:cNvPr id="16" name="Text 11"/>
          <p:cNvSpPr/>
          <p:nvPr/>
        </p:nvSpPr>
        <p:spPr>
          <a:xfrm>
            <a:off x="4621682" y="2340864"/>
            <a:ext cx="298490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C4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Научно-технические центры (НТЦ):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4621682" y="2633472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3"/>
          <p:cNvSpPr/>
          <p:nvPr/>
        </p:nvSpPr>
        <p:spPr>
          <a:xfrm>
            <a:off x="4621682" y="2670048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10+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4649114" y="2980944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5000"/>
              </a:lnSpc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статей Q1–Q2</a:t>
            </a:r>
            <a:r>
              <a:rPr lang="ru-RU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it-IT" sz="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≥</a:t>
            </a:r>
            <a:r>
              <a:rPr lang="kk-KZ" sz="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25/</a:t>
            </a:r>
            <a:r>
              <a:rPr lang="it-IT" sz="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r>
              <a:rPr lang="ru-RU" sz="8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750" dirty="0"/>
          </a:p>
        </p:txBody>
      </p:sp>
      <p:sp>
        <p:nvSpPr>
          <p:cNvPr id="20" name="Shape 15"/>
          <p:cNvSpPr/>
          <p:nvPr/>
        </p:nvSpPr>
        <p:spPr>
          <a:xfrm>
            <a:off x="5604459" y="2633472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6"/>
          <p:cNvSpPr/>
          <p:nvPr/>
        </p:nvSpPr>
        <p:spPr>
          <a:xfrm>
            <a:off x="5604459" y="2670048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20+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5631891" y="2980944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КОКНВО</a:t>
            </a:r>
            <a:endParaRPr lang="en-US" sz="750" dirty="0"/>
          </a:p>
        </p:txBody>
      </p:sp>
      <p:sp>
        <p:nvSpPr>
          <p:cNvPr id="23" name="Shape 18"/>
          <p:cNvSpPr/>
          <p:nvPr/>
        </p:nvSpPr>
        <p:spPr>
          <a:xfrm>
            <a:off x="6587236" y="2633472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Text 19"/>
          <p:cNvSpPr/>
          <p:nvPr/>
        </p:nvSpPr>
        <p:spPr>
          <a:xfrm>
            <a:off x="6587236" y="2670048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3+</a:t>
            </a:r>
            <a:endParaRPr lang="en-US" sz="1600" dirty="0"/>
          </a:p>
        </p:txBody>
      </p:sp>
      <p:sp>
        <p:nvSpPr>
          <p:cNvPr id="25" name="Text 20"/>
          <p:cNvSpPr/>
          <p:nvPr/>
        </p:nvSpPr>
        <p:spPr>
          <a:xfrm>
            <a:off x="6614668" y="2980944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стартапа</a:t>
            </a:r>
            <a:endParaRPr lang="en-US" sz="750" dirty="0"/>
          </a:p>
        </p:txBody>
      </p:sp>
      <p:sp>
        <p:nvSpPr>
          <p:cNvPr id="26" name="Shape 21"/>
          <p:cNvSpPr/>
          <p:nvPr/>
        </p:nvSpPr>
        <p:spPr>
          <a:xfrm>
            <a:off x="4621682" y="3310128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Text 22"/>
          <p:cNvSpPr/>
          <p:nvPr/>
        </p:nvSpPr>
        <p:spPr>
          <a:xfrm>
            <a:off x="4621682" y="3346704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6+</a:t>
            </a:r>
            <a:endParaRPr lang="en-US" sz="1600" dirty="0"/>
          </a:p>
        </p:txBody>
      </p:sp>
      <p:sp>
        <p:nvSpPr>
          <p:cNvPr id="28" name="Text 23"/>
          <p:cNvSpPr/>
          <p:nvPr/>
        </p:nvSpPr>
        <p:spPr>
          <a:xfrm>
            <a:off x="4649114" y="3657600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PhD</a:t>
            </a:r>
            <a:endParaRPr lang="en-US" sz="750" dirty="0"/>
          </a:p>
        </p:txBody>
      </p:sp>
      <p:sp>
        <p:nvSpPr>
          <p:cNvPr id="29" name="Shape 24"/>
          <p:cNvSpPr/>
          <p:nvPr/>
        </p:nvSpPr>
        <p:spPr>
          <a:xfrm>
            <a:off x="5604459" y="3310128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0" name="Text 25"/>
          <p:cNvSpPr/>
          <p:nvPr/>
        </p:nvSpPr>
        <p:spPr>
          <a:xfrm>
            <a:off x="5604459" y="3346704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2+</a:t>
            </a:r>
            <a:endParaRPr lang="en-US" sz="1600" dirty="0"/>
          </a:p>
        </p:txBody>
      </p:sp>
      <p:sp>
        <p:nvSpPr>
          <p:cNvPr id="31" name="Text 26"/>
          <p:cNvSpPr/>
          <p:nvPr/>
        </p:nvSpPr>
        <p:spPr>
          <a:xfrm>
            <a:off x="5631891" y="3657600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зар. патента</a:t>
            </a:r>
            <a:endParaRPr lang="en-US" sz="750" dirty="0"/>
          </a:p>
        </p:txBody>
      </p:sp>
      <p:sp>
        <p:nvSpPr>
          <p:cNvPr id="32" name="Shape 27"/>
          <p:cNvSpPr/>
          <p:nvPr/>
        </p:nvSpPr>
        <p:spPr>
          <a:xfrm>
            <a:off x="6587236" y="3310128"/>
            <a:ext cx="909625" cy="603504"/>
          </a:xfrm>
          <a:prstGeom prst="roundRect">
            <a:avLst>
              <a:gd name="adj" fmla="val 9091"/>
            </a:avLst>
          </a:prstGeom>
          <a:solidFill>
            <a:srgbClr val="DBE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" name="Text 28"/>
          <p:cNvSpPr/>
          <p:nvPr/>
        </p:nvSpPr>
        <p:spPr>
          <a:xfrm>
            <a:off x="6587236" y="3346704"/>
            <a:ext cx="9096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C4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1600" dirty="0"/>
          </a:p>
        </p:txBody>
      </p:sp>
      <p:sp>
        <p:nvSpPr>
          <p:cNvPr id="34" name="Text 29"/>
          <p:cNvSpPr/>
          <p:nvPr/>
        </p:nvSpPr>
        <p:spPr>
          <a:xfrm>
            <a:off x="6614668" y="3657600"/>
            <a:ext cx="85476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75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наукоёмкой прод.</a:t>
            </a:r>
            <a:endParaRPr lang="en-US" sz="750" dirty="0"/>
          </a:p>
        </p:txBody>
      </p:sp>
      <p:sp>
        <p:nvSpPr>
          <p:cNvPr id="35" name="Text 30"/>
          <p:cNvSpPr/>
          <p:nvPr/>
        </p:nvSpPr>
        <p:spPr>
          <a:xfrm>
            <a:off x="4621682" y="4389120"/>
            <a:ext cx="298490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Предприятия: 6+ статей Q1–Q2</a:t>
            </a:r>
            <a:r>
              <a:rPr lang="it-IT" sz="1000" dirty="0">
                <a:solidFill>
                  <a:srgbClr val="1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WoS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/ Scopus ≥50 percentile</a:t>
            </a:r>
            <a:r>
              <a:rPr lang="en-US" sz="10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15+ КОКНВО, 3+ зар. патента, 2+ PhD, инвестиции в ОК от 20%</a:t>
            </a:r>
            <a:endParaRPr lang="en-US" sz="10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Обязательно: веб-сайт программы, популяризация науки, лицензионный договор</a:t>
            </a:r>
            <a:endParaRPr lang="en-US" sz="1000" dirty="0"/>
          </a:p>
        </p:txBody>
      </p:sp>
      <p:sp>
        <p:nvSpPr>
          <p:cNvPr id="36" name="Shape 31"/>
          <p:cNvSpPr/>
          <p:nvPr/>
        </p:nvSpPr>
        <p:spPr>
          <a:xfrm>
            <a:off x="8091221" y="1280160"/>
            <a:ext cx="3533546" cy="4846320"/>
          </a:xfrm>
          <a:prstGeom prst="roundRect">
            <a:avLst>
              <a:gd name="adj" fmla="val 2588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1A2332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7" name="Shape 32"/>
          <p:cNvSpPr/>
          <p:nvPr/>
        </p:nvSpPr>
        <p:spPr>
          <a:xfrm>
            <a:off x="8365541" y="1554480"/>
            <a:ext cx="548640" cy="548640"/>
          </a:xfrm>
          <a:prstGeom prst="ellipse">
            <a:avLst/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2701" y="1691640"/>
            <a:ext cx="274320" cy="274320"/>
          </a:xfrm>
          <a:prstGeom prst="rect">
            <a:avLst/>
          </a:prstGeom>
        </p:spPr>
      </p:pic>
      <p:sp>
        <p:nvSpPr>
          <p:cNvPr id="39" name="Shape 33"/>
          <p:cNvSpPr/>
          <p:nvPr/>
        </p:nvSpPr>
        <p:spPr>
          <a:xfrm>
            <a:off x="9042197" y="1664208"/>
            <a:ext cx="2308250" cy="310896"/>
          </a:xfrm>
          <a:prstGeom prst="roundRect">
            <a:avLst>
              <a:gd name="adj" fmla="val 50000"/>
            </a:avLst>
          </a:prstGeom>
          <a:solidFill>
            <a:srgbClr val="E0600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0" name="Text 34"/>
          <p:cNvSpPr/>
          <p:nvPr/>
        </p:nvSpPr>
        <p:spPr>
          <a:xfrm>
            <a:off x="9042197" y="1664208"/>
            <a:ext cx="23082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КОММЕРЦ. — доход</a:t>
            </a:r>
            <a:endParaRPr lang="en-US" sz="1150" dirty="0"/>
          </a:p>
        </p:txBody>
      </p:sp>
      <p:sp>
        <p:nvSpPr>
          <p:cNvPr id="41" name="Shape 35"/>
          <p:cNvSpPr/>
          <p:nvPr/>
        </p:nvSpPr>
        <p:spPr>
          <a:xfrm>
            <a:off x="8365541" y="2377440"/>
            <a:ext cx="2984906" cy="1005840"/>
          </a:xfrm>
          <a:prstGeom prst="roundRect">
            <a:avLst>
              <a:gd name="adj" fmla="val 7273"/>
            </a:avLst>
          </a:prstGeom>
          <a:solidFill>
            <a:srgbClr val="FBE6D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2" name="Text 36"/>
          <p:cNvSpPr/>
          <p:nvPr/>
        </p:nvSpPr>
        <p:spPr>
          <a:xfrm>
            <a:off x="8365541" y="2432304"/>
            <a:ext cx="298490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E0600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≥ 15%</a:t>
            </a:r>
            <a:endParaRPr lang="en-US" sz="3400" dirty="0"/>
          </a:p>
        </p:txBody>
      </p:sp>
      <p:sp>
        <p:nvSpPr>
          <p:cNvPr id="43" name="Text 37"/>
          <p:cNvSpPr/>
          <p:nvPr/>
        </p:nvSpPr>
        <p:spPr>
          <a:xfrm>
            <a:off x="8456981" y="2999232"/>
            <a:ext cx="280202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9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совокупный доход от суммы гранта к завершению проекта</a:t>
            </a:r>
            <a:endParaRPr lang="en-US" sz="900" dirty="0"/>
          </a:p>
        </p:txBody>
      </p:sp>
      <p:sp>
        <p:nvSpPr>
          <p:cNvPr id="44" name="Text 38"/>
          <p:cNvSpPr/>
          <p:nvPr/>
        </p:nvSpPr>
        <p:spPr>
          <a:xfrm>
            <a:off x="8383829" y="3566160"/>
            <a:ext cx="2984906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Достижение всех KPI из заявки и договора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объекты ИС — только для улучшения продукта; TRL не должен снижаться</a:t>
            </a:r>
            <a:endParaRPr lang="en-US" sz="1100" dirty="0"/>
          </a:p>
          <a:p>
            <a:pPr marL="152400" indent="-1524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428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Постгрантовый мониторинг: 3 года, отчёты 2 раза в год (до 10 января и 10 июля)</a:t>
            </a:r>
            <a:endParaRPr lang="en-US" sz="1100" dirty="0"/>
          </a:p>
        </p:txBody>
      </p:sp>
      <p:sp>
        <p:nvSpPr>
          <p:cNvPr id="45" name="Text 39"/>
          <p:cNvSpPr/>
          <p:nvPr/>
        </p:nvSpPr>
        <p:spPr>
          <a:xfrm>
            <a:off x="566928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00" dirty="0">
                <a:solidFill>
                  <a:srgbClr val="5A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ГОСУДАРСТВЕННОЙ НАУЧНО-ТЕХНИЧЕСКОЙ ЭКСПЕРТИЗЫ</a:t>
            </a:r>
            <a:endParaRPr lang="en-US" sz="800" dirty="0"/>
          </a:p>
        </p:txBody>
      </p:sp>
      <p:sp>
        <p:nvSpPr>
          <p:cNvPr id="46" name="Shape 40"/>
          <p:cNvSpPr/>
          <p:nvPr/>
        </p:nvSpPr>
        <p:spPr>
          <a:xfrm>
            <a:off x="11259007" y="6364224"/>
            <a:ext cx="310896" cy="310896"/>
          </a:xfrm>
          <a:prstGeom prst="ellipse">
            <a:avLst/>
          </a:prstGeom>
          <a:solidFill>
            <a:srgbClr val="0836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7" name="Text 41"/>
          <p:cNvSpPr/>
          <p:nvPr/>
        </p:nvSpPr>
        <p:spPr>
          <a:xfrm>
            <a:off x="11259007" y="63642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2174</Words>
  <Application>Microsoft Office PowerPoint</Application>
  <PresentationFormat>Широкоэкранный</PresentationFormat>
  <Paragraphs>421</Paragraphs>
  <Slides>19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</vt:lpstr>
      <vt:lpstr>Evolventa</vt:lpstr>
      <vt:lpstr>Evolventa Bold</vt:lpstr>
      <vt:lpstr>Times New Roman</vt:lpstr>
      <vt:lpstr>思源宋体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вопросы по подаче заявок на конкурсы</dc:title>
  <dc:subject>PptxGenJS Presentation</dc:subject>
  <dc:creator>НЦГНТЭ</dc:creator>
  <cp:lastModifiedBy>Назым Келемсеит</cp:lastModifiedBy>
  <cp:revision>9</cp:revision>
  <cp:lastPrinted>2026-06-10T18:44:26Z</cp:lastPrinted>
  <dcterms:created xsi:type="dcterms:W3CDTF">2026-06-10T14:43:10Z</dcterms:created>
  <dcterms:modified xsi:type="dcterms:W3CDTF">2026-06-11T03:41:05Z</dcterms:modified>
</cp:coreProperties>
</file>