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3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2" r:id="rId6"/>
    <p:sldId id="263" r:id="rId7"/>
    <p:sldId id="282" r:id="rId8"/>
    <p:sldId id="265" r:id="rId9"/>
    <p:sldId id="266" r:id="rId10"/>
    <p:sldId id="269" r:id="rId11"/>
    <p:sldId id="270" r:id="rId12"/>
    <p:sldId id="271" r:id="rId13"/>
    <p:sldId id="275" r:id="rId14"/>
    <p:sldId id="277" r:id="rId15"/>
    <p:sldId id="278" r:id="rId16"/>
    <p:sldId id="279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62E5A-A26B-484B-BE62-D355239351B0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C39C1-A554-3741-B128-53B91BDC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97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4C00AA-37A8-5443-A594-F22372851408}" type="slidenum">
              <a:rPr lang="en-US"/>
              <a:pPr/>
              <a:t>8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DE2384-2782-0A42-84D3-905A58D47FAB}" type="slidenum">
              <a:rPr lang="en-US"/>
              <a:pPr/>
              <a:t>9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1C7250A-487C-A846-BE64-4B33EA97946C}" type="datetimeFigureOut">
              <a:rPr lang="en-US" smtClean="0"/>
              <a:t>08/05/15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B3E953-F3C6-5049-A0D1-25752E45F1D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7716"/>
            <a:ext cx="7772400" cy="1926304"/>
          </a:xfrm>
        </p:spPr>
        <p:txBody>
          <a:bodyPr>
            <a:normAutofit/>
          </a:bodyPr>
          <a:lstStyle/>
          <a:p>
            <a:r>
              <a:rPr lang="en-US" b="1" dirty="0" smtClean="0"/>
              <a:t>UNESCO</a:t>
            </a:r>
            <a:r>
              <a:rPr lang="en-US" b="1" dirty="0" smtClean="0"/>
              <a:t>´s activities in Bioethics</a:t>
            </a:r>
            <a:br>
              <a:rPr lang="en-US" b="1" dirty="0" smtClean="0"/>
            </a:br>
            <a:r>
              <a:rPr lang="en-US" b="1" dirty="0" smtClean="0"/>
              <a:t>National Bioethics Committees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118" y="3110626"/>
            <a:ext cx="5974282" cy="2240220"/>
          </a:xfrm>
        </p:spPr>
        <p:txBody>
          <a:bodyPr/>
          <a:lstStyle/>
          <a:p>
            <a:r>
              <a:rPr lang="en-US" sz="2400" b="1" dirty="0" smtClean="0"/>
              <a:t>Dafna Feinholz</a:t>
            </a:r>
          </a:p>
          <a:p>
            <a:r>
              <a:rPr lang="en-US" sz="2400" b="1" dirty="0" smtClean="0"/>
              <a:t>Chief of Bioethics and Ethics of Science and Technology.</a:t>
            </a:r>
          </a:p>
          <a:p>
            <a:r>
              <a:rPr lang="en-US" sz="2000" b="1" dirty="0" smtClean="0"/>
              <a:t>UNESCO, Paris.</a:t>
            </a:r>
          </a:p>
          <a:p>
            <a:r>
              <a:rPr lang="en-US" sz="2800" b="1" dirty="0" smtClean="0"/>
              <a:t>Astana, May 12, 2005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68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44450"/>
            <a:ext cx="8534400" cy="584200"/>
          </a:xfrm>
          <a:prstGeom prst="rect">
            <a:avLst/>
          </a:prstGeom>
          <a:solidFill>
            <a:srgbClr val="CED0D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cs typeface="Times New Roman" charset="0"/>
              </a:rPr>
              <a:t>Assisting Bioethics Committees Project (ABC) 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306638" y="2133600"/>
            <a:ext cx="4394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3 Steps of the ABC Project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06438" y="2646363"/>
            <a:ext cx="7699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0113" indent="-80010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u="sng">
                <a:cs typeface="Times New Roman" charset="0"/>
              </a:rPr>
              <a:t>Step I</a:t>
            </a:r>
            <a:r>
              <a:rPr lang="en-US" sz="1800">
                <a:cs typeface="Times New Roman" charset="0"/>
              </a:rPr>
              <a:t>. Exploration and assessment of the existing bioethics infrastructure in the country</a:t>
            </a:r>
            <a:endParaRPr lang="en-US" sz="1800">
              <a:cs typeface="Arial" charset="0"/>
            </a:endParaRPr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1828800" y="3657600"/>
            <a:ext cx="525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34" name="Picture 8" descr="MCj044214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2967038"/>
            <a:ext cx="5651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527050" y="3543300"/>
            <a:ext cx="7631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" indent="14288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1800" b="1" u="sng">
                <a:cs typeface="Times New Roman" charset="0"/>
              </a:rPr>
              <a:t>Step II.</a:t>
            </a:r>
            <a:r>
              <a:rPr lang="en-US" sz="1800">
                <a:cs typeface="Times New Roman" charset="0"/>
              </a:rPr>
              <a:t> Technical support for the establishment of the national bioethics committee</a:t>
            </a:r>
            <a:endParaRPr lang="en-US" sz="1800">
              <a:cs typeface="Arial" charset="0"/>
            </a:endParaRPr>
          </a:p>
        </p:txBody>
      </p:sp>
      <p:pic>
        <p:nvPicPr>
          <p:cNvPr id="22536" name="Picture 8" descr="MCj044214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3" y="4227513"/>
            <a:ext cx="5651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609600" y="4227513"/>
            <a:ext cx="37433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800" b="1" u="sng">
                <a:cs typeface="Arial" charset="0"/>
              </a:rPr>
              <a:t>Step III.</a:t>
            </a:r>
            <a:r>
              <a:rPr lang="nl-NL" sz="1800">
                <a:cs typeface="Arial" charset="0"/>
              </a:rPr>
              <a:t> Technical support</a:t>
            </a:r>
            <a:r>
              <a:rPr lang="en-US" sz="1800">
                <a:cs typeface="Arial" charset="0"/>
              </a:rPr>
              <a:t> for long-term sustainability</a:t>
            </a:r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3908425" y="5340350"/>
            <a:ext cx="1271588" cy="688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4884738" y="5340350"/>
            <a:ext cx="441801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533400" indent="-354013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>
              <a:lnSpc>
                <a:spcPct val="80000"/>
              </a:lnSpc>
            </a:pPr>
            <a:r>
              <a:rPr lang="en-US" sz="1700">
                <a:cs typeface="Times New Roman" charset="0"/>
              </a:rPr>
              <a:t>a. Technical capacity-building trainings</a:t>
            </a:r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>
            <a:off x="3913188" y="5075238"/>
            <a:ext cx="1295400" cy="733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Text Box 14"/>
          <p:cNvSpPr txBox="1">
            <a:spLocks noChangeArrowheads="1"/>
          </p:cNvSpPr>
          <p:nvPr/>
        </p:nvSpPr>
        <p:spPr bwMode="auto">
          <a:xfrm>
            <a:off x="4946650" y="5578475"/>
            <a:ext cx="4583113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41325" indent="-261938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>
              <a:lnSpc>
                <a:spcPct val="110000"/>
              </a:lnSpc>
            </a:pPr>
            <a:r>
              <a:rPr lang="fr-FR" sz="1700">
                <a:cs typeface="Times New Roman" charset="0"/>
              </a:rPr>
              <a:t>b. Partnerships, internships and networking</a:t>
            </a:r>
            <a:endParaRPr lang="en-US" sz="1700">
              <a:cs typeface="Times New Roman" charset="0"/>
            </a:endParaRPr>
          </a:p>
        </p:txBody>
      </p:sp>
      <p:sp>
        <p:nvSpPr>
          <p:cNvPr id="22542" name="Text Box 15"/>
          <p:cNvSpPr txBox="1">
            <a:spLocks noChangeArrowheads="1"/>
          </p:cNvSpPr>
          <p:nvPr/>
        </p:nvSpPr>
        <p:spPr bwMode="auto">
          <a:xfrm>
            <a:off x="4724400" y="5819775"/>
            <a:ext cx="44323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1700">
                <a:cs typeface="Times New Roman" charset="0"/>
              </a:rPr>
              <a:t>c. Provision of practical information</a:t>
            </a:r>
            <a:endParaRPr lang="en-US" sz="1700">
              <a:cs typeface="Times New Roman" charset="0"/>
            </a:endParaRPr>
          </a:p>
        </p:txBody>
      </p:sp>
      <p:sp>
        <p:nvSpPr>
          <p:cNvPr id="22543" name="Line 11"/>
          <p:cNvSpPr>
            <a:spLocks noChangeShapeType="1"/>
          </p:cNvSpPr>
          <p:nvPr/>
        </p:nvSpPr>
        <p:spPr bwMode="auto">
          <a:xfrm>
            <a:off x="3913188" y="4803775"/>
            <a:ext cx="1295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Title 4"/>
          <p:cNvSpPr>
            <a:spLocks noGrp="1"/>
          </p:cNvSpPr>
          <p:nvPr>
            <p:ph type="ctrTitle"/>
          </p:nvPr>
        </p:nvSpPr>
        <p:spPr>
          <a:xfrm>
            <a:off x="762000" y="83661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1800" b="1" dirty="0"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n-US" sz="1800" b="1" dirty="0">
                <a:latin typeface="Arial" charset="0"/>
                <a:ea typeface="ＭＳ Ｐゴシック" charset="0"/>
                <a:cs typeface="Arial" charset="0"/>
              </a:rPr>
            </a:br>
            <a:r>
              <a:rPr lang="en-US" sz="1800" b="1" dirty="0"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n-US" sz="1800" b="1" dirty="0">
                <a:latin typeface="Arial" charset="0"/>
                <a:ea typeface="ＭＳ Ｐゴシック" charset="0"/>
                <a:cs typeface="Arial" charset="0"/>
              </a:rPr>
            </a:br>
            <a:r>
              <a:rPr lang="en-US" sz="20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Main Objective: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To reinforce bioethics infrastructure in Member States through facilitating the establishment of national bioethics committees, and, once established, through the enhancement of their technical capacities</a:t>
            </a:r>
            <a:r>
              <a:rPr lang="en-US" sz="4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n-US" sz="4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</a:br>
            <a:endParaRPr lang="fr-FR" sz="48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45" name="Rectangle 5"/>
          <p:cNvSpPr>
            <a:spLocks noChangeArrowheads="1"/>
          </p:cNvSpPr>
          <p:nvPr/>
        </p:nvSpPr>
        <p:spPr bwMode="auto">
          <a:xfrm>
            <a:off x="-17463" y="5283200"/>
            <a:ext cx="447516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GB" u="sng"/>
              <a:t>Since 2000 support to 17 countries establishing NBC. Currently  assisting 14. We have conducted 21 training workshops in 10 countries for new NBC.</a:t>
            </a:r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179645084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28600" y="1219200"/>
            <a:ext cx="8686800" cy="588963"/>
          </a:xfrm>
          <a:prstGeom prst="rect">
            <a:avLst/>
          </a:prstGeom>
          <a:solidFill>
            <a:srgbClr val="CED0D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>
                <a:cs typeface="Times New Roman" charset="0"/>
              </a:rPr>
              <a:t>Assisting Bioethics Committees Project (ABC)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68313" y="1873250"/>
            <a:ext cx="798988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428750" indent="-1328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 b="1">
                <a:cs typeface="Arial" charset="0"/>
              </a:rPr>
              <a:t>Step III.  Technical support</a:t>
            </a:r>
          </a:p>
        </p:txBody>
      </p:sp>
      <p:pic>
        <p:nvPicPr>
          <p:cNvPr id="27652" name="Picture 4" descr="MCj044214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319338"/>
            <a:ext cx="5651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2743200"/>
            <a:ext cx="79914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180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522288" indent="-342900" defTabSz="180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80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80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80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80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80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80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80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algn="ctr" eaLnBrk="1" hangingPunct="1">
              <a:lnSpc>
                <a:spcPct val="110000"/>
              </a:lnSpc>
            </a:pPr>
            <a:r>
              <a:rPr lang="en-US" sz="1800" b="1">
                <a:cs typeface="Arial" charset="0"/>
              </a:rPr>
              <a:t>c.	Provision of technical information</a:t>
            </a:r>
          </a:p>
          <a:p>
            <a:pPr lvl="1" eaLnBrk="1" hangingPunct="1">
              <a:lnSpc>
                <a:spcPct val="110000"/>
              </a:lnSpc>
            </a:pPr>
            <a:endParaRPr lang="en-US" sz="1800" b="1">
              <a:cs typeface="Arial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0" y="3276600"/>
            <a:ext cx="1258888" cy="6191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700" b="1">
                <a:cs typeface="Arial" charset="0"/>
              </a:rPr>
              <a:t>UNESCO Guides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476375" y="3124200"/>
            <a:ext cx="7273925" cy="1323975"/>
          </a:xfrm>
          <a:prstGeom prst="rect">
            <a:avLst/>
          </a:prstGeom>
          <a:noFill/>
          <a:ln w="9525">
            <a:solidFill>
              <a:srgbClr val="00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cs typeface="Arial" charset="0"/>
              </a:rPr>
              <a:t>Guide N°1: Establishing Bioethics Committees</a:t>
            </a:r>
          </a:p>
          <a:p>
            <a:pPr eaLnBrk="1" hangingPunct="1"/>
            <a:r>
              <a:rPr lang="en-US" sz="1600">
                <a:cs typeface="Arial" charset="0"/>
              </a:rPr>
              <a:t>Guide N°2: Bioethics Committees at Work: Procedures and Policies</a:t>
            </a:r>
          </a:p>
          <a:p>
            <a:pPr eaLnBrk="1" hangingPunct="1"/>
            <a:r>
              <a:rPr lang="en-US" sz="1600">
                <a:cs typeface="Arial" charset="0"/>
              </a:rPr>
              <a:t>Guide N°3: Educating Bioethics Committees</a:t>
            </a:r>
          </a:p>
          <a:p>
            <a:pPr eaLnBrk="1" hangingPunct="1"/>
            <a:r>
              <a:rPr lang="fr-FR" sz="1600" i="1">
                <a:cs typeface="Arial" charset="0"/>
              </a:rPr>
              <a:t>Guide N°4: Ethics Committees and Public Policies</a:t>
            </a:r>
          </a:p>
          <a:p>
            <a:pPr eaLnBrk="1" hangingPunct="1"/>
            <a:r>
              <a:rPr lang="fr-FR" sz="1600" i="1">
                <a:cs typeface="Arial" charset="0"/>
              </a:rPr>
              <a:t>Guide N°5: Ethics Committees and Public Debate</a:t>
            </a:r>
            <a:endParaRPr lang="en-US" sz="1600" i="1">
              <a:cs typeface="Arial" charset="0"/>
            </a:endParaRPr>
          </a:p>
        </p:txBody>
      </p:sp>
      <p:pic>
        <p:nvPicPr>
          <p:cNvPr id="17417" name="Picture 10" descr="afbeelding Establishing Bioethics Committees Unes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95800"/>
            <a:ext cx="12414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1" descr="Guide 2 - frenc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495800"/>
            <a:ext cx="12382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2" descr="Guide 3 - engel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495800"/>
            <a:ext cx="12398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11604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95800"/>
            <a:ext cx="11747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495800"/>
            <a:ext cx="11668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409575" y="5110163"/>
            <a:ext cx="835342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cs typeface="Times New Roman" charset="0"/>
              </a:rPr>
              <a:t>Available in English, French, Spanish, Russian, Arabic, Chinese, Turkish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7873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74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913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n-US" sz="30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s-ES" sz="30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El Salvador (2010, 2012 and 2014);</a:t>
            </a:r>
          </a:p>
          <a:p>
            <a:pPr>
              <a:lnSpc>
                <a:spcPct val="80000"/>
              </a:lnSpc>
              <a:defRPr/>
            </a:pPr>
            <a:r>
              <a:rPr lang="en-US" sz="30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Jamaica (2009, 2012 and 2013);</a:t>
            </a:r>
          </a:p>
          <a:p>
            <a:pPr>
              <a:lnSpc>
                <a:spcPct val="80000"/>
              </a:lnSpc>
              <a:defRPr/>
            </a:pPr>
            <a:r>
              <a:rPr lang="en-US" sz="30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Kenya (2009, 2010 and 2011);</a:t>
            </a:r>
          </a:p>
          <a:p>
            <a:pPr>
              <a:lnSpc>
                <a:spcPct val="80000"/>
              </a:lnSpc>
              <a:defRPr/>
            </a:pPr>
            <a:r>
              <a:rPr lang="fr-FR" sz="30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Côte d’Ivoire (2009, 2011 and 2012); </a:t>
            </a:r>
          </a:p>
          <a:p>
            <a:pPr>
              <a:lnSpc>
                <a:spcPct val="80000"/>
              </a:lnSpc>
              <a:defRPr/>
            </a:pPr>
            <a:r>
              <a:rPr lang="en-US" sz="30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Gabon (2009, 2012 and 2014); </a:t>
            </a:r>
          </a:p>
          <a:p>
            <a:pPr>
              <a:lnSpc>
                <a:spcPct val="80000"/>
              </a:lnSpc>
              <a:defRPr/>
            </a:pPr>
            <a:r>
              <a:rPr lang="en-US" sz="30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Guinea (2009, 2012 and 2014);</a:t>
            </a:r>
          </a:p>
          <a:p>
            <a:pPr>
              <a:lnSpc>
                <a:spcPct val="80000"/>
              </a:lnSpc>
              <a:defRPr/>
            </a:pPr>
            <a:r>
              <a:rPr lang="en-US" sz="30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Togo (2009, 2012 and 2014); </a:t>
            </a:r>
            <a:endParaRPr lang="es-ES" sz="30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3000" b="1">
                <a:latin typeface="Arial" charset="0"/>
                <a:ea typeface="ＭＳ Ｐゴシック" charset="0"/>
                <a:cs typeface="ＭＳ Ｐゴシック" charset="0"/>
              </a:rPr>
              <a:t>Ghana </a:t>
            </a:r>
            <a:r>
              <a:rPr lang="en-US" sz="3000">
                <a:latin typeface="Arial" charset="0"/>
                <a:ea typeface="ＭＳ Ｐゴシック" charset="0"/>
                <a:cs typeface="ＭＳ Ｐゴシック" charset="0"/>
              </a:rPr>
              <a:t>(2009 and 2012); </a:t>
            </a:r>
          </a:p>
          <a:p>
            <a:pPr>
              <a:lnSpc>
                <a:spcPct val="80000"/>
              </a:lnSpc>
              <a:defRPr/>
            </a:pPr>
            <a:r>
              <a:rPr lang="en-US" sz="3000" b="1">
                <a:latin typeface="Arial" charset="0"/>
                <a:ea typeface="ＭＳ Ｐゴシック" charset="0"/>
                <a:cs typeface="ＭＳ Ｐゴシック" charset="0"/>
              </a:rPr>
              <a:t>Malawi </a:t>
            </a:r>
            <a:r>
              <a:rPr lang="en-US" sz="3000">
                <a:latin typeface="Arial" charset="0"/>
                <a:ea typeface="ＭＳ Ｐゴシック" charset="0"/>
                <a:cs typeface="ＭＳ Ｐゴシック" charset="0"/>
              </a:rPr>
              <a:t>(2012) </a:t>
            </a:r>
            <a:r>
              <a:rPr lang="en-US" sz="3000" b="1">
                <a:latin typeface="Arial" charset="0"/>
                <a:ea typeface="ＭＳ Ｐゴシック" charset="0"/>
                <a:cs typeface="ＭＳ Ｐゴシック" charset="0"/>
              </a:rPr>
              <a:t>Chad </a:t>
            </a:r>
            <a:r>
              <a:rPr lang="en-US" sz="3000">
                <a:latin typeface="Arial" charset="0"/>
                <a:ea typeface="ＭＳ Ｐゴシック" charset="0"/>
                <a:cs typeface="ＭＳ Ｐゴシック" charset="0"/>
              </a:rPr>
              <a:t>(2012 and 2014)</a:t>
            </a:r>
          </a:p>
          <a:p>
            <a:pPr>
              <a:lnSpc>
                <a:spcPct val="80000"/>
              </a:lnSpc>
              <a:defRPr/>
            </a:pPr>
            <a:r>
              <a:rPr lang="en-GB" sz="3000" b="1">
                <a:latin typeface="Arial" charset="0"/>
                <a:ea typeface="ＭＳ Ｐゴシック" charset="0"/>
                <a:cs typeface="ＭＳ Ｐゴシック" charset="0"/>
              </a:rPr>
              <a:t>Malaysia</a:t>
            </a:r>
            <a:r>
              <a:rPr lang="en-GB" sz="3000">
                <a:latin typeface="Arial" charset="0"/>
                <a:ea typeface="ＭＳ Ｐゴシック" charset="0"/>
                <a:cs typeface="ＭＳ Ｐゴシック" charset="0"/>
              </a:rPr>
              <a:t> (2013 and 2014)</a:t>
            </a:r>
            <a:endParaRPr lang="en-US" sz="3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5" name="Título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476375"/>
          </a:xfrm>
        </p:spPr>
        <p:txBody>
          <a:bodyPr/>
          <a:lstStyle/>
          <a:p>
            <a:pPr algn="just"/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Assisting Bioethics Committees 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(ABC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56911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2560" y="1417638"/>
            <a:ext cx="7929880" cy="5359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Global Ethics Observatory (</a:t>
            </a:r>
            <a:r>
              <a:rPr lang="en-US" sz="2600" b="1" dirty="0" err="1"/>
              <a:t>GEObs</a:t>
            </a:r>
            <a:r>
              <a:rPr lang="en-US" sz="2600" b="1" dirty="0"/>
              <a:t>)</a:t>
            </a:r>
          </a:p>
          <a:p>
            <a:r>
              <a:rPr lang="en-US" dirty="0"/>
              <a:t>Provides database of ethics experts, committees, institutes, teaching programs and </a:t>
            </a:r>
            <a:r>
              <a:rPr lang="en-US" dirty="0" smtClean="0"/>
              <a:t>legislation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cs typeface="Arial" pitchFamily="34" charset="0"/>
              </a:rPr>
              <a:t>Freely accessible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cs typeface="Arial" pitchFamily="34" charset="0"/>
              </a:rPr>
              <a:t>In 6 </a:t>
            </a:r>
            <a:r>
              <a:rPr lang="en-US" sz="2000" dirty="0" err="1" smtClean="0">
                <a:cs typeface="Arial" pitchFamily="34" charset="0"/>
              </a:rPr>
              <a:t>labguages</a:t>
            </a:r>
            <a:r>
              <a:rPr lang="en-US" sz="2000" dirty="0" smtClean="0">
                <a:cs typeface="Arial" pitchFamily="34" charset="0"/>
              </a:rPr>
              <a:t>: Arabic</a:t>
            </a:r>
            <a:r>
              <a:rPr lang="en-US" sz="2000" dirty="0">
                <a:cs typeface="Arial" pitchFamily="34" charset="0"/>
              </a:rPr>
              <a:t>, Chinese, English, French, Russian, </a:t>
            </a:r>
            <a:r>
              <a:rPr lang="en-US" sz="2000" dirty="0" smtClean="0">
                <a:cs typeface="Arial" pitchFamily="34" charset="0"/>
              </a:rPr>
              <a:t>Spanish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>
                <a:cs typeface="Arial" pitchFamily="34" charset="0"/>
              </a:rPr>
              <a:t>Database 1: </a:t>
            </a:r>
            <a:r>
              <a:rPr lang="en-US" sz="1800" dirty="0" smtClean="0">
                <a:cs typeface="Arial" pitchFamily="34" charset="0"/>
              </a:rPr>
              <a:t>Experts (510)</a:t>
            </a:r>
            <a:endParaRPr lang="en-US" sz="1800" dirty="0">
              <a:cs typeface="Arial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>
                <a:cs typeface="Arial" pitchFamily="34" charset="0"/>
              </a:rPr>
              <a:t>Database 2: </a:t>
            </a:r>
            <a:r>
              <a:rPr lang="en-US" sz="1800" dirty="0" smtClean="0">
                <a:cs typeface="Arial" pitchFamily="34" charset="0"/>
              </a:rPr>
              <a:t>Institutions</a:t>
            </a:r>
            <a:r>
              <a:rPr lang="en-US" sz="1800" dirty="0">
                <a:cs typeface="Arial" pitchFamily="34" charset="0"/>
              </a:rPr>
              <a:t>, </a:t>
            </a:r>
            <a:r>
              <a:rPr lang="en-US" sz="1800" dirty="0" err="1">
                <a:cs typeface="Arial" pitchFamily="34" charset="0"/>
              </a:rPr>
              <a:t>organisations</a:t>
            </a:r>
            <a:r>
              <a:rPr lang="en-US" sz="1800" dirty="0">
                <a:cs typeface="Arial" pitchFamily="34" charset="0"/>
              </a:rPr>
              <a:t>, </a:t>
            </a:r>
            <a:r>
              <a:rPr lang="en-US" sz="1800" dirty="0" smtClean="0">
                <a:cs typeface="Arial" pitchFamily="34" charset="0"/>
              </a:rPr>
              <a:t>commissions (540)</a:t>
            </a:r>
            <a:endParaRPr lang="en-US" sz="1800" dirty="0">
              <a:cs typeface="Arial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>
                <a:cs typeface="Arial" pitchFamily="34" charset="0"/>
              </a:rPr>
              <a:t>Database 3: </a:t>
            </a:r>
            <a:r>
              <a:rPr lang="en-US" sz="1800" dirty="0" smtClean="0">
                <a:cs typeface="Arial" pitchFamily="34" charset="0"/>
              </a:rPr>
              <a:t>Ethics </a:t>
            </a:r>
            <a:r>
              <a:rPr lang="en-US" sz="1800" dirty="0">
                <a:cs typeface="Arial" pitchFamily="34" charset="0"/>
              </a:rPr>
              <a:t>teaching </a:t>
            </a:r>
            <a:r>
              <a:rPr lang="en-US" sz="1800" dirty="0" err="1" smtClean="0">
                <a:cs typeface="Arial" pitchFamily="34" charset="0"/>
              </a:rPr>
              <a:t>programmes</a:t>
            </a:r>
            <a:r>
              <a:rPr lang="en-US" sz="1800" dirty="0" smtClean="0">
                <a:cs typeface="Arial" pitchFamily="34" charset="0"/>
              </a:rPr>
              <a:t> (235)</a:t>
            </a:r>
            <a:endParaRPr lang="en-US" sz="1800" dirty="0">
              <a:cs typeface="Arial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>
                <a:cs typeface="Arial" pitchFamily="34" charset="0"/>
              </a:rPr>
              <a:t>Database 4: </a:t>
            </a:r>
            <a:r>
              <a:rPr lang="en-US" sz="1800" dirty="0" smtClean="0">
                <a:cs typeface="Arial" pitchFamily="34" charset="0"/>
              </a:rPr>
              <a:t>Legislation (</a:t>
            </a:r>
            <a:r>
              <a:rPr lang="nl-NL" sz="1800" dirty="0">
                <a:cs typeface="Arial" pitchFamily="34" charset="0"/>
              </a:rPr>
              <a:t>34 </a:t>
            </a:r>
            <a:r>
              <a:rPr lang="nl-NL" sz="1800" dirty="0" err="1" smtClean="0">
                <a:cs typeface="Arial" pitchFamily="34" charset="0"/>
              </a:rPr>
              <a:t>countries</a:t>
            </a:r>
            <a:r>
              <a:rPr lang="nl-NL" sz="1800" dirty="0">
                <a:cs typeface="Arial" pitchFamily="34" charset="0"/>
              </a:rPr>
              <a:t>,</a:t>
            </a:r>
            <a:r>
              <a:rPr lang="nl-NL" sz="1800" dirty="0" smtClean="0">
                <a:cs typeface="Arial" pitchFamily="34" charset="0"/>
              </a:rPr>
              <a:t>  </a:t>
            </a:r>
            <a:r>
              <a:rPr lang="nl-NL" sz="1800" dirty="0">
                <a:cs typeface="Arial" pitchFamily="34" charset="0"/>
              </a:rPr>
              <a:t>738 </a:t>
            </a:r>
            <a:r>
              <a:rPr lang="nl-NL" sz="1800" dirty="0" err="1" smtClean="0">
                <a:cs typeface="Arial" pitchFamily="34" charset="0"/>
              </a:rPr>
              <a:t>instruments</a:t>
            </a:r>
            <a:r>
              <a:rPr lang="en-US" sz="1800" dirty="0" smtClean="0">
                <a:cs typeface="Arial" pitchFamily="34" charset="0"/>
              </a:rPr>
              <a:t>)</a:t>
            </a:r>
            <a:endParaRPr lang="en-US" sz="1800" dirty="0">
              <a:cs typeface="Arial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>
                <a:cs typeface="Arial" pitchFamily="34" charset="0"/>
              </a:rPr>
              <a:t>Database 5: </a:t>
            </a:r>
            <a:r>
              <a:rPr lang="en-US" sz="1800" dirty="0" smtClean="0">
                <a:cs typeface="Arial" pitchFamily="34" charset="0"/>
              </a:rPr>
              <a:t>Codes </a:t>
            </a:r>
            <a:r>
              <a:rPr lang="en-US" sz="1800" dirty="0">
                <a:cs typeface="Arial" pitchFamily="34" charset="0"/>
              </a:rPr>
              <a:t>of </a:t>
            </a:r>
            <a:r>
              <a:rPr lang="en-US" sz="1800" dirty="0" smtClean="0">
                <a:cs typeface="Arial" pitchFamily="34" charset="0"/>
              </a:rPr>
              <a:t>conduct (151)</a:t>
            </a:r>
            <a:endParaRPr lang="en-US" sz="1800" dirty="0">
              <a:cs typeface="Arial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>
                <a:cs typeface="Arial" pitchFamily="34" charset="0"/>
              </a:rPr>
              <a:t>Database 6: </a:t>
            </a:r>
            <a:r>
              <a:rPr lang="en-US" sz="1800" dirty="0" smtClean="0">
                <a:cs typeface="Arial" pitchFamily="34" charset="0"/>
              </a:rPr>
              <a:t>Resources </a:t>
            </a:r>
            <a:r>
              <a:rPr lang="en-US" sz="1800" dirty="0">
                <a:cs typeface="Arial" pitchFamily="34" charset="0"/>
              </a:rPr>
              <a:t>in </a:t>
            </a:r>
            <a:r>
              <a:rPr lang="en-US" sz="1800" dirty="0" smtClean="0">
                <a:cs typeface="Arial" pitchFamily="34" charset="0"/>
              </a:rPr>
              <a:t>ethics (416)</a:t>
            </a:r>
            <a:endParaRPr lang="en-GB" sz="1800" dirty="0">
              <a:cs typeface="Arial" pitchFamily="34" charset="0"/>
            </a:endParaRPr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Clearing House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445624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7639"/>
            <a:ext cx="6652261" cy="5562312"/>
          </a:xfrm>
        </p:spPr>
        <p:txBody>
          <a:bodyPr>
            <a:normAutofit/>
          </a:bodyPr>
          <a:lstStyle/>
          <a:p>
            <a:r>
              <a:rPr lang="en-US" dirty="0" smtClean="0"/>
              <a:t>IBC</a:t>
            </a:r>
          </a:p>
          <a:p>
            <a:pPr lvl="1"/>
            <a:r>
              <a:rPr lang="en-US" dirty="0" smtClean="0"/>
              <a:t>Elaborating on Article 15 of the Universal Declaration on Bioethics and Human Rights (Benefit Sharing)</a:t>
            </a:r>
          </a:p>
          <a:p>
            <a:pPr lvl="1"/>
            <a:r>
              <a:rPr lang="en-US" dirty="0" smtClean="0"/>
              <a:t>Updating reflection on human genome and human rights</a:t>
            </a:r>
          </a:p>
          <a:p>
            <a:r>
              <a:rPr lang="en-US" dirty="0" smtClean="0"/>
              <a:t>COMEST:</a:t>
            </a:r>
          </a:p>
          <a:p>
            <a:pPr lvl="1"/>
            <a:r>
              <a:rPr lang="en-US" dirty="0" smtClean="0"/>
              <a:t>Science and Society</a:t>
            </a:r>
          </a:p>
          <a:p>
            <a:pPr lvl="1"/>
            <a:r>
              <a:rPr lang="en-US" dirty="0" smtClean="0"/>
              <a:t>Ethical Framework for Climate Change</a:t>
            </a:r>
            <a:endParaRPr lang="en-US" dirty="0"/>
          </a:p>
          <a:p>
            <a:pPr lvl="1"/>
            <a:r>
              <a:rPr lang="en-US" dirty="0"/>
              <a:t>Revision of 1974 </a:t>
            </a:r>
            <a:r>
              <a:rPr lang="en-US" dirty="0" smtClean="0"/>
              <a:t>Recommendation</a:t>
            </a:r>
          </a:p>
          <a:p>
            <a:r>
              <a:rPr lang="en-US" dirty="0" smtClean="0"/>
              <a:t>EU Projects:</a:t>
            </a:r>
          </a:p>
          <a:p>
            <a:pPr marL="457200" lvl="1" indent="0">
              <a:buNone/>
            </a:pPr>
            <a:r>
              <a:rPr lang="en-US" dirty="0" smtClean="0"/>
              <a:t>Satori</a:t>
            </a:r>
          </a:p>
          <a:p>
            <a:pPr marL="457200" lvl="1" indent="0">
              <a:buNone/>
            </a:pPr>
            <a:r>
              <a:rPr lang="en-US" dirty="0" smtClean="0"/>
              <a:t>TRUST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 going Work</a:t>
            </a:r>
            <a:endParaRPr lang="fr-FR" b="1" dirty="0"/>
          </a:p>
        </p:txBody>
      </p:sp>
      <p:pic>
        <p:nvPicPr>
          <p:cNvPr id="7172" name="Picture 4" descr="http://ec.europa.eu/social/BlobServlet?mode=displayPicture&amp;photoId=62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016" y="5437152"/>
            <a:ext cx="1705454" cy="1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279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2560" y="2555904"/>
            <a:ext cx="7929880" cy="42484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200" b="1" dirty="0" smtClean="0"/>
              <a:t>Assisting Bioethics Committees </a:t>
            </a:r>
            <a:r>
              <a:rPr lang="en-US" sz="3200" dirty="0" smtClean="0"/>
              <a:t>(ABC)</a:t>
            </a:r>
          </a:p>
          <a:p>
            <a:pPr lvl="1">
              <a:spcAft>
                <a:spcPts val="600"/>
              </a:spcAft>
            </a:pPr>
            <a:r>
              <a:rPr lang="en-US" sz="3100" dirty="0" smtClean="0"/>
              <a:t>Helps countries establish National Bioethics Committees</a:t>
            </a:r>
          </a:p>
          <a:p>
            <a:pPr lvl="1">
              <a:lnSpc>
                <a:spcPct val="120000"/>
              </a:lnSpc>
              <a:spcAft>
                <a:spcPts val="1200"/>
              </a:spcAft>
            </a:pPr>
            <a:r>
              <a:rPr lang="en-US" sz="3100" dirty="0"/>
              <a:t>Argentina, Bolivia, Chad, Chile, Colombia, Congo, Cote D'Ivoire, Ecuador, El Salvador, Gabon, Ghana, Guinea, Jamaica, Kenya, Madagascar, Malaysia, Malawi, Namibia, Nigeria, Nepal, Oman, Togo, Tanzania, Uganda, Venezuela…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/>
              <a:t>Professional trainings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300" b="1" dirty="0" smtClean="0"/>
              <a:t>     </a:t>
            </a:r>
            <a:r>
              <a:rPr lang="en-US" sz="3300" b="1" i="1" dirty="0" smtClean="0"/>
              <a:t>Journalists, Judges, </a:t>
            </a:r>
            <a:r>
              <a:rPr lang="en-US" sz="3300" dirty="0" smtClean="0"/>
              <a:t>Parliamentarians…</a:t>
            </a:r>
          </a:p>
          <a:p>
            <a:pPr marL="0" indent="0">
              <a:buNone/>
            </a:pPr>
            <a:r>
              <a:rPr lang="en-US" sz="3200" b="1" dirty="0" smtClean="0"/>
              <a:t>Ethics Education Program </a:t>
            </a:r>
            <a:r>
              <a:rPr lang="en-US" sz="3200" dirty="0" smtClean="0"/>
              <a:t>(EEP)</a:t>
            </a:r>
          </a:p>
          <a:p>
            <a:pPr lvl="1"/>
            <a:r>
              <a:rPr lang="en-US" sz="2900" dirty="0" smtClean="0"/>
              <a:t>Conducts ethics teacher training courses</a:t>
            </a:r>
          </a:p>
          <a:p>
            <a:pPr lvl="1">
              <a:spcAft>
                <a:spcPts val="1200"/>
              </a:spcAft>
            </a:pPr>
            <a:r>
              <a:rPr lang="en-US" sz="2900" dirty="0" smtClean="0"/>
              <a:t>Develops bioethics education resources</a:t>
            </a:r>
          </a:p>
          <a:p>
            <a:pPr lvl="1">
              <a:lnSpc>
                <a:spcPct val="120000"/>
              </a:lnSpc>
              <a:spcAft>
                <a:spcPts val="1200"/>
              </a:spcAft>
            </a:pPr>
            <a:r>
              <a:rPr lang="en-US" sz="2900" dirty="0"/>
              <a:t>Azerbaijan, Belarus, Jordan, Croatia, </a:t>
            </a:r>
            <a:r>
              <a:rPr lang="en-US" sz="2900" dirty="0" smtClean="0"/>
              <a:t>Dubrovnik, </a:t>
            </a:r>
            <a:r>
              <a:rPr lang="en-US" sz="2900" dirty="0"/>
              <a:t>Kenya, Lithuania, Namibia, Oman, Romania, Saudi Arabia, Slovakia, Serbia, Slovakia, </a:t>
            </a:r>
            <a:r>
              <a:rPr lang="en-US" sz="2900" dirty="0" smtClean="0"/>
              <a:t>Tanzania…</a:t>
            </a:r>
            <a:endParaRPr lang="en-US" sz="2900" dirty="0"/>
          </a:p>
          <a:p>
            <a:pPr lvl="1">
              <a:spcAft>
                <a:spcPts val="1200"/>
              </a:spcAft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Ongoing </a:t>
            </a:r>
            <a:r>
              <a:rPr lang="en-US" b="1" dirty="0" smtClean="0"/>
              <a:t>work: </a:t>
            </a:r>
            <a:r>
              <a:rPr lang="en-US" b="1" dirty="0" smtClean="0"/>
              <a:t>Capacity</a:t>
            </a:r>
            <a:r>
              <a:rPr lang="en-US" b="1" dirty="0" smtClean="0"/>
              <a:t>-Building</a:t>
            </a:r>
            <a:endParaRPr lang="fr-FR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6" r="25615" b="14094"/>
          <a:stretch/>
        </p:blipFill>
        <p:spPr>
          <a:xfrm>
            <a:off x="5652120" y="4149080"/>
            <a:ext cx="2084465" cy="166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48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2560" y="1417638"/>
            <a:ext cx="7929880" cy="5440362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sz="3200" b="1" dirty="0" smtClean="0"/>
              <a:t>IBC Reports</a:t>
            </a:r>
          </a:p>
          <a:p>
            <a:pPr lvl="0"/>
            <a:r>
              <a:rPr lang="en-US" dirty="0" smtClean="0"/>
              <a:t>Consent</a:t>
            </a:r>
            <a:endParaRPr lang="fr-FR" dirty="0"/>
          </a:p>
          <a:p>
            <a:pPr lvl="0"/>
            <a:r>
              <a:rPr lang="en-US" dirty="0"/>
              <a:t>Social Responsibility and </a:t>
            </a:r>
            <a:r>
              <a:rPr lang="en-US" dirty="0" smtClean="0"/>
              <a:t>Health</a:t>
            </a:r>
            <a:endParaRPr lang="fr-FR" dirty="0"/>
          </a:p>
          <a:p>
            <a:pPr lvl="0"/>
            <a:r>
              <a:rPr lang="en-US" dirty="0"/>
              <a:t>Human Vulnerability and Personal </a:t>
            </a:r>
            <a:r>
              <a:rPr lang="en-US" dirty="0" smtClean="0"/>
              <a:t>Integrity</a:t>
            </a:r>
            <a:endParaRPr lang="fr-FR" dirty="0"/>
          </a:p>
          <a:p>
            <a:pPr lvl="0"/>
            <a:r>
              <a:rPr lang="en-US" dirty="0"/>
              <a:t>Traditional Medicine Systems and their Ethical </a:t>
            </a:r>
            <a:r>
              <a:rPr lang="en-US" dirty="0" smtClean="0"/>
              <a:t>Implication</a:t>
            </a:r>
            <a:endParaRPr lang="fr-FR" dirty="0"/>
          </a:p>
          <a:p>
            <a:pPr lvl="0">
              <a:spcAft>
                <a:spcPts val="600"/>
              </a:spcAft>
            </a:pPr>
            <a:r>
              <a:rPr lang="en-US" dirty="0"/>
              <a:t>Non-Discrimination and </a:t>
            </a:r>
            <a:r>
              <a:rPr lang="en-US" dirty="0" smtClean="0"/>
              <a:t>Non-Stigmatization</a:t>
            </a:r>
          </a:p>
          <a:p>
            <a:pPr marL="0" lvl="0" indent="0">
              <a:buNone/>
            </a:pPr>
            <a:r>
              <a:rPr lang="en-US" b="1" dirty="0" smtClean="0"/>
              <a:t> </a:t>
            </a:r>
            <a:r>
              <a:rPr lang="en-US" sz="3100" b="1" dirty="0" smtClean="0"/>
              <a:t>A </a:t>
            </a:r>
            <a:r>
              <a:rPr lang="en-US" sz="3100" b="1" dirty="0"/>
              <a:t>Collection of Guides for Bioethics Committees</a:t>
            </a:r>
            <a:endParaRPr lang="en-US" sz="3100" b="1" dirty="0" smtClean="0"/>
          </a:p>
          <a:p>
            <a:pPr>
              <a:spcBef>
                <a:spcPct val="50000"/>
              </a:spcBef>
            </a:pPr>
            <a:r>
              <a:rPr lang="en-US" sz="2000" dirty="0">
                <a:cs typeface="Arial" pitchFamily="34" charset="0"/>
              </a:rPr>
              <a:t>Guide N°1: Establishing Bioethics Committees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cs typeface="Arial" pitchFamily="34" charset="0"/>
              </a:rPr>
              <a:t>Guide N°2: Bioethics Committees at Work: Procedures and Policies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US" sz="2000" dirty="0">
                <a:cs typeface="Arial" pitchFamily="34" charset="0"/>
              </a:rPr>
              <a:t>Guide N°3: Educating Bioethics </a:t>
            </a:r>
            <a:r>
              <a:rPr lang="en-US" sz="2000" dirty="0" smtClean="0">
                <a:cs typeface="Arial" pitchFamily="34" charset="0"/>
              </a:rPr>
              <a:t>Committees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2900" b="1" dirty="0" smtClean="0">
                <a:cs typeface="Arial" pitchFamily="34" charset="0"/>
              </a:rPr>
              <a:t>Casebook series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2900" b="1" dirty="0" smtClean="0">
                <a:cs typeface="Arial" pitchFamily="34" charset="0"/>
              </a:rPr>
              <a:t>Others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US" sz="2600" b="1" dirty="0">
                <a:cs typeface="Arial" pitchFamily="34" charset="0"/>
              </a:rPr>
              <a:t>History, principles and Application of a </a:t>
            </a:r>
            <a:r>
              <a:rPr lang="en-US" sz="2600" b="1" dirty="0" smtClean="0">
                <a:cs typeface="Arial" pitchFamily="34" charset="0"/>
              </a:rPr>
              <a:t>Declaration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US" sz="2900" b="1" i="1" u="sng" dirty="0" smtClean="0">
                <a:solidFill>
                  <a:srgbClr val="FF0000"/>
                </a:solidFill>
                <a:cs typeface="Arial" pitchFamily="34" charset="0"/>
              </a:rPr>
              <a:t>Global Bioethics: What for?</a:t>
            </a:r>
            <a:endParaRPr lang="fr-FR" sz="2900" b="1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Main publications</a:t>
            </a:r>
            <a:endParaRPr lang="fr-FR" b="1" dirty="0"/>
          </a:p>
        </p:txBody>
      </p:sp>
      <p:pic>
        <p:nvPicPr>
          <p:cNvPr id="4" name="Picture 2" descr="http://publishing.unesco.org/cover/3104088co1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468" y="4509120"/>
            <a:ext cx="1320827" cy="204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203" y="2303875"/>
            <a:ext cx="1222457" cy="166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Bioethics Core Curriculum, Section 1: Syllabus. Ethics Education Programme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315" y="4136715"/>
            <a:ext cx="1170130" cy="1632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683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914" y="2140338"/>
            <a:ext cx="7891061" cy="3313887"/>
          </a:xfrm>
        </p:spPr>
        <p:txBody>
          <a:bodyPr>
            <a:normAutofit/>
          </a:bodyPr>
          <a:lstStyle/>
          <a:p>
            <a:r>
              <a:rPr lang="en-US" b="1" dirty="0" smtClean="0"/>
              <a:t>Dafna Feinholz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d.feinholz@unesco.org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5300" dirty="0" smtClean="0"/>
              <a:t>Thank </a:t>
            </a:r>
            <a:r>
              <a:rPr lang="en-US" sz="5300" dirty="0" smtClean="0"/>
              <a:t>you</a:t>
            </a:r>
            <a:r>
              <a:rPr lang="en-US" sz="5300" dirty="0" smtClean="0"/>
              <a:t>!!</a:t>
            </a:r>
            <a:endParaRPr lang="fr-FR" sz="5300" dirty="0"/>
          </a:p>
        </p:txBody>
      </p:sp>
    </p:spTree>
    <p:extLst>
      <p:ext uri="{BB962C8B-B14F-4D97-AF65-F5344CB8AC3E}">
        <p14:creationId xmlns:p14="http://schemas.microsoft.com/office/powerpoint/2010/main" val="827341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179388" y="1233488"/>
            <a:ext cx="8569325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 dirty="0"/>
              <a:t>UNESCO and Global Bioethics</a:t>
            </a:r>
          </a:p>
          <a:p>
            <a:r>
              <a:rPr lang="en-US" sz="2000" b="1" dirty="0"/>
              <a:t>Why UNESCO?</a:t>
            </a:r>
          </a:p>
          <a:p>
            <a:endParaRPr lang="en-US" sz="2000" dirty="0"/>
          </a:p>
          <a:p>
            <a:r>
              <a:rPr lang="en-US" sz="2000" dirty="0"/>
              <a:t>Bioethical issues </a:t>
            </a:r>
            <a:r>
              <a:rPr lang="en-US" sz="2000" i="1" dirty="0"/>
              <a:t>not </a:t>
            </a:r>
            <a:r>
              <a:rPr lang="en-US" sz="2000" dirty="0"/>
              <a:t>limited </a:t>
            </a:r>
            <a:r>
              <a:rPr lang="en-US" sz="2000" i="1" dirty="0"/>
              <a:t>to national boundaries</a:t>
            </a:r>
            <a:r>
              <a:rPr lang="en-US" sz="2000" dirty="0"/>
              <a:t>, nor to </a:t>
            </a:r>
            <a:r>
              <a:rPr lang="en-US" sz="2000" i="1" dirty="0"/>
              <a:t>specific academic </a:t>
            </a:r>
            <a:r>
              <a:rPr lang="en-US" sz="2000" dirty="0"/>
              <a:t>or </a:t>
            </a:r>
            <a:r>
              <a:rPr lang="en-US" sz="2000" i="1" dirty="0"/>
              <a:t>professional field.</a:t>
            </a:r>
          </a:p>
          <a:p>
            <a:endParaRPr lang="en-US" sz="2000" dirty="0" smtClean="0"/>
          </a:p>
          <a:p>
            <a:r>
              <a:rPr lang="en-US" sz="2000" dirty="0" smtClean="0"/>
              <a:t>They </a:t>
            </a:r>
            <a:r>
              <a:rPr lang="en-US" sz="2000" dirty="0"/>
              <a:t>call for </a:t>
            </a:r>
            <a:r>
              <a:rPr lang="en-US" sz="2000" i="1" dirty="0"/>
              <a:t>inclusive, pluralistic approach.</a:t>
            </a:r>
          </a:p>
          <a:p>
            <a:endParaRPr lang="en-US" sz="2000" dirty="0"/>
          </a:p>
          <a:p>
            <a:r>
              <a:rPr lang="en-US" sz="2000" dirty="0"/>
              <a:t>UNESCO: </a:t>
            </a:r>
            <a:r>
              <a:rPr lang="en-US" sz="2000" i="1" dirty="0"/>
              <a:t>multidimensional mandate </a:t>
            </a:r>
            <a:r>
              <a:rPr lang="en-US" sz="2000" dirty="0"/>
              <a:t>in such areas as </a:t>
            </a:r>
            <a:r>
              <a:rPr lang="en-US" sz="2000" i="1" dirty="0"/>
              <a:t>natural and social sciences</a:t>
            </a:r>
            <a:r>
              <a:rPr lang="en-US" sz="2000" dirty="0"/>
              <a:t>, </a:t>
            </a:r>
            <a:r>
              <a:rPr lang="en-US" sz="2000" i="1" dirty="0"/>
              <a:t>education, culture</a:t>
            </a:r>
            <a:r>
              <a:rPr lang="en-US" sz="2000" dirty="0"/>
              <a:t>, philosophy, ethics, and </a:t>
            </a:r>
            <a:r>
              <a:rPr lang="en-US" sz="2000" i="1" dirty="0"/>
              <a:t>human rights.</a:t>
            </a:r>
          </a:p>
          <a:p>
            <a:endParaRPr lang="en-US" sz="2000" dirty="0"/>
          </a:p>
          <a:p>
            <a:r>
              <a:rPr lang="en-US" sz="2000" dirty="0"/>
              <a:t>UNESCO: truly global platform that brings together 195 Member States.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Its </a:t>
            </a:r>
            <a:r>
              <a:rPr lang="en-US" sz="2000" i="1" dirty="0"/>
              <a:t>focus</a:t>
            </a:r>
            <a:r>
              <a:rPr lang="en-US" sz="2000" dirty="0"/>
              <a:t> on the </a:t>
            </a:r>
            <a:r>
              <a:rPr lang="en-US" sz="2000" i="1" dirty="0"/>
              <a:t>common heritage of </a:t>
            </a:r>
            <a:r>
              <a:rPr lang="en-US" sz="2000" i="1" dirty="0" smtClean="0"/>
              <a:t>humankind: scientific </a:t>
            </a:r>
            <a:r>
              <a:rPr lang="en-US" sz="2000" i="1" dirty="0"/>
              <a:t>and technological progress </a:t>
            </a:r>
            <a:r>
              <a:rPr lang="en-US" sz="2000" dirty="0"/>
              <a:t>as a common public good, and </a:t>
            </a:r>
            <a:r>
              <a:rPr lang="en-US" sz="2000" i="1" dirty="0"/>
              <a:t>as a means to achieve human and social wellbeing.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Programme</a:t>
            </a:r>
            <a:r>
              <a:rPr lang="en-US" b="1" dirty="0" smtClean="0"/>
              <a:t> Overview</a:t>
            </a:r>
            <a:endParaRPr lang="fr-FR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65230" y="1691516"/>
            <a:ext cx="9012990" cy="4420364"/>
            <a:chOff x="65230" y="1691516"/>
            <a:chExt cx="9012990" cy="4420364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30" y="1691516"/>
              <a:ext cx="9012990" cy="4320481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2" name="Rectangle 1"/>
            <p:cNvSpPr/>
            <p:nvPr/>
          </p:nvSpPr>
          <p:spPr>
            <a:xfrm>
              <a:off x="2519497" y="5373216"/>
              <a:ext cx="410445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33333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and of </a:t>
              </a:r>
              <a:endParaRPr lang="fr-FR" sz="1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1400" dirty="0">
                  <a:solidFill>
                    <a:srgbClr val="33333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World Commission on the Ethics</a:t>
              </a:r>
              <a:endParaRPr lang="fr-FR" sz="1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1400" dirty="0">
                  <a:solidFill>
                    <a:srgbClr val="33333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of Science and Technology (COMEST)</a:t>
              </a:r>
              <a:endParaRPr lang="fr-FR" sz="1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8981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7956873" cy="51125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en-GB" altLang="zh-CN" b="1" dirty="0">
                <a:latin typeface="Book Antiqua" charset="0"/>
              </a:rPr>
              <a:t>From 1993-2005: Standard Setting Action</a:t>
            </a:r>
          </a:p>
          <a:p>
            <a:pPr>
              <a:lnSpc>
                <a:spcPct val="80000"/>
              </a:lnSpc>
              <a:buNone/>
              <a:defRPr/>
            </a:pPr>
            <a:endParaRPr lang="en-GB" altLang="zh-CN" b="1" dirty="0">
              <a:latin typeface="Book Antiqua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i="1" dirty="0"/>
              <a:t>Universal Declaration on the Human Genome and Human Rights</a:t>
            </a:r>
            <a:r>
              <a:rPr lang="en-GB" dirty="0"/>
              <a:t> (1997, endorsed by the UN General Assembly in 1998</a:t>
            </a:r>
            <a:r>
              <a:rPr lang="en-GB" dirty="0" smtClean="0"/>
              <a:t>)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GB" i="1" dirty="0"/>
          </a:p>
          <a:p>
            <a:pPr>
              <a:lnSpc>
                <a:spcPct val="90000"/>
              </a:lnSpc>
              <a:defRPr/>
            </a:pPr>
            <a:r>
              <a:rPr lang="en-GB" i="1" dirty="0"/>
              <a:t>International Declaration on Human Genetic Data</a:t>
            </a:r>
            <a:r>
              <a:rPr lang="en-GB" dirty="0"/>
              <a:t> (</a:t>
            </a:r>
            <a:r>
              <a:rPr lang="en-GB" dirty="0" smtClean="0"/>
              <a:t>2003)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GB" i="1" dirty="0"/>
          </a:p>
          <a:p>
            <a:pPr>
              <a:lnSpc>
                <a:spcPct val="90000"/>
              </a:lnSpc>
              <a:defRPr/>
            </a:pPr>
            <a:r>
              <a:rPr lang="en-GB" i="1" dirty="0"/>
              <a:t>Universal Declaration on Bioethics and Human Rights</a:t>
            </a:r>
            <a:r>
              <a:rPr lang="en-GB" dirty="0"/>
              <a:t> (2005</a:t>
            </a:r>
            <a:r>
              <a:rPr lang="en-GB" dirty="0" smtClean="0"/>
              <a:t>).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GB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en-GB" dirty="0"/>
          </a:p>
          <a:p>
            <a:r>
              <a:rPr lang="en-US" dirty="0" smtClean="0"/>
              <a:t>Dissemination, elaboration, implementation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</a:t>
            </a:r>
            <a:r>
              <a:rPr lang="en-US" dirty="0" smtClean="0"/>
              <a:t>deas to Action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211960" y="48691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38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9750" y="1219200"/>
            <a:ext cx="8375650" cy="1816100"/>
          </a:xfrm>
          <a:prstGeom prst="rect">
            <a:avLst/>
          </a:prstGeom>
          <a:solidFill>
            <a:srgbClr val="CED0D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smtClean="0"/>
              <a:t>Application </a:t>
            </a:r>
            <a:r>
              <a:rPr lang="en-US" sz="3200" dirty="0"/>
              <a:t>of Principles: Capacity building: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dirty="0"/>
              <a:t>Assistance in reinforcing the ethics infrastructures</a:t>
            </a:r>
          </a:p>
        </p:txBody>
      </p:sp>
      <p:sp>
        <p:nvSpPr>
          <p:cNvPr id="20484" name="Text Box 11"/>
          <p:cNvSpPr txBox="1">
            <a:spLocks noChangeArrowheads="1"/>
          </p:cNvSpPr>
          <p:nvPr/>
        </p:nvSpPr>
        <p:spPr bwMode="auto">
          <a:xfrm>
            <a:off x="323850" y="3141663"/>
            <a:ext cx="8591550" cy="3751262"/>
          </a:xfrm>
          <a:prstGeom prst="rect">
            <a:avLst/>
          </a:prstGeom>
          <a:noFill/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Aft>
                <a:spcPts val="600"/>
              </a:spcAft>
              <a:defRPr/>
            </a:pPr>
            <a:r>
              <a:rPr lang="en-GB" altLang="zh-CN" sz="1400" b="1" dirty="0">
                <a:latin typeface="+mj-lt"/>
                <a:cs typeface="Andalus" panose="02020603050405020304" pitchFamily="18" charset="-78"/>
              </a:rPr>
              <a:t>Lack of well-developed capacities to deal with bioethics issues and problems.</a:t>
            </a:r>
          </a:p>
          <a:p>
            <a:pPr algn="ctr" eaLnBrk="1" hangingPunct="1">
              <a:lnSpc>
                <a:spcPct val="80000"/>
              </a:lnSpc>
              <a:spcAft>
                <a:spcPts val="600"/>
              </a:spcAft>
              <a:defRPr/>
            </a:pPr>
            <a:r>
              <a:rPr lang="en-GB" altLang="zh-CN" sz="1400" b="1" dirty="0">
                <a:latin typeface="+mj-lt"/>
                <a:cs typeface="Andalus" panose="02020603050405020304" pitchFamily="18" charset="-78"/>
              </a:rPr>
              <a:t>Lack expertise: centres, committees, etc.</a:t>
            </a:r>
          </a:p>
          <a:p>
            <a:pPr algn="ctr" eaLnBrk="1" hangingPunct="1">
              <a:lnSpc>
                <a:spcPct val="80000"/>
              </a:lnSpc>
              <a:spcAft>
                <a:spcPts val="600"/>
              </a:spcAft>
              <a:defRPr/>
            </a:pPr>
            <a:r>
              <a:rPr lang="en-GB" altLang="zh-CN" sz="1400" b="1" dirty="0">
                <a:latin typeface="+mj-lt"/>
                <a:cs typeface="Andalus" panose="02020603050405020304" pitchFamily="18" charset="-78"/>
              </a:rPr>
              <a:t>Lack of appropriate legislation, guidelines and teaching </a:t>
            </a:r>
            <a:r>
              <a:rPr lang="en-GB" altLang="zh-CN" sz="1400" b="1" dirty="0" smtClean="0">
                <a:latin typeface="+mj-lt"/>
                <a:cs typeface="Andalus" panose="02020603050405020304" pitchFamily="18" charset="-78"/>
              </a:rPr>
              <a:t>programs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defRPr/>
            </a:pPr>
            <a:endParaRPr lang="en-US" altLang="fr-FR" sz="2800" dirty="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Three </a:t>
            </a:r>
            <a:r>
              <a:rPr lang="en-US" altLang="fr-FR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practical projects:</a:t>
            </a:r>
          </a:p>
          <a:p>
            <a:pPr eaLnBrk="1" hangingPunct="1">
              <a:lnSpc>
                <a:spcPct val="160000"/>
              </a:lnSpc>
              <a:buFontTx/>
              <a:buChar char="•"/>
              <a:defRPr/>
            </a:pPr>
            <a:r>
              <a:rPr lang="en-US" altLang="fr-FR" sz="2800" dirty="0" smtClean="0">
                <a:cs typeface="Times New Roman" pitchFamily="18" charset="0"/>
              </a:rPr>
              <a:t>Assisting Bioethics Committees (ABC) </a:t>
            </a:r>
            <a:r>
              <a:rPr lang="en-US" altLang="fr-FR" sz="2800" i="1" dirty="0" smtClean="0">
                <a:cs typeface="Times New Roman" pitchFamily="18" charset="0"/>
              </a:rPr>
              <a:t>Institutional</a:t>
            </a:r>
          </a:p>
          <a:p>
            <a:pPr eaLnBrk="1" hangingPunct="1">
              <a:lnSpc>
                <a:spcPct val="160000"/>
              </a:lnSpc>
              <a:buFontTx/>
              <a:buChar char="•"/>
              <a:defRPr/>
            </a:pPr>
            <a:r>
              <a:rPr lang="en-US" altLang="fr-FR" sz="2800" dirty="0" smtClean="0">
                <a:cs typeface="Times New Roman" pitchFamily="18" charset="0"/>
              </a:rPr>
              <a:t>Ethics Education Program (EEP) </a:t>
            </a:r>
            <a:r>
              <a:rPr lang="en-US" altLang="fr-FR" sz="2800" i="1" dirty="0" smtClean="0">
                <a:cs typeface="Times New Roman" pitchFamily="18" charset="0"/>
              </a:rPr>
              <a:t>Professional </a:t>
            </a:r>
          </a:p>
          <a:p>
            <a:pPr eaLnBrk="1" hangingPunct="1">
              <a:lnSpc>
                <a:spcPct val="160000"/>
              </a:lnSpc>
              <a:buFontTx/>
              <a:buChar char="•"/>
              <a:defRPr/>
            </a:pPr>
            <a:r>
              <a:rPr lang="en-US" altLang="fr-FR" sz="2800" dirty="0" smtClean="0">
                <a:cs typeface="Times New Roman" pitchFamily="18" charset="0"/>
              </a:rPr>
              <a:t>Global Ethics Observatory (</a:t>
            </a:r>
            <a:r>
              <a:rPr lang="en-US" altLang="fr-FR" sz="2800" dirty="0" err="1" smtClean="0">
                <a:cs typeface="Times New Roman" pitchFamily="18" charset="0"/>
              </a:rPr>
              <a:t>GEObs</a:t>
            </a:r>
            <a:r>
              <a:rPr lang="en-US" altLang="fr-FR" sz="2800" dirty="0" smtClean="0">
                <a:cs typeface="Times New Roman" pitchFamily="18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10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533400" y="1219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b="1">
                <a:solidFill>
                  <a:schemeClr val="tx2"/>
                </a:solidFill>
              </a:rPr>
              <a:t>Universal Declaration on Bioethics and Human Rights</a:t>
            </a:r>
            <a:r>
              <a:rPr lang="en-US" sz="4000" b="1">
                <a:solidFill>
                  <a:schemeClr val="tx2"/>
                </a:solidFill>
                <a:latin typeface="Times New Roman" charset="0"/>
              </a:rPr>
              <a:t> 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09600" y="2346325"/>
            <a:ext cx="7921625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2000" b="1" u="sng">
              <a:cs typeface="Arial" charset="0"/>
            </a:endParaRPr>
          </a:p>
          <a:p>
            <a:pPr eaLnBrk="1" hangingPunct="1"/>
            <a:r>
              <a:rPr lang="en-US" sz="2000" b="1" u="sng">
                <a:cs typeface="Arial" charset="0"/>
              </a:rPr>
              <a:t>Article 19.  Ethics Committees</a:t>
            </a:r>
          </a:p>
          <a:p>
            <a:pPr eaLnBrk="1" hangingPunct="1"/>
            <a:endParaRPr lang="en-US" sz="2000" b="1" u="sng">
              <a:cs typeface="Arial" charset="0"/>
            </a:endParaRPr>
          </a:p>
          <a:p>
            <a:pPr eaLnBrk="1" hangingPunct="1"/>
            <a:r>
              <a:rPr lang="en-US" sz="2000" i="1" u="sng">
                <a:cs typeface="Arial" charset="0"/>
              </a:rPr>
              <a:t>Independent, multidisciplinary and pluralist ethics committees </a:t>
            </a:r>
            <a:r>
              <a:rPr lang="en-US" sz="2000" i="1">
                <a:cs typeface="Arial" charset="0"/>
              </a:rPr>
              <a:t>should be established, promoted and supported at the appropriate level in order to:</a:t>
            </a:r>
          </a:p>
          <a:p>
            <a:pPr eaLnBrk="1" hangingPunct="1"/>
            <a:r>
              <a:rPr lang="en-US" sz="2000" i="1">
                <a:cs typeface="Arial" charset="0"/>
              </a:rPr>
              <a:t>a. Assess the relevant ethical, legal, scientific and social issues related to research projects involving human beings;</a:t>
            </a:r>
          </a:p>
          <a:p>
            <a:pPr eaLnBrk="1" hangingPunct="1"/>
            <a:r>
              <a:rPr lang="en-US" sz="2000">
                <a:cs typeface="Arial" charset="0"/>
              </a:rPr>
              <a:t>b. Provide advice on ethical problems in clinical settings;</a:t>
            </a:r>
          </a:p>
          <a:p>
            <a:pPr eaLnBrk="1" hangingPunct="1"/>
            <a:r>
              <a:rPr lang="en-US" sz="2000">
                <a:cs typeface="Arial" charset="0"/>
              </a:rPr>
              <a:t>c. </a:t>
            </a:r>
            <a:r>
              <a:rPr lang="en-US" sz="2000" i="1" u="sng">
                <a:cs typeface="Arial" charset="0"/>
              </a:rPr>
              <a:t>Assess scientific and technological developments, formulate recommendations and contribute to the preparation of guidelines </a:t>
            </a:r>
            <a:r>
              <a:rPr lang="en-US" sz="2000">
                <a:cs typeface="Arial" charset="0"/>
              </a:rPr>
              <a:t>on issues within the scope of this Declaration;</a:t>
            </a:r>
          </a:p>
          <a:p>
            <a:pPr eaLnBrk="1" hangingPunct="1"/>
            <a:r>
              <a:rPr lang="en-US" sz="2000">
                <a:cs typeface="Arial" charset="0"/>
              </a:rPr>
              <a:t>d. </a:t>
            </a:r>
            <a:r>
              <a:rPr lang="en-US" sz="2000" i="1" u="sng">
                <a:cs typeface="Arial" charset="0"/>
              </a:rPr>
              <a:t>Foster debate, education and public awareness of, and engagement in, bioethics.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cs typeface="Arial" charset="0"/>
            </a:endParaRPr>
          </a:p>
        </p:txBody>
      </p:sp>
      <p:sp>
        <p:nvSpPr>
          <p:cNvPr id="25604" name="Line 7"/>
          <p:cNvSpPr>
            <a:spLocks noChangeShapeType="1"/>
          </p:cNvSpPr>
          <p:nvPr/>
        </p:nvSpPr>
        <p:spPr bwMode="auto">
          <a:xfrm>
            <a:off x="762000" y="2362200"/>
            <a:ext cx="7489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6119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28600" y="263182"/>
            <a:ext cx="8686800" cy="1077218"/>
          </a:xfrm>
          <a:prstGeom prst="rect">
            <a:avLst/>
          </a:prstGeom>
          <a:solidFill>
            <a:srgbClr val="CED0D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ea typeface="Times New Roman" charset="0"/>
                <a:cs typeface="Times New Roman" charset="0"/>
              </a:rPr>
              <a:t>National Bioethics Committee: What is and why is important </a:t>
            </a:r>
            <a:endParaRPr lang="en-US" sz="3200" dirty="0">
              <a:ea typeface="Times New Roman" charset="0"/>
              <a:cs typeface="Times New Roman" charset="0"/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304800" y="1498237"/>
            <a:ext cx="88392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ea typeface="Times New Roman" charset="0"/>
                <a:cs typeface="Times New Roman" charset="0"/>
              </a:rPr>
              <a:t>Operates at a national level with government 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recognition, formall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y established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ea typeface="Times New Roman" charset="0"/>
                <a:cs typeface="Times New Roman" charset="0"/>
              </a:rPr>
              <a:t>Independent in its decision as has an advisory role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ea typeface="Times New Roman" charset="0"/>
                <a:cs typeface="Times New Roman" charset="0"/>
              </a:rPr>
              <a:t>Members are acting in individual capacities, own TORS and are provided with appropriate budget and secretariat.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ea typeface="Times New Roman" charset="0"/>
                <a:cs typeface="Times New Roman" charset="0"/>
              </a:rPr>
              <a:t>A </a:t>
            </a:r>
            <a:r>
              <a:rPr lang="en-US" sz="2000" dirty="0">
                <a:ea typeface="Times New Roman" charset="0"/>
                <a:cs typeface="Times New Roman" charset="0"/>
              </a:rPr>
              <a:t>committee that systematically and continually addresses the ethical dimensions of (a) medicine and the health sciences, (b) the life sciences, and (c) associated technologies</a:t>
            </a:r>
            <a:endParaRPr lang="en-US" sz="2000" dirty="0" smtClean="0">
              <a:ea typeface="Times New Roman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 smtClean="0">
                <a:ea typeface="Times New Roman" charset="0"/>
                <a:cs typeface="Times New Roman" charset="0"/>
              </a:rPr>
              <a:t>Policy advise: informing public policies.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ea typeface="Times New Roman" charset="0"/>
                <a:cs typeface="Times New Roman" charset="0"/>
              </a:rPr>
              <a:t>Guide and initiate the establishment of other institutions: i.e. research committees.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ea typeface="Times New Roman" charset="0"/>
                <a:cs typeface="Times New Roman" charset="0"/>
              </a:rPr>
              <a:t>Role in educations future generations: science, health systems, government policy, general knowledge for others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ea typeface="Times New Roman" charset="0"/>
                <a:cs typeface="Times New Roman" charset="0"/>
              </a:rPr>
              <a:t>Informing and promoting public debate: </a:t>
            </a:r>
            <a:r>
              <a:rPr lang="en-US" sz="2000" dirty="0" err="1" smtClean="0">
                <a:ea typeface="Times New Roman" charset="0"/>
                <a:cs typeface="Times New Roman" charset="0"/>
              </a:rPr>
              <a:t>w</a:t>
            </a:r>
            <a:r>
              <a:rPr lang="es-ES_tradnl" sz="2000" dirty="0" smtClean="0">
                <a:ea typeface="Times New Roman" charset="0"/>
                <a:cs typeface="Times New Roman" charset="0"/>
              </a:rPr>
              <a:t>ha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t is at stake, expectations: participation and engagement  from civil society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000" dirty="0"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1184474" y="1498237"/>
            <a:ext cx="7273726" cy="10196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4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23850"/>
            <a:ext cx="8453438" cy="63341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               </a:t>
            </a:r>
            <a:r>
              <a:rPr lang="en-US" sz="2400" b="1" i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BUILDING </a:t>
            </a:r>
            <a:r>
              <a:rPr lang="en-US" sz="24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BIOETHICS INFRASTRUCTURE</a:t>
            </a:r>
            <a:r>
              <a:rPr lang="en-US" sz="2400" b="1" i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: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b="1" i="1" dirty="0" smtClean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000" dirty="0"/>
              <a:t>The rapid pace of scientific development today is necessarily examined by the various dialogues within wider society on the impacts of such development.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000" dirty="0"/>
              <a:t>All countries, rich and poor, face challenges of the diversity of moral values of communities applied to the advancements in science and technology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Tx/>
              <a:buNone/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000" dirty="0"/>
              <a:t>All communities and their states require some capacity for reflecting on the moral aspects, and the human consequences: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000" dirty="0"/>
              <a:t>of science and technology,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000" dirty="0"/>
              <a:t>environment and medicine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GB" sz="2000" dirty="0"/>
              <a:t>Justice and equity allocating health care resources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GB" sz="2000" dirty="0"/>
              <a:t>Justice and equity in access to health care and advancements of science and </a:t>
            </a:r>
            <a:r>
              <a:rPr lang="en-GB" sz="2000" dirty="0" smtClean="0"/>
              <a:t>technology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b="1" dirty="0"/>
          </a:p>
          <a:p>
            <a:pPr>
              <a:spcAft>
                <a:spcPts val="600"/>
              </a:spcAft>
              <a:buNone/>
              <a:defRPr/>
            </a:pPr>
            <a:r>
              <a:rPr lang="en-US" sz="2000" dirty="0">
                <a:latin typeface="Arial"/>
                <a:cs typeface="Arial"/>
              </a:rPr>
              <a:t>Biotechnologies need a publicly established response to uncertainty rather than a private one dominated by particular interests or discipline. </a:t>
            </a:r>
            <a:endParaRPr lang="en-US" sz="20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None/>
              <a:defRPr/>
            </a:pPr>
            <a:r>
              <a:rPr lang="en-US" sz="2000" dirty="0">
                <a:latin typeface="Arial"/>
                <a:cs typeface="Arial"/>
              </a:rPr>
              <a:t>Approach of common good that promotes equity (respect for rights and fair distribution of benefits) , solidarity (avoiding social division, actively promoting the welfare of the less off) and sustainability (care for ecosystems &amp; environment). </a:t>
            </a:r>
            <a:r>
              <a:rPr lang="en-US" sz="1500" dirty="0">
                <a:latin typeface="Arial"/>
                <a:cs typeface="Arial"/>
              </a:rPr>
              <a:t>(</a:t>
            </a:r>
            <a:r>
              <a:rPr lang="en-US" sz="1500" dirty="0" smtClean="0">
                <a:latin typeface="Arial"/>
                <a:cs typeface="Arial"/>
              </a:rPr>
              <a:t>Nuffield Council)</a:t>
            </a:r>
            <a:endParaRPr lang="en-US" sz="1500" dirty="0">
              <a:latin typeface="Arial"/>
              <a:cs typeface="Arial"/>
            </a:endParaRPr>
          </a:p>
          <a:p>
            <a:pPr>
              <a:spcAft>
                <a:spcPts val="600"/>
              </a:spcAft>
              <a:buNone/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b="1" i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b="1" i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b="1" i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857285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8138"/>
            <a:ext cx="8296275" cy="5516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0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28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BUILDING BIOETHICS INFRASTRUCTURE: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800" b="1" i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400" b="1" dirty="0"/>
              <a:t>To ensure a moral consensus on the fundamental ethical grounds for the related policies and actions: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400" b="1" dirty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400" b="1" dirty="0"/>
              <a:t>Communities and their states must decide when and how to regulate or guide– (rethink existing regulation or guidance)-- based on their most pressing moral concerns.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400" b="1" dirty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2400" b="1" dirty="0"/>
              <a:t>This exercise of ethics is an ongoing challenge: it is a process requiring dialogue that can be </a:t>
            </a:r>
            <a:r>
              <a:rPr lang="en-US" sz="24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efficiently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2400" b="1" dirty="0"/>
              <a:t>designed to deliver </a:t>
            </a:r>
            <a:r>
              <a:rPr lang="en-US" sz="2400" b="1" i="1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balanced, rational, reasonable and responsible  responses.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b="1" i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b="1" i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sz="2000" b="1" i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574046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16</TotalTime>
  <Words>1393</Words>
  <Application>Microsoft Macintosh PowerPoint</Application>
  <PresentationFormat>On-screen Show (4:3)</PresentationFormat>
  <Paragraphs>168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UNESCO´s activities in Bioethics National Bioethics Committees</vt:lpstr>
      <vt:lpstr>PowerPoint Presentation</vt:lpstr>
      <vt:lpstr>Programme Overview</vt:lpstr>
      <vt:lpstr> Ideas to Action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Main Objective: To reinforce bioethics infrastructure in Member States through facilitating the establishment of national bioethics committees, and, once established, through the enhancement of their technical capacities </vt:lpstr>
      <vt:lpstr>PowerPoint Presentation</vt:lpstr>
      <vt:lpstr>Assisting Bioethics Committees (ABC) </vt:lpstr>
      <vt:lpstr>Clearing House</vt:lpstr>
      <vt:lpstr>On going Work</vt:lpstr>
      <vt:lpstr>Ongoing work: Capacity-Building</vt:lpstr>
      <vt:lpstr>Main publications</vt:lpstr>
      <vt:lpstr>Dafna Feinholz d.feinholz@unesco.org  Thank you!!</vt:lpstr>
    </vt:vector>
  </TitlesOfParts>
  <Company>UNESCO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Dafna Feinholz</dc:creator>
  <cp:lastModifiedBy>Dafna Feinholz</cp:lastModifiedBy>
  <cp:revision>5</cp:revision>
  <dcterms:created xsi:type="dcterms:W3CDTF">2015-05-08T19:33:07Z</dcterms:created>
  <dcterms:modified xsi:type="dcterms:W3CDTF">2015-05-08T19:49:21Z</dcterms:modified>
</cp:coreProperties>
</file>