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73" r:id="rId3"/>
    <p:sldId id="281" r:id="rId4"/>
    <p:sldId id="287" r:id="rId5"/>
    <p:sldId id="286" r:id="rId6"/>
    <p:sldId id="261" r:id="rId7"/>
    <p:sldId id="282" r:id="rId8"/>
    <p:sldId id="292" r:id="rId9"/>
    <p:sldId id="262" r:id="rId10"/>
    <p:sldId id="283" r:id="rId11"/>
    <p:sldId id="284" r:id="rId12"/>
    <p:sldId id="275" r:id="rId13"/>
    <p:sldId id="276" r:id="rId14"/>
    <p:sldId id="265" r:id="rId15"/>
    <p:sldId id="277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6EA"/>
    <a:srgbClr val="CFD8E1"/>
    <a:srgbClr val="E7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1BDCE-925D-4C4E-83BF-44AC32E788F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76C31-5AA6-4547-A3EA-7BC7EA22E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76C31-5AA6-4547-A3EA-7BC7EA22EB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88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</a:t>
            </a:r>
            <a:r>
              <a:rPr lang="en-US" baseline="0" dirty="0" smtClean="0"/>
              <a:t> the audience knows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76C31-5AA6-4547-A3EA-7BC7EA22EB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3712-9C61-4C03-AA2C-AFB5C84842DB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6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3889-E9CD-4C3A-AD6E-C922E7FD68C0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B19E-1406-4F3C-AA24-4F8C251B39F0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64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E4A-369F-4C3C-A9C7-9FBD607CB6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08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B76F-2437-4E52-A902-F609969DAC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03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386F-5BDD-4EEF-BEE7-2C30CF47BD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939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55A5-ED36-4198-8136-C75B243A49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97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6AA0-3955-44C3-B51F-0FC40161A2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2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723A-8885-4329-8326-F677B77D25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2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5B91-38B0-4D8F-98D4-5CE1822DED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59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0D1-686B-4FDD-9B67-D83C40FB6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92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1ADF-BEF1-4022-B7BB-24EB008CE41F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51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35DF-0038-4B73-B3BE-5C73598FC0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34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629E-C333-4E9B-8DA0-079EA73617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92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C36E-F70E-4A99-BB0E-8DCD9D4929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0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854E-4903-403B-B09C-EA22DF72282D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DD80-B913-4940-B03C-323CA4B767AD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5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0F8-2C4F-4215-B03B-93BB1908C31E}" type="datetime1">
              <a:rPr lang="en-US" smtClean="0"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9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D314-4680-4ECA-AEEC-792FDC7C4CB3}" type="datetime1">
              <a:rPr lang="en-US" smtClean="0"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7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8E6-7E42-4F89-ADA0-E3C236566720}" type="datetime1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928F-B8FD-43D6-AE17-A3976A503913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1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EC81-788E-4440-B7B3-5B242576DAEA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7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1">
                <a:lumMod val="40000"/>
                <a:lumOff val="60000"/>
              </a:schemeClr>
            </a:gs>
            <a:gs pos="37000">
              <a:srgbClr val="A8C6EA"/>
            </a:gs>
            <a:gs pos="95000">
              <a:srgbClr val="CFD8E1"/>
            </a:gs>
            <a:gs pos="0">
              <a:srgbClr val="E7EBE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10737-4B8C-4ED1-B626-EA449083CC90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275C7-1B87-4359-AD61-2D9C907B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2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1">
                <a:lumMod val="40000"/>
                <a:lumOff val="60000"/>
              </a:schemeClr>
            </a:gs>
            <a:gs pos="37000">
              <a:srgbClr val="A8C6EA"/>
            </a:gs>
            <a:gs pos="95000">
              <a:srgbClr val="CFD8E1"/>
            </a:gs>
            <a:gs pos="0">
              <a:srgbClr val="E7EBE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12F81-7CFC-497B-8D7F-5701557FB6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0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Ainagul.abdrakmanova@nu.edu.k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lespgilman@gmail.com" TargetMode="Externa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19600_157758454286390_157758267619742_362516_2637815_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 l="2500" t="32320" r="83333" b="41750"/>
          <a:stretch>
            <a:fillRect/>
          </a:stretch>
        </p:blipFill>
        <p:spPr>
          <a:xfrm>
            <a:off x="557646" y="457200"/>
            <a:ext cx="1118755" cy="1447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620012"/>
            <a:ext cx="1066800" cy="954505"/>
          </a:xfrm>
          <a:prstGeom prst="rect">
            <a:avLst/>
          </a:prstGeom>
          <a:effectLst>
            <a:glow rad="749300">
              <a:srgbClr val="FFFF00">
                <a:alpha val="65000"/>
              </a:srgbClr>
            </a:glow>
            <a:outerShdw blurRad="914400" dir="5340000" sx="128000" sy="128000" algn="ctr" rotWithShape="0">
              <a:srgbClr val="000000">
                <a:alpha val="50000"/>
              </a:srgbClr>
            </a:outerShdw>
            <a:softEdge rad="12700"/>
          </a:effectLst>
        </p:spPr>
      </p:pic>
      <p:grpSp>
        <p:nvGrpSpPr>
          <p:cNvPr id="10" name="Group 9"/>
          <p:cNvGrpSpPr/>
          <p:nvPr/>
        </p:nvGrpSpPr>
        <p:grpSpPr>
          <a:xfrm>
            <a:off x="7016459" y="559773"/>
            <a:ext cx="1261324" cy="941867"/>
            <a:chOff x="9088186" y="4013365"/>
            <a:chExt cx="2644801" cy="224344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lum bright="38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8186" y="4013365"/>
              <a:ext cx="2644801" cy="2243448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6000"/>
                </a:schemeClr>
              </a:glow>
              <a:outerShdw dist="50800" dir="5400000" sx="1000" sy="1000" algn="ctr" rotWithShape="0">
                <a:srgbClr val="000000">
                  <a:alpha val="61000"/>
                </a:srgbClr>
              </a:outerShdw>
              <a:softEdge rad="0"/>
            </a:effectLst>
            <a:scene3d>
              <a:camera prst="orthographicFront"/>
              <a:lightRig rig="freezing" dir="t"/>
            </a:scene3d>
            <a:sp3d prstMaterial="dkEdge"/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lum bright="38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92639" y="4169218"/>
              <a:ext cx="1336431" cy="1337767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57646" y="3124200"/>
            <a:ext cx="79519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cs typeface="Aparajita" panose="020B0604020202020204" pitchFamily="34" charset="0"/>
              </a:rPr>
              <a:t>Модель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3200" dirty="0" smtClean="0">
                <a:cs typeface="Aparajita" panose="020B0604020202020204" pitchFamily="34" charset="0"/>
              </a:rPr>
              <a:t>системы институциональной этики научных исследований в Казахстане</a:t>
            </a:r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4867" y="5007650"/>
            <a:ext cx="2782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Charles Gilman, PhD</a:t>
            </a:r>
          </a:p>
          <a:p>
            <a:r>
              <a:rPr lang="en-US" dirty="0" smtClean="0">
                <a:hlinkClick r:id="rId6"/>
              </a:rPr>
              <a:t>charlespgilman@gmail.com</a:t>
            </a:r>
            <a:endParaRPr lang="en-US" dirty="0" smtClean="0"/>
          </a:p>
          <a:p>
            <a:r>
              <a:rPr lang="en-US" dirty="0" smtClean="0"/>
              <a:t>87712641978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66437" y="5007650"/>
            <a:ext cx="34584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Ainagul</a:t>
            </a:r>
            <a:r>
              <a:rPr lang="en-US" dirty="0" smtClean="0"/>
              <a:t> </a:t>
            </a:r>
            <a:r>
              <a:rPr lang="en-US" dirty="0" err="1" smtClean="0"/>
              <a:t>Abdrakmanova</a:t>
            </a:r>
            <a:r>
              <a:rPr lang="en-US" dirty="0" smtClean="0"/>
              <a:t>, MSc</a:t>
            </a:r>
          </a:p>
          <a:p>
            <a:r>
              <a:rPr lang="en-US" dirty="0" smtClean="0">
                <a:hlinkClick r:id="rId7"/>
              </a:rPr>
              <a:t>Ainagul.abdrakmanova@nu.edu.kz</a:t>
            </a:r>
            <a:endParaRPr lang="en-US" dirty="0" smtClean="0"/>
          </a:p>
          <a:p>
            <a:r>
              <a:rPr lang="en-US" dirty="0" smtClean="0"/>
              <a:t>87770412812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30445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cs typeface="Aparajita" panose="020B0604020202020204" pitchFamily="34" charset="0"/>
              </a:rPr>
              <a:t>Институциональный Комитет по Содержанию и Использованию Лабораторных Животных (ИКСИЛЖ)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3900" y="1600199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Ведет контроль за соблюдением этических норм при использовании животных в научных исследованиях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Членский состав, политика и процедуры были адаптированы из нескольких международных организаций (Великобритании, Австралии и США)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Законодательством Республики Казахстан предусмотрены правила в отношении использования лабораторных животных лишь в доклинических исследованиях и не  более. </a:t>
            </a:r>
          </a:p>
          <a:p>
            <a:endParaRPr lang="ru-RU" sz="2400" dirty="0" smtClean="0">
              <a:cs typeface="Aparajita" panose="020B0604020202020204" pitchFamily="34" charset="0"/>
            </a:endParaRPr>
          </a:p>
          <a:p>
            <a:pPr lvl="2"/>
            <a:r>
              <a:rPr lang="ru-RU" sz="2400" u="sng" dirty="0" smtClean="0">
                <a:cs typeface="Aparajita" panose="020B0604020202020204" pitchFamily="34" charset="0"/>
              </a:rPr>
              <a:t>Поэтому в</a:t>
            </a:r>
            <a:r>
              <a:rPr lang="en-US" sz="2400" u="sng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NU</a:t>
            </a:r>
            <a:r>
              <a:rPr lang="ru-RU" sz="2400" u="sng" dirty="0" smtClean="0">
                <a:cs typeface="Aparajita" panose="020B0604020202020204" pitchFamily="34" charset="0"/>
              </a:rPr>
              <a:t> определены стандарты, для создания международной системы для наших исследователей.</a:t>
            </a:r>
            <a:endParaRPr lang="ru-RU" sz="2400" u="sng" dirty="0">
              <a:cs typeface="Aparajit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E882-0A6F-B244-B2FA-97CBD01F29B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52400"/>
            <a:ext cx="74689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00"/>
                </a:solidFill>
                <a:latin typeface="Georgia" pitchFamily="18" charset="0"/>
                <a:cs typeface="Aparajita" panose="020B0604020202020204" pitchFamily="34" charset="0"/>
              </a:rPr>
              <a:t>Система </a:t>
            </a:r>
            <a:r>
              <a:rPr lang="ru-RU" sz="3200" dirty="0">
                <a:solidFill>
                  <a:srgbClr val="000000"/>
                </a:solidFill>
                <a:latin typeface="Georgia" pitchFamily="18" charset="0"/>
                <a:cs typeface="Aparajita" panose="020B0604020202020204" pitchFamily="34" charset="0"/>
              </a:rPr>
              <a:t>э</a:t>
            </a:r>
            <a:r>
              <a:rPr lang="ru-RU" sz="3200" dirty="0" smtClean="0">
                <a:solidFill>
                  <a:srgbClr val="000000"/>
                </a:solidFill>
                <a:latin typeface="Georgia" pitchFamily="18" charset="0"/>
                <a:cs typeface="Aparajita" panose="020B0604020202020204" pitchFamily="34" charset="0"/>
              </a:rPr>
              <a:t>тики институционных исследований</a:t>
            </a:r>
          </a:p>
          <a:p>
            <a:pPr algn="ctr"/>
            <a:endParaRPr lang="en-US" sz="3200" dirty="0">
              <a:solidFill>
                <a:srgbClr val="000000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71600"/>
            <a:ext cx="8305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НУ разработал модель правил и процедур для работы над сообщениями о неправомерных исследованиях. Ключевые элементы включают в себя ответственное лицо (научный руководитель), правила и процедуры для расследовании и четкий механизма отчетности.</a:t>
            </a:r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Учреждение в котором числится обвиняемый,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как правило,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отвечает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за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проведение расследования, Советник (из ННЭ) может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провести свое собственное расследование.</a:t>
            </a:r>
          </a:p>
          <a:p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Результаты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исследования потенциально могут быть обработаны только на уровне учебного заведения,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однако при выявлении нарушений, доклад должен быть предоставлен в другие учреждения.</a:t>
            </a:r>
            <a:r>
              <a:rPr lang="en-US" dirty="0" smtClean="0">
                <a:latin typeface="Georgia" pitchFamily="18" charset="0"/>
                <a:cs typeface="Aparajita" panose="020B0604020202020204" pitchFamily="34" charset="0"/>
              </a:rPr>
              <a:t> </a:t>
            </a:r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endParaRPr lang="ru-RU" dirty="0">
              <a:latin typeface="Georgia" pitchFamily="18" charset="0"/>
              <a:cs typeface="Aparajita" panose="020B0604020202020204" pitchFamily="34" charset="0"/>
            </a:endParaRPr>
          </a:p>
          <a:p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Р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ассмотрение институционных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решений может изначально быть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проведен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o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на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институционном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уровне, однако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,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институт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может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подключить Научный Совет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НЦГНТЭ </a:t>
            </a:r>
            <a:r>
              <a:rPr lang="ru-RU" dirty="0" smtClean="0">
                <a:latin typeface="Georgia" pitchFamily="18" charset="0"/>
                <a:cs typeface="Aparajita" panose="020B0604020202020204" pitchFamily="34" charset="0"/>
              </a:rPr>
              <a:t>в </a:t>
            </a:r>
            <a:r>
              <a:rPr lang="ru-RU" dirty="0">
                <a:latin typeface="Georgia" pitchFamily="18" charset="0"/>
                <a:cs typeface="Aparajita" panose="020B0604020202020204" pitchFamily="34" charset="0"/>
              </a:rPr>
              <a:t>случае необходимости.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E882-0A6F-B244-B2FA-97CBD01F29B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8210" y="990600"/>
            <a:ext cx="7124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>
                <a:cs typeface="Aparajita" panose="020B0604020202020204" pitchFamily="34" charset="0"/>
              </a:rPr>
              <a:t>Успешная система требует регулярного обучения</a:t>
            </a:r>
            <a:endParaRPr lang="en-US" sz="3600" b="1" u="sng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8210" y="28956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Обучение может проводится самим учреждением </a:t>
            </a:r>
            <a:r>
              <a:rPr lang="ru-RU" sz="2400" dirty="0"/>
              <a:t>или </a:t>
            </a:r>
            <a:r>
              <a:rPr lang="ru-RU" sz="2400" dirty="0" smtClean="0"/>
              <a:t> же предоставлено </a:t>
            </a:r>
            <a:r>
              <a:rPr lang="ru-RU" sz="2400" dirty="0"/>
              <a:t>централизованно из </a:t>
            </a:r>
            <a:r>
              <a:rPr lang="ru-RU" sz="2400" dirty="0" smtClean="0"/>
              <a:t>Министерства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5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8210" y="533400"/>
            <a:ext cx="7124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cs typeface="Aparajita" panose="020B0604020202020204" pitchFamily="34" charset="0"/>
              </a:rPr>
              <a:t>Обучение</a:t>
            </a:r>
            <a:endParaRPr lang="en-US" sz="3600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402140"/>
            <a:ext cx="7620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настоящее время НУ использует программу Citi Университета Майами</a:t>
            </a:r>
          </a:p>
          <a:p>
            <a:endParaRPr lang="ru-RU" sz="2400" dirty="0" smtClean="0"/>
          </a:p>
          <a:p>
            <a:r>
              <a:rPr lang="ru-RU" sz="2400" dirty="0" smtClean="0"/>
              <a:t>	которая имеет свои преимущества и недостатки, 	но в целом</a:t>
            </a:r>
            <a:r>
              <a:rPr lang="ru-RU" sz="2400" dirty="0"/>
              <a:t> </a:t>
            </a:r>
            <a:r>
              <a:rPr lang="ru-RU" sz="2400" dirty="0" smtClean="0"/>
              <a:t>эффективна для NU</a:t>
            </a:r>
          </a:p>
          <a:p>
            <a:endParaRPr lang="ru-RU" sz="2400" dirty="0" smtClean="0"/>
          </a:p>
          <a:p>
            <a:pPr lvl="2"/>
            <a:r>
              <a:rPr lang="ru-RU" sz="2400" dirty="0" smtClean="0"/>
              <a:t>Имеются специальные учебные материалы адаптированные для Казахстана (с упором на ННЭ), которые будет использованы для онлайн системы обучения, и доступны для всех студентов и исследователей Казахстана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E882-0A6F-B244-B2FA-97CBD01F29BF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5936" y="215451"/>
            <a:ext cx="6532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kk-KZ" sz="3200" dirty="0" smtClean="0">
                <a:latin typeface="Georgia"/>
                <a:cs typeface="Georgia"/>
              </a:rPr>
              <a:t>Обучение ННЭ</a:t>
            </a:r>
            <a:endParaRPr lang="en-US" sz="3200" dirty="0" smtClean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1" y="1371602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eorgia"/>
                <a:cs typeface="Georgia"/>
              </a:rPr>
              <a:t>Интернет-обучение и сертификация </a:t>
            </a:r>
            <a:r>
              <a:rPr lang="ru-RU" sz="2000" dirty="0" smtClean="0">
                <a:latin typeface="Georgia"/>
                <a:cs typeface="Georgia"/>
              </a:rPr>
              <a:t>предоставляемых НЦГНТЭ</a:t>
            </a:r>
            <a:endParaRPr lang="ru-RU" sz="2000" dirty="0">
              <a:latin typeface="Georgia"/>
              <a:cs typeface="Georgia"/>
            </a:endParaRPr>
          </a:p>
          <a:p>
            <a:endParaRPr lang="ru-RU" sz="2000" dirty="0">
              <a:latin typeface="Georgia"/>
              <a:cs typeface="Georgia"/>
            </a:endParaRPr>
          </a:p>
          <a:p>
            <a:r>
              <a:rPr lang="ru-RU" sz="2000" dirty="0" smtClean="0">
                <a:latin typeface="Georgia"/>
                <a:cs typeface="Georgia"/>
              </a:rPr>
              <a:t>Темы</a:t>
            </a:r>
            <a:r>
              <a:rPr lang="ru-RU" sz="2000" dirty="0">
                <a:latin typeface="Georgia"/>
                <a:cs typeface="Georgia"/>
              </a:rPr>
              <a:t>:</a:t>
            </a:r>
          </a:p>
          <a:p>
            <a:pPr lvl="1"/>
            <a:r>
              <a:rPr lang="ru-RU" sz="2000" dirty="0">
                <a:latin typeface="Georgia"/>
                <a:cs typeface="Georgia"/>
              </a:rPr>
              <a:t>1. </a:t>
            </a:r>
            <a:r>
              <a:rPr lang="ru-RU" sz="2000" dirty="0" smtClean="0">
                <a:latin typeface="Georgia"/>
                <a:cs typeface="Georgia"/>
              </a:rPr>
              <a:t>Обоснование ННЭ</a:t>
            </a:r>
            <a:endParaRPr lang="ru-RU" sz="2000" dirty="0">
              <a:latin typeface="Georgia"/>
              <a:cs typeface="Georgia"/>
            </a:endParaRPr>
          </a:p>
          <a:p>
            <a:pPr lvl="1"/>
            <a:r>
              <a:rPr lang="ru-RU" sz="2000" dirty="0">
                <a:latin typeface="Georgia"/>
                <a:cs typeface="Georgia"/>
              </a:rPr>
              <a:t>2</a:t>
            </a:r>
            <a:r>
              <a:rPr lang="ru-RU" sz="2000" dirty="0" smtClean="0">
                <a:latin typeface="Georgia"/>
                <a:cs typeface="Georgia"/>
              </a:rPr>
              <a:t>. Правила </a:t>
            </a:r>
            <a:r>
              <a:rPr lang="ru-RU" sz="2000" dirty="0">
                <a:latin typeface="Georgia"/>
                <a:cs typeface="Georgia"/>
              </a:rPr>
              <a:t>и </a:t>
            </a:r>
            <a:r>
              <a:rPr lang="ru-RU" sz="2000" dirty="0" smtClean="0">
                <a:latin typeface="Georgia"/>
                <a:cs typeface="Georgia"/>
              </a:rPr>
              <a:t>положения </a:t>
            </a:r>
            <a:r>
              <a:rPr lang="ru-RU" sz="2000" dirty="0">
                <a:latin typeface="Georgia"/>
                <a:cs typeface="Georgia"/>
              </a:rPr>
              <a:t> МОН/НЦГНТЭ </a:t>
            </a:r>
            <a:endParaRPr lang="ru-RU" sz="2000" dirty="0" smtClean="0">
              <a:latin typeface="Georgia"/>
              <a:cs typeface="Georgia"/>
            </a:endParaRPr>
          </a:p>
          <a:p>
            <a:pPr lvl="1"/>
            <a:r>
              <a:rPr lang="ru-RU" sz="2000" dirty="0" smtClean="0">
                <a:latin typeface="Georgia"/>
                <a:cs typeface="Georgia"/>
              </a:rPr>
              <a:t>3</a:t>
            </a:r>
            <a:r>
              <a:rPr lang="ru-RU" sz="2000" dirty="0">
                <a:latin typeface="Georgia"/>
                <a:cs typeface="Georgia"/>
              </a:rPr>
              <a:t>. Д</a:t>
            </a:r>
            <a:r>
              <a:rPr lang="ru-RU" sz="2000" dirty="0" smtClean="0">
                <a:latin typeface="Georgia"/>
                <a:cs typeface="Georgia"/>
              </a:rPr>
              <a:t>исциплинарные нарушения </a:t>
            </a:r>
            <a:r>
              <a:rPr lang="ru-RU" sz="2000" dirty="0">
                <a:latin typeface="Georgia"/>
                <a:cs typeface="Georgia"/>
              </a:rPr>
              <a:t>н</a:t>
            </a:r>
            <a:r>
              <a:rPr lang="ru-RU" sz="2000" dirty="0" smtClean="0">
                <a:latin typeface="Georgia"/>
                <a:cs typeface="Georgia"/>
              </a:rPr>
              <a:t>аучной этики</a:t>
            </a:r>
            <a:endParaRPr lang="ru-RU" sz="2000" dirty="0">
              <a:latin typeface="Georgia"/>
              <a:cs typeface="Georgia"/>
            </a:endParaRPr>
          </a:p>
          <a:p>
            <a:pPr lvl="1"/>
            <a:r>
              <a:rPr lang="ru-RU" sz="2000" dirty="0">
                <a:latin typeface="Georgia"/>
                <a:cs typeface="Georgia"/>
              </a:rPr>
              <a:t>4. </a:t>
            </a:r>
            <a:r>
              <a:rPr lang="ru-RU" sz="2000" dirty="0" smtClean="0">
                <a:latin typeface="Georgia"/>
                <a:cs typeface="Georgia"/>
              </a:rPr>
              <a:t>Сбор данных и обмен данными</a:t>
            </a:r>
          </a:p>
          <a:p>
            <a:pPr lvl="1"/>
            <a:r>
              <a:rPr lang="ru-RU" sz="2000" dirty="0" smtClean="0">
                <a:latin typeface="Georgia"/>
                <a:cs typeface="Georgia"/>
              </a:rPr>
              <a:t>5</a:t>
            </a:r>
            <a:r>
              <a:rPr lang="ru-RU" sz="2000" dirty="0">
                <a:latin typeface="Georgia"/>
                <a:cs typeface="Georgia"/>
              </a:rPr>
              <a:t>. О</a:t>
            </a:r>
            <a:r>
              <a:rPr lang="ru-RU" sz="2000" dirty="0" smtClean="0">
                <a:latin typeface="Georgia"/>
                <a:cs typeface="Georgia"/>
              </a:rPr>
              <a:t>бязанности руководителя</a:t>
            </a:r>
            <a:endParaRPr lang="ru-RU" sz="2000" dirty="0">
              <a:latin typeface="Georgia"/>
              <a:cs typeface="Georgia"/>
            </a:endParaRPr>
          </a:p>
          <a:p>
            <a:pPr lvl="1"/>
            <a:r>
              <a:rPr lang="ru-RU" sz="2000" dirty="0">
                <a:latin typeface="Georgia"/>
                <a:cs typeface="Georgia"/>
              </a:rPr>
              <a:t>6. К</a:t>
            </a:r>
            <a:r>
              <a:rPr lang="ru-RU" sz="2000" dirty="0" smtClean="0">
                <a:latin typeface="Georgia"/>
                <a:cs typeface="Georgia"/>
              </a:rPr>
              <a:t>онфликт </a:t>
            </a:r>
            <a:r>
              <a:rPr lang="ru-RU" sz="2000" dirty="0">
                <a:latin typeface="Georgia"/>
                <a:cs typeface="Georgia"/>
              </a:rPr>
              <a:t>интересов и экспертная оценка</a:t>
            </a:r>
          </a:p>
          <a:p>
            <a:pPr lvl="1"/>
            <a:r>
              <a:rPr lang="ru-RU" sz="2000" dirty="0">
                <a:latin typeface="Georgia"/>
                <a:cs typeface="Georgia"/>
              </a:rPr>
              <a:t>7. </a:t>
            </a:r>
            <a:r>
              <a:rPr lang="ru-RU" sz="2000" dirty="0" smtClean="0">
                <a:latin typeface="Georgia"/>
                <a:cs typeface="Georgia"/>
              </a:rPr>
              <a:t>Публикация и авторство</a:t>
            </a:r>
            <a:endParaRPr lang="ru-RU" sz="2000" dirty="0">
              <a:latin typeface="Georgia"/>
              <a:cs typeface="Georgia"/>
            </a:endParaRPr>
          </a:p>
          <a:p>
            <a:pPr lvl="1"/>
            <a:r>
              <a:rPr lang="ru-RU" sz="2000" dirty="0">
                <a:latin typeface="Georgia"/>
                <a:cs typeface="Georgia"/>
              </a:rPr>
              <a:t>8. И</a:t>
            </a:r>
            <a:r>
              <a:rPr lang="ru-RU" sz="2000" dirty="0" smtClean="0">
                <a:latin typeface="Georgia"/>
                <a:cs typeface="Georgia"/>
              </a:rPr>
              <a:t>сследования </a:t>
            </a:r>
            <a:r>
              <a:rPr lang="ru-RU" sz="2000" dirty="0">
                <a:latin typeface="Georgia"/>
                <a:cs typeface="Georgia"/>
              </a:rPr>
              <a:t>на людях</a:t>
            </a:r>
          </a:p>
          <a:p>
            <a:pPr lvl="1"/>
            <a:r>
              <a:rPr lang="ru-RU" sz="2000" dirty="0">
                <a:latin typeface="Georgia"/>
                <a:cs typeface="Georgia"/>
              </a:rPr>
              <a:t>9. И</a:t>
            </a:r>
            <a:r>
              <a:rPr lang="ru-RU" sz="2000" dirty="0" smtClean="0">
                <a:latin typeface="Georgia"/>
                <a:cs typeface="Georgia"/>
              </a:rPr>
              <a:t>сследования </a:t>
            </a:r>
            <a:r>
              <a:rPr lang="ru-RU" sz="2000" dirty="0">
                <a:latin typeface="Georgia"/>
                <a:cs typeface="Georgia"/>
              </a:rPr>
              <a:t>с </a:t>
            </a:r>
            <a:r>
              <a:rPr lang="ru-RU" sz="2000" dirty="0" smtClean="0">
                <a:latin typeface="Georgia"/>
                <a:cs typeface="Georgia"/>
              </a:rPr>
              <a:t>биологически </a:t>
            </a:r>
            <a:r>
              <a:rPr lang="ru-RU" sz="2000" dirty="0">
                <a:latin typeface="Georgia"/>
                <a:cs typeface="Georgia"/>
              </a:rPr>
              <a:t>и </a:t>
            </a:r>
            <a:r>
              <a:rPr lang="ru-RU" sz="2000" dirty="0" smtClean="0">
                <a:latin typeface="Georgia"/>
                <a:cs typeface="Georgia"/>
              </a:rPr>
              <a:t>химически опасными веществами</a:t>
            </a:r>
            <a:endParaRPr lang="ru-RU" sz="2000" dirty="0">
              <a:latin typeface="Georgia"/>
              <a:cs typeface="Georgia"/>
            </a:endParaRPr>
          </a:p>
          <a:p>
            <a:pPr lvl="1"/>
            <a:r>
              <a:rPr lang="ru-RU" sz="2000" dirty="0">
                <a:latin typeface="Georgia"/>
                <a:cs typeface="Georgia"/>
              </a:rPr>
              <a:t>10. И</a:t>
            </a:r>
            <a:r>
              <a:rPr lang="ru-RU" sz="2000" dirty="0" smtClean="0">
                <a:latin typeface="Georgia"/>
                <a:cs typeface="Georgia"/>
              </a:rPr>
              <a:t>сследования на животных</a:t>
            </a:r>
            <a:endParaRPr lang="ru-RU" sz="2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72" y="6147078"/>
            <a:ext cx="5747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includes Ethics Educational </a:t>
            </a:r>
            <a:r>
              <a:rPr lang="en-US" dirty="0" err="1" smtClean="0"/>
              <a:t>Programme</a:t>
            </a:r>
            <a:r>
              <a:rPr lang="en-US" dirty="0" smtClean="0"/>
              <a:t>, UNESCO</a:t>
            </a:r>
          </a:p>
          <a:p>
            <a:r>
              <a:rPr lang="en-US" dirty="0" smtClean="0"/>
              <a:t>http://www.unesco.org/shs/ethics/geo/user/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15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52800" y="1881812"/>
            <a:ext cx="2020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Рахмет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589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54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cs typeface="Aparajita" panose="020B0604020202020204" pitchFamily="34" charset="0"/>
              </a:rPr>
              <a:t>Полномочием NU является его  становление исследовательски</a:t>
            </a:r>
            <a:r>
              <a:rPr lang="ru-RU" sz="2800" dirty="0">
                <a:cs typeface="Aparajita" panose="020B0604020202020204" pitchFamily="34" charset="0"/>
              </a:rPr>
              <a:t>м</a:t>
            </a:r>
            <a:r>
              <a:rPr lang="en-US" sz="2800" dirty="0" smtClean="0">
                <a:cs typeface="Aparajita" panose="020B0604020202020204" pitchFamily="34" charset="0"/>
              </a:rPr>
              <a:t> </a:t>
            </a:r>
            <a:r>
              <a:rPr lang="ru-RU" sz="2800" dirty="0" smtClean="0">
                <a:cs typeface="Aparajita" panose="020B0604020202020204" pitchFamily="34" charset="0"/>
              </a:rPr>
              <a:t>Университетом мирового класса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5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2358449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cs typeface="Aparajita" panose="020B0604020202020204" pitchFamily="34" charset="0"/>
              </a:rPr>
              <a:t>Включая публикации и финансирование научных исследований</a:t>
            </a:r>
            <a:endParaRPr lang="en-US" sz="2800" u="sng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0954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cs typeface="Aparajita" panose="020B0604020202020204" pitchFamily="34" charset="0"/>
              </a:rPr>
              <a:t>Полномочием NU является его  становление исследовательским</a:t>
            </a:r>
            <a:r>
              <a:rPr lang="en-US" sz="2800" dirty="0">
                <a:cs typeface="Aparajita" panose="020B0604020202020204" pitchFamily="34" charset="0"/>
              </a:rPr>
              <a:t> </a:t>
            </a:r>
            <a:r>
              <a:rPr lang="ru-RU" sz="2800" dirty="0">
                <a:cs typeface="Aparajita" panose="020B0604020202020204" pitchFamily="34" charset="0"/>
              </a:rPr>
              <a:t>Университетом мирового класса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2358449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cs typeface="Aparajita" panose="020B0604020202020204" pitchFamily="34" charset="0"/>
              </a:rPr>
              <a:t>Включая публикации и финансирование научных исследований</a:t>
            </a:r>
            <a:endParaRPr lang="en-US" sz="2800" u="sng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0954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cs typeface="Aparajita" panose="020B0604020202020204" pitchFamily="34" charset="0"/>
              </a:rPr>
              <a:t>Полномочием NU является его  становление исследовательским</a:t>
            </a:r>
            <a:r>
              <a:rPr lang="en-US" sz="2800" dirty="0">
                <a:cs typeface="Aparajita" panose="020B0604020202020204" pitchFamily="34" charset="0"/>
              </a:rPr>
              <a:t> </a:t>
            </a:r>
            <a:r>
              <a:rPr lang="ru-RU" sz="2800" dirty="0">
                <a:cs typeface="Aparajita" panose="020B0604020202020204" pitchFamily="34" charset="0"/>
              </a:rPr>
              <a:t>Университетом мирового класса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870902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cs typeface="Aparajita" panose="020B0604020202020204" pitchFamily="34" charset="0"/>
              </a:rPr>
              <a:t>Международные публикации и механизмы финансирования требуют одобрениея со стороны институционального комитета по этики исследований с использованием человека или животных.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170" y="380999"/>
            <a:ext cx="7528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+mj-lt"/>
                <a:cs typeface="Aparajita" panose="020B0604020202020204" pitchFamily="34" charset="0"/>
              </a:rPr>
              <a:t>Что </a:t>
            </a:r>
            <a:r>
              <a:rPr lang="ru-RU" sz="3600" dirty="0" smtClean="0">
                <a:latin typeface="+mj-lt"/>
                <a:cs typeface="Aparajita" panose="020B0604020202020204" pitchFamily="34" charset="0"/>
              </a:rPr>
              <a:t>означает </a:t>
            </a:r>
            <a:r>
              <a:rPr lang="en-US" sz="3600" dirty="0" smtClean="0">
                <a:latin typeface="+mj-lt"/>
                <a:cs typeface="Aparajita" panose="020B0604020202020204" pitchFamily="34" charset="0"/>
              </a:rPr>
              <a:t>“</a:t>
            </a:r>
            <a:r>
              <a:rPr lang="ru-RU" sz="3600" dirty="0" smtClean="0">
                <a:latin typeface="+mj-lt"/>
                <a:cs typeface="Aparajita" panose="020B0604020202020204" pitchFamily="34" charset="0"/>
              </a:rPr>
              <a:t>соблюдение норм</a:t>
            </a:r>
            <a:r>
              <a:rPr lang="en-US" sz="3600" dirty="0" smtClean="0">
                <a:latin typeface="+mj-lt"/>
                <a:cs typeface="Aparajita" panose="020B0604020202020204" pitchFamily="34" charset="0"/>
              </a:rPr>
              <a:t> </a:t>
            </a:r>
            <a:r>
              <a:rPr lang="ru-RU" sz="3600" dirty="0" smtClean="0">
                <a:latin typeface="+mj-lt"/>
                <a:cs typeface="Aparajita" panose="020B0604020202020204" pitchFamily="34" charset="0"/>
              </a:rPr>
              <a:t>научной этики</a:t>
            </a:r>
            <a:r>
              <a:rPr lang="en-US" sz="3600" dirty="0" smtClean="0">
                <a:latin typeface="+mj-lt"/>
                <a:cs typeface="Aparajita" panose="020B0604020202020204" pitchFamily="34" charset="0"/>
              </a:rPr>
              <a:t>”</a:t>
            </a:r>
            <a:r>
              <a:rPr lang="ru-RU" sz="3600" dirty="0" smtClean="0">
                <a:latin typeface="+mj-lt"/>
                <a:cs typeface="Aparajita" panose="020B0604020202020204" pitchFamily="34" charset="0"/>
              </a:rPr>
              <a:t> в  этом контексте</a:t>
            </a:r>
            <a:r>
              <a:rPr lang="en-US" sz="3600" dirty="0" smtClean="0">
                <a:latin typeface="+mj-lt"/>
                <a:cs typeface="Aparajita" panose="020B0604020202020204" pitchFamily="34" charset="0"/>
              </a:rPr>
              <a:t>?</a:t>
            </a:r>
            <a:endParaRPr lang="en-US" sz="3600" dirty="0">
              <a:latin typeface="+mj-lt"/>
              <a:cs typeface="Aparajita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133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cs typeface="Aparajita" panose="020B0604020202020204" pitchFamily="34" charset="0"/>
              </a:rPr>
              <a:t>Не навредить</a:t>
            </a:r>
            <a:r>
              <a:rPr lang="en-US" sz="2800" dirty="0" smtClean="0">
                <a:cs typeface="Aparajita" panose="020B0604020202020204" pitchFamily="34" charset="0"/>
              </a:rPr>
              <a:t> +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044190"/>
            <a:ext cx="82029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cs typeface="Aparajita" panose="020B0604020202020204" pitchFamily="34" charset="0"/>
              </a:rPr>
              <a:t>Но это также означает</a:t>
            </a:r>
            <a:r>
              <a:rPr lang="en-US" sz="28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  <a:endParaRPr lang="ru-RU" sz="2800" dirty="0" smtClean="0">
              <a:cs typeface="Aparajita" panose="020B0604020202020204" pitchFamily="34" charset="0"/>
            </a:endParaRPr>
          </a:p>
          <a:p>
            <a:endParaRPr lang="ru-RU" sz="2800" dirty="0" smtClean="0">
              <a:cs typeface="Aparajita" panose="020B0604020202020204" pitchFamily="34" charset="0"/>
            </a:endParaRPr>
          </a:p>
          <a:p>
            <a:r>
              <a:rPr lang="en-US" sz="2800" dirty="0" smtClean="0">
                <a:cs typeface="Aparajita" panose="020B0604020202020204" pitchFamily="34" charset="0"/>
              </a:rPr>
              <a:t>-</a:t>
            </a:r>
            <a:r>
              <a:rPr lang="ru-RU" sz="2800" dirty="0" smtClean="0">
                <a:cs typeface="Aparajita" panose="020B0604020202020204" pitchFamily="34" charset="0"/>
              </a:rPr>
              <a:t>производ</a:t>
            </a:r>
            <a:r>
              <a:rPr lang="en-US" sz="2800" dirty="0" smtClean="0">
                <a:cs typeface="Aparajita" panose="020B0604020202020204" pitchFamily="34" charset="0"/>
              </a:rPr>
              <a:t>c</a:t>
            </a:r>
            <a:r>
              <a:rPr lang="ru-RU" sz="2800" dirty="0" smtClean="0">
                <a:cs typeface="Aparajita" panose="020B0604020202020204" pitchFamily="34" charset="0"/>
              </a:rPr>
              <a:t>тво ПОСЛЕДОВАТЕЛЬНЫХ, НАДЕЖНЫХ и ЗНАЧИМЫХ  результатов</a:t>
            </a:r>
          </a:p>
          <a:p>
            <a:r>
              <a:rPr lang="en-US" sz="2800" dirty="0" smtClean="0">
                <a:cs typeface="Aparajita" panose="020B0604020202020204" pitchFamily="34" charset="0"/>
              </a:rPr>
              <a:t>-</a:t>
            </a:r>
            <a:r>
              <a:rPr lang="ru-RU" sz="2800" dirty="0" smtClean="0">
                <a:cs typeface="Aparajita" panose="020B0604020202020204" pitchFamily="34" charset="0"/>
              </a:rPr>
              <a:t>ответственное использование государственных    ресурсов</a:t>
            </a:r>
          </a:p>
          <a:p>
            <a:r>
              <a:rPr lang="en-US" sz="2800" dirty="0" smtClean="0">
                <a:cs typeface="Aparajita" panose="020B0604020202020204" pitchFamily="34" charset="0"/>
              </a:rPr>
              <a:t>-</a:t>
            </a:r>
            <a:r>
              <a:rPr lang="ru-RU" sz="2800" dirty="0" smtClean="0">
                <a:cs typeface="Aparajita" panose="020B0604020202020204" pitchFamily="34" charset="0"/>
              </a:rPr>
              <a:t> Не загрязнение </a:t>
            </a:r>
            <a:r>
              <a:rPr lang="ru-RU" sz="2800" dirty="0" smtClean="0">
                <a:cs typeface="Aparajita" panose="020B0604020202020204" pitchFamily="34" charset="0"/>
              </a:rPr>
              <a:t>научной литературы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273900" y="858506"/>
            <a:ext cx="2422300" cy="523879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4822" y="1665284"/>
            <a:ext cx="4422621" cy="40011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институционный уполномоченный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6477" y="859165"/>
            <a:ext cx="2337145" cy="40011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научный совет</a:t>
            </a:r>
            <a:endParaRPr lang="en-US" sz="2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42623" y="566670"/>
            <a:ext cx="3274454" cy="1098614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Вице-Ректор исследований</a:t>
            </a:r>
            <a:endParaRPr lang="en-US" sz="20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(Philippe </a:t>
            </a:r>
            <a:r>
              <a:rPr lang="en-US" sz="2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Frossard</a:t>
            </a:r>
            <a:r>
              <a:rPr lang="en-US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9" name="Straight Connector 8"/>
          <p:cNvCxnSpPr>
            <a:stCxn id="7" idx="3"/>
            <a:endCxn id="6" idx="1"/>
          </p:cNvCxnSpPr>
          <p:nvPr/>
        </p:nvCxnSpPr>
        <p:spPr>
          <a:xfrm>
            <a:off x="4617077" y="1115977"/>
            <a:ext cx="656823" cy="4469"/>
          </a:xfrm>
          <a:prstGeom prst="line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867400" y="1865339"/>
            <a:ext cx="3111332" cy="2895600"/>
          </a:xfrm>
          <a:prstGeom prst="ellipse">
            <a:avLst/>
          </a:prstGeom>
          <a:gradFill flip="none" rotWithShape="1">
            <a:gsLst>
              <a:gs pos="5000">
                <a:schemeClr val="bg1"/>
              </a:gs>
              <a:gs pos="100000">
                <a:srgbClr val="0047FF"/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ВЭК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Ведомственный этический комитет</a:t>
            </a:r>
            <a:endParaRPr lang="en-US" sz="2000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10492" y="2050154"/>
            <a:ext cx="2884598" cy="2732788"/>
          </a:xfrm>
          <a:prstGeom prst="ellipse">
            <a:avLst/>
          </a:prstGeom>
          <a:gradFill flip="none" rotWithShape="1">
            <a:gsLst>
              <a:gs pos="5000">
                <a:schemeClr val="bg1"/>
              </a:gs>
              <a:gs pos="100000">
                <a:srgbClr val="0047FF"/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ННЭ </a:t>
            </a:r>
            <a:r>
              <a:rPr lang="ru-RU" sz="2000" dirty="0"/>
              <a:t>Нормы </a:t>
            </a:r>
            <a:r>
              <a:rPr lang="ru-RU" sz="2000" dirty="0" smtClean="0"/>
              <a:t>научной этики</a:t>
            </a:r>
            <a:endParaRPr lang="en-US" sz="2000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658951" y="3048000"/>
            <a:ext cx="3665649" cy="3316262"/>
          </a:xfrm>
          <a:prstGeom prst="ellipse">
            <a:avLst/>
          </a:prstGeom>
          <a:gradFill flip="none" rotWithShape="1">
            <a:gsLst>
              <a:gs pos="5000">
                <a:schemeClr val="bg1"/>
              </a:gs>
              <a:gs pos="100000">
                <a:srgbClr val="0047FF"/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cs typeface="Aparajita" panose="020B0604020202020204" pitchFamily="34" charset="0"/>
              </a:rPr>
              <a:t>ИКСИЛЖ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Институциональный комитет по содержанию и использованию лабораторных животных</a:t>
            </a:r>
            <a:endParaRPr lang="en-US" sz="2000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2B271-F03E-4934-A220-DF3303FC65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750" y="137160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ВЭК NU рассмотрено </a:t>
            </a:r>
            <a:r>
              <a:rPr lang="en-US" sz="2400" dirty="0" smtClean="0"/>
              <a:t>26 </a:t>
            </a:r>
            <a:r>
              <a:rPr lang="ru-RU" sz="2400" dirty="0" smtClean="0"/>
              <a:t>протоколов исследований в области образования, социальных наук, государственной политики, медицины и наук о жизни с использованием людей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66750" y="43434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ИКСИЛЖ  рассмотрел </a:t>
            </a:r>
            <a:r>
              <a:rPr lang="en-US" sz="2400" dirty="0" smtClean="0"/>
              <a:t>8 </a:t>
            </a:r>
            <a:r>
              <a:rPr lang="ru-RU" sz="2400" dirty="0" smtClean="0"/>
              <a:t>протоколов исследований с использованием животных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754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597"/>
            <a:ext cx="8348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cs typeface="Aparajita" panose="020B0604020202020204" pitchFamily="34" charset="0"/>
              </a:rPr>
              <a:t>ВЭК - ВЕДОМСТВЕННЫЙ ЭТИЧЕСКИЙ КОМИТЕТ</a:t>
            </a:r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5350" y="1447800"/>
            <a:ext cx="77152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Осуществляет контроль за соблюдением "этических норм" при использовании </a:t>
            </a:r>
            <a:r>
              <a:rPr lang="ru-RU" sz="2400" u="sng" dirty="0" smtClean="0">
                <a:cs typeface="Aparajita" panose="020B0604020202020204" pitchFamily="34" charset="0"/>
              </a:rPr>
              <a:t>человеческих субъектов </a:t>
            </a:r>
            <a:r>
              <a:rPr lang="ru-RU" sz="2400" dirty="0" smtClean="0">
                <a:cs typeface="Aparajita" panose="020B0604020202020204" pitchFamily="34" charset="0"/>
              </a:rPr>
              <a:t>в научных исследованиях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Членство определятся  согласно Декларации Хельсинки (Всемирная медицинская ассоциация)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Эквивалент IRB в США и IEC в ЕС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Стандартная система</a:t>
            </a:r>
            <a:r>
              <a:rPr lang="en-US" sz="2400" dirty="0" smtClean="0">
                <a:cs typeface="Aparajita" panose="020B0604020202020204" pitchFamily="34" charset="0"/>
              </a:rPr>
              <a:t> </a:t>
            </a:r>
            <a:r>
              <a:rPr lang="en-US" sz="2400" dirty="0" smtClean="0">
                <a:cs typeface="Aparajita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ru-RU" sz="2400" dirty="0" smtClean="0">
                <a:cs typeface="Aparajita" panose="020B0604020202020204" pitchFamily="34" charset="0"/>
              </a:rPr>
              <a:t>3 уровня рассмотрения заявлений</a:t>
            </a:r>
            <a:r>
              <a:rPr lang="en-US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полное</a:t>
            </a:r>
            <a:endParaRPr lang="en-US" sz="24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ускоренное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cs typeface="Aparajita" panose="020B0604020202020204" pitchFamily="34" charset="0"/>
              </a:rPr>
              <a:t>освобожденное</a:t>
            </a:r>
            <a:endParaRPr lang="ru-RU" sz="2400" dirty="0">
              <a:cs typeface="Aparajita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618744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i="0" dirty="0" smtClean="0">
                <a:solidFill>
                  <a:srgbClr val="00000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Enfield and </a:t>
            </a:r>
            <a:r>
              <a:rPr lang="en-US" sz="1400" b="1" i="0" dirty="0" err="1" smtClean="0">
                <a:solidFill>
                  <a:srgbClr val="00000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Truwit</a:t>
            </a:r>
            <a:r>
              <a:rPr lang="en-US" sz="1400" b="1" i="0" dirty="0" smtClean="0">
                <a:solidFill>
                  <a:srgbClr val="000000"/>
                </a:solidFill>
                <a:effectLst/>
                <a:latin typeface="Aparajita" panose="020B0604020202020204" pitchFamily="34" charset="0"/>
                <a:cs typeface="Aparajita" panose="020B0604020202020204" pitchFamily="34" charset="0"/>
              </a:rPr>
              <a:t>. 2008. The purpose, composition, and function of an institutional review board: balancing priorities. </a:t>
            </a:r>
            <a:r>
              <a:rPr lang="en-US" sz="1400" b="1" dirty="0" err="1" smtClean="0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Resp</a:t>
            </a:r>
            <a:r>
              <a:rPr lang="en-US" sz="1400" b="1" dirty="0" smtClean="0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Care. </a:t>
            </a:r>
            <a:r>
              <a:rPr lang="en-US" sz="1400" b="1" dirty="0">
                <a:latin typeface="Aparajita" panose="020B0604020202020204" pitchFamily="34" charset="0"/>
                <a:cs typeface="Aparajita" panose="020B0604020202020204" pitchFamily="34" charset="0"/>
              </a:rPr>
              <a:t>Oct;53(10):1330-6.</a:t>
            </a:r>
            <a:endParaRPr lang="en-US" sz="1400" b="1" i="0" dirty="0">
              <a:solidFill>
                <a:srgbClr val="000000"/>
              </a:solidFill>
              <a:effectLst/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7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800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cs typeface="Aparajita" panose="020B0604020202020204" pitchFamily="34" charset="0"/>
              </a:rPr>
              <a:t>Законодательство Казахстана требует одобрения Национального комитета по биоэтике для медицинских исследований но таких требований не существует для немедицинских исследования</a:t>
            </a:r>
            <a:endParaRPr lang="en-US" sz="28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09597"/>
            <a:ext cx="83489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cs typeface="Aparajita" panose="020B0604020202020204" pitchFamily="34" charset="0"/>
              </a:rPr>
              <a:t>ВЭК - ВЕДОМСТВЕННЫЙ ЭТИЧЕСКИЙ КОМИТЕТ</a:t>
            </a:r>
            <a:endParaRPr lang="en-US" sz="32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041" y="3810000"/>
            <a:ext cx="7762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КОДЕКС РЕСПУБЛИКИ </a:t>
            </a:r>
            <a:r>
              <a:rPr lang="ru-RU" sz="1400" b="1" dirty="0" smtClean="0"/>
              <a:t>КАЗАХСТАН О </a:t>
            </a:r>
            <a:r>
              <a:rPr lang="ru-RU" sz="1400" b="1" dirty="0"/>
              <a:t>ЗДОРОВЬЕ НАРОДА И СИСТЕМЕ </a:t>
            </a:r>
            <a:r>
              <a:rPr lang="ru-RU" sz="1400" b="1" dirty="0" smtClean="0"/>
              <a:t>ЗДРАВООХРАНЕНИЯ, глава 30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75C7-1B87-4359-AD61-2D9C907B81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610</Words>
  <Application>Microsoft Office PowerPoint</Application>
  <PresentationFormat>Экран (4:3)</PresentationFormat>
  <Paragraphs>101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Aparajita</vt:lpstr>
      <vt:lpstr>Arial</vt:lpstr>
      <vt:lpstr>Calibri</vt:lpstr>
      <vt:lpstr>Calibri Light</vt:lpstr>
      <vt:lpstr>Georgia</vt:lpstr>
      <vt:lpstr>Wingdings</vt:lpstr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Администратор</cp:lastModifiedBy>
  <cp:revision>35</cp:revision>
  <dcterms:created xsi:type="dcterms:W3CDTF">2015-05-10T10:11:31Z</dcterms:created>
  <dcterms:modified xsi:type="dcterms:W3CDTF">2015-05-12T04:05:36Z</dcterms:modified>
</cp:coreProperties>
</file>