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1"/>
    <p:sldMasterId id="2147484674" r:id="rId2"/>
    <p:sldMasterId id="2147484680" r:id="rId3"/>
    <p:sldMasterId id="2147484686" r:id="rId4"/>
    <p:sldMasterId id="2147484692" r:id="rId5"/>
    <p:sldMasterId id="2147484698" r:id="rId6"/>
    <p:sldMasterId id="2147484706" r:id="rId7"/>
  </p:sldMasterIdLst>
  <p:notesMasterIdLst>
    <p:notesMasterId r:id="rId125"/>
  </p:notesMasterIdLst>
  <p:handoutMasterIdLst>
    <p:handoutMasterId r:id="rId126"/>
  </p:handoutMasterIdLst>
  <p:sldIdLst>
    <p:sldId id="1131" r:id="rId8"/>
    <p:sldId id="1132" r:id="rId9"/>
    <p:sldId id="1133" r:id="rId10"/>
    <p:sldId id="1364" r:id="rId11"/>
    <p:sldId id="1135" r:id="rId12"/>
    <p:sldId id="1346" r:id="rId13"/>
    <p:sldId id="1136" r:id="rId14"/>
    <p:sldId id="1137" r:id="rId15"/>
    <p:sldId id="1138" r:id="rId16"/>
    <p:sldId id="1139" r:id="rId17"/>
    <p:sldId id="1140" r:id="rId18"/>
    <p:sldId id="1362" r:id="rId19"/>
    <p:sldId id="1148" r:id="rId20"/>
    <p:sldId id="1349" r:id="rId21"/>
    <p:sldId id="1350" r:id="rId22"/>
    <p:sldId id="1150" r:id="rId23"/>
    <p:sldId id="1142" r:id="rId24"/>
    <p:sldId id="1143" r:id="rId25"/>
    <p:sldId id="1144" r:id="rId26"/>
    <p:sldId id="1145" r:id="rId27"/>
    <p:sldId id="1146" r:id="rId28"/>
    <p:sldId id="1147" r:id="rId29"/>
    <p:sldId id="1152" r:id="rId30"/>
    <p:sldId id="1153" r:id="rId31"/>
    <p:sldId id="1154" r:id="rId32"/>
    <p:sldId id="1155" r:id="rId33"/>
    <p:sldId id="1156" r:id="rId34"/>
    <p:sldId id="1157" r:id="rId35"/>
    <p:sldId id="1158" r:id="rId36"/>
    <p:sldId id="1159" r:id="rId37"/>
    <p:sldId id="1151" r:id="rId38"/>
    <p:sldId id="1160" r:id="rId39"/>
    <p:sldId id="1161" r:id="rId40"/>
    <p:sldId id="1162" r:id="rId41"/>
    <p:sldId id="1165" r:id="rId42"/>
    <p:sldId id="1174" r:id="rId43"/>
    <p:sldId id="1345" r:id="rId44"/>
    <p:sldId id="1322" r:id="rId45"/>
    <p:sldId id="1188" r:id="rId46"/>
    <p:sldId id="1190" r:id="rId47"/>
    <p:sldId id="1193" r:id="rId48"/>
    <p:sldId id="1192" r:id="rId49"/>
    <p:sldId id="1177" r:id="rId50"/>
    <p:sldId id="1185" r:id="rId51"/>
    <p:sldId id="1179" r:id="rId52"/>
    <p:sldId id="1180" r:id="rId53"/>
    <p:sldId id="1181" r:id="rId54"/>
    <p:sldId id="1182" r:id="rId55"/>
    <p:sldId id="1183" r:id="rId56"/>
    <p:sldId id="1187" r:id="rId57"/>
    <p:sldId id="1323" r:id="rId58"/>
    <p:sldId id="1324" r:id="rId59"/>
    <p:sldId id="1344" r:id="rId60"/>
    <p:sldId id="1341" r:id="rId61"/>
    <p:sldId id="1204" r:id="rId62"/>
    <p:sldId id="1205" r:id="rId63"/>
    <p:sldId id="1363" r:id="rId64"/>
    <p:sldId id="1206" r:id="rId65"/>
    <p:sldId id="1319" r:id="rId66"/>
    <p:sldId id="1375" r:id="rId67"/>
    <p:sldId id="1212" r:id="rId68"/>
    <p:sldId id="1213" r:id="rId69"/>
    <p:sldId id="1374" r:id="rId70"/>
    <p:sldId id="1214" r:id="rId71"/>
    <p:sldId id="1215" r:id="rId72"/>
    <p:sldId id="1216" r:id="rId73"/>
    <p:sldId id="1217" r:id="rId74"/>
    <p:sldId id="1218" r:id="rId75"/>
    <p:sldId id="1219" r:id="rId76"/>
    <p:sldId id="1220" r:id="rId77"/>
    <p:sldId id="1221" r:id="rId78"/>
    <p:sldId id="1222" r:id="rId79"/>
    <p:sldId id="1223" r:id="rId80"/>
    <p:sldId id="1224" r:id="rId81"/>
    <p:sldId id="1372" r:id="rId82"/>
    <p:sldId id="1373" r:id="rId83"/>
    <p:sldId id="1227" r:id="rId84"/>
    <p:sldId id="1229" r:id="rId85"/>
    <p:sldId id="1351" r:id="rId86"/>
    <p:sldId id="1230" r:id="rId87"/>
    <p:sldId id="1231" r:id="rId88"/>
    <p:sldId id="1352" r:id="rId89"/>
    <p:sldId id="1233" r:id="rId90"/>
    <p:sldId id="1234" r:id="rId91"/>
    <p:sldId id="1353" r:id="rId92"/>
    <p:sldId id="1235" r:id="rId93"/>
    <p:sldId id="1236" r:id="rId94"/>
    <p:sldId id="1354" r:id="rId95"/>
    <p:sldId id="1238" r:id="rId96"/>
    <p:sldId id="1239" r:id="rId97"/>
    <p:sldId id="1327" r:id="rId98"/>
    <p:sldId id="1328" r:id="rId99"/>
    <p:sldId id="1329" r:id="rId100"/>
    <p:sldId id="1330" r:id="rId101"/>
    <p:sldId id="1331" r:id="rId102"/>
    <p:sldId id="1332" r:id="rId103"/>
    <p:sldId id="1333" r:id="rId104"/>
    <p:sldId id="1334" r:id="rId105"/>
    <p:sldId id="1335" r:id="rId106"/>
    <p:sldId id="1336" r:id="rId107"/>
    <p:sldId id="1337" r:id="rId108"/>
    <p:sldId id="1228" r:id="rId109"/>
    <p:sldId id="1262" r:id="rId110"/>
    <p:sldId id="1263" r:id="rId111"/>
    <p:sldId id="1264" r:id="rId112"/>
    <p:sldId id="1265" r:id="rId113"/>
    <p:sldId id="1293" r:id="rId114"/>
    <p:sldId id="1306" r:id="rId115"/>
    <p:sldId id="1307" r:id="rId116"/>
    <p:sldId id="1308" r:id="rId117"/>
    <p:sldId id="1309" r:id="rId118"/>
    <p:sldId id="1310" r:id="rId119"/>
    <p:sldId id="1311" r:id="rId120"/>
    <p:sldId id="1312" r:id="rId121"/>
    <p:sldId id="1313" r:id="rId122"/>
    <p:sldId id="1314" r:id="rId123"/>
    <p:sldId id="1315" r:id="rId124"/>
  </p:sldIdLst>
  <p:sldSz cx="9906000" cy="6858000" type="A4"/>
  <p:notesSz cx="6883400" cy="9906000"/>
  <p:defaultTextStyle>
    <a:defPPr>
      <a:defRPr lang="en-GB"/>
    </a:defPPr>
    <a:lvl1pPr algn="l" rtl="0" fontAlgn="base">
      <a:spcBef>
        <a:spcPct val="0"/>
      </a:spcBef>
      <a:spcAft>
        <a:spcPct val="0"/>
      </a:spcAft>
      <a:defRPr sz="3200" b="1" kern="1200">
        <a:solidFill>
          <a:schemeClr val="accent2"/>
        </a:solidFill>
        <a:latin typeface="Arial" charset="0"/>
        <a:ea typeface="+mn-ea"/>
        <a:cs typeface="+mn-cs"/>
      </a:defRPr>
    </a:lvl1pPr>
    <a:lvl2pPr marL="457200" algn="l" rtl="0" fontAlgn="base">
      <a:spcBef>
        <a:spcPct val="0"/>
      </a:spcBef>
      <a:spcAft>
        <a:spcPct val="0"/>
      </a:spcAft>
      <a:defRPr sz="3200" b="1" kern="1200">
        <a:solidFill>
          <a:schemeClr val="accent2"/>
        </a:solidFill>
        <a:latin typeface="Arial" charset="0"/>
        <a:ea typeface="+mn-ea"/>
        <a:cs typeface="+mn-cs"/>
      </a:defRPr>
    </a:lvl2pPr>
    <a:lvl3pPr marL="914400" algn="l" rtl="0" fontAlgn="base">
      <a:spcBef>
        <a:spcPct val="0"/>
      </a:spcBef>
      <a:spcAft>
        <a:spcPct val="0"/>
      </a:spcAft>
      <a:defRPr sz="3200" b="1" kern="1200">
        <a:solidFill>
          <a:schemeClr val="accent2"/>
        </a:solidFill>
        <a:latin typeface="Arial" charset="0"/>
        <a:ea typeface="+mn-ea"/>
        <a:cs typeface="+mn-cs"/>
      </a:defRPr>
    </a:lvl3pPr>
    <a:lvl4pPr marL="1371600" algn="l" rtl="0" fontAlgn="base">
      <a:spcBef>
        <a:spcPct val="0"/>
      </a:spcBef>
      <a:spcAft>
        <a:spcPct val="0"/>
      </a:spcAft>
      <a:defRPr sz="3200" b="1" kern="1200">
        <a:solidFill>
          <a:schemeClr val="accent2"/>
        </a:solidFill>
        <a:latin typeface="Arial" charset="0"/>
        <a:ea typeface="+mn-ea"/>
        <a:cs typeface="+mn-cs"/>
      </a:defRPr>
    </a:lvl4pPr>
    <a:lvl5pPr marL="1828800" algn="l"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CC"/>
    <a:srgbClr val="FF9900"/>
    <a:srgbClr val="FF99FF"/>
    <a:srgbClr val="4B10F0"/>
    <a:srgbClr val="FF3399"/>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27" autoAdjust="0"/>
    <p:restoredTop sz="85348" autoAdjust="0"/>
  </p:normalViewPr>
  <p:slideViewPr>
    <p:cSldViewPr snapToGrid="0">
      <p:cViewPr>
        <p:scale>
          <a:sx n="80" d="100"/>
          <a:sy n="80" d="100"/>
        </p:scale>
        <p:origin x="-612" y="66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12540"/>
    </p:cViewPr>
  </p:sorterViewPr>
  <p:notesViewPr>
    <p:cSldViewPr snapToGrid="0">
      <p:cViewPr varScale="1">
        <p:scale>
          <a:sx n="76" d="100"/>
          <a:sy n="76" d="100"/>
        </p:scale>
        <p:origin x="-2166" y="-108"/>
      </p:cViewPr>
      <p:guideLst>
        <p:guide orient="horz" pos="3120"/>
        <p:guide pos="216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8AAB4-0F7D-4F04-8D55-F8DBE65AA0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2A99E11F-7F09-41AC-BD23-C20C969379D9}">
      <dgm:prSet phldrT="[Text]"/>
      <dgm:spPr/>
      <dgm:t>
        <a:bodyPr/>
        <a:lstStyle/>
        <a:p>
          <a:r>
            <a:rPr lang="en-GB" dirty="0"/>
            <a:t>Excellent Science</a:t>
          </a:r>
        </a:p>
      </dgm:t>
    </dgm:pt>
    <dgm:pt modelId="{D2803653-4A7B-498D-85DA-FDEFAA35111B}" type="parTrans" cxnId="{ECBBAFFF-55C8-4BF9-B5EC-26B5ADAD2D75}">
      <dgm:prSet/>
      <dgm:spPr/>
      <dgm:t>
        <a:bodyPr/>
        <a:lstStyle/>
        <a:p>
          <a:endParaRPr lang="en-GB"/>
        </a:p>
      </dgm:t>
    </dgm:pt>
    <dgm:pt modelId="{4BFF3D61-99F9-4975-8511-53767B01EDC9}" type="sibTrans" cxnId="{ECBBAFFF-55C8-4BF9-B5EC-26B5ADAD2D75}">
      <dgm:prSet/>
      <dgm:spPr/>
      <dgm:t>
        <a:bodyPr/>
        <a:lstStyle/>
        <a:p>
          <a:endParaRPr lang="en-GB"/>
        </a:p>
      </dgm:t>
    </dgm:pt>
    <dgm:pt modelId="{B8534E3E-8ED4-47A5-AAA1-78A873DBCAB5}">
      <dgm:prSet phldrT="[Text]"/>
      <dgm:spPr/>
      <dgm:t>
        <a:bodyPr/>
        <a:lstStyle/>
        <a:p>
          <a:r>
            <a:rPr lang="en-GB" dirty="0"/>
            <a:t>European Research Council (ERC)</a:t>
          </a:r>
        </a:p>
      </dgm:t>
    </dgm:pt>
    <dgm:pt modelId="{409A607A-7D7A-4EB7-9755-84D3E9CC1B26}" type="parTrans" cxnId="{7A2632C9-129F-4C3A-835E-0EF09A750A39}">
      <dgm:prSet/>
      <dgm:spPr/>
      <dgm:t>
        <a:bodyPr/>
        <a:lstStyle/>
        <a:p>
          <a:endParaRPr lang="en-GB"/>
        </a:p>
      </dgm:t>
    </dgm:pt>
    <dgm:pt modelId="{4F628CFB-0A47-481E-93F5-8C89A6C4C1DA}" type="sibTrans" cxnId="{7A2632C9-129F-4C3A-835E-0EF09A750A39}">
      <dgm:prSet/>
      <dgm:spPr/>
      <dgm:t>
        <a:bodyPr/>
        <a:lstStyle/>
        <a:p>
          <a:endParaRPr lang="en-GB"/>
        </a:p>
      </dgm:t>
    </dgm:pt>
    <dgm:pt modelId="{828D13A5-75EB-4215-8483-59217208E222}">
      <dgm:prSet phldrT="[Text]"/>
      <dgm:spPr/>
      <dgm:t>
        <a:bodyPr/>
        <a:lstStyle/>
        <a:p>
          <a:r>
            <a:rPr lang="en-GB"/>
            <a:t>Future and Emerging Technologies (FET)</a:t>
          </a:r>
        </a:p>
      </dgm:t>
    </dgm:pt>
    <dgm:pt modelId="{F27206FC-4C32-459D-989C-81D88B0DAF29}" type="parTrans" cxnId="{12B516AB-EEA2-44A3-B7FC-6B4D95869C78}">
      <dgm:prSet/>
      <dgm:spPr/>
      <dgm:t>
        <a:bodyPr/>
        <a:lstStyle/>
        <a:p>
          <a:endParaRPr lang="en-GB"/>
        </a:p>
      </dgm:t>
    </dgm:pt>
    <dgm:pt modelId="{8146B57A-4BC0-4630-AEF2-1B1DE3D32D01}" type="sibTrans" cxnId="{12B516AB-EEA2-44A3-B7FC-6B4D95869C78}">
      <dgm:prSet/>
      <dgm:spPr/>
      <dgm:t>
        <a:bodyPr/>
        <a:lstStyle/>
        <a:p>
          <a:endParaRPr lang="en-GB"/>
        </a:p>
      </dgm:t>
    </dgm:pt>
    <dgm:pt modelId="{1AF4BE10-1A44-4EF3-A79F-D46736910B49}">
      <dgm:prSet phldrT="[Text]"/>
      <dgm:spPr/>
      <dgm:t>
        <a:bodyPr/>
        <a:lstStyle/>
        <a:p>
          <a:r>
            <a:rPr lang="en-GB" dirty="0"/>
            <a:t>Industrial Leadership</a:t>
          </a:r>
        </a:p>
      </dgm:t>
    </dgm:pt>
    <dgm:pt modelId="{A2BDEEF4-0CB2-4C58-9130-D8371DD8A730}" type="parTrans" cxnId="{E98639CF-60A2-4D5B-AD5A-6D2B86B0480C}">
      <dgm:prSet/>
      <dgm:spPr/>
      <dgm:t>
        <a:bodyPr/>
        <a:lstStyle/>
        <a:p>
          <a:endParaRPr lang="en-GB"/>
        </a:p>
      </dgm:t>
    </dgm:pt>
    <dgm:pt modelId="{67995B5F-8F6B-41F9-B1B9-FB4C3B9E9BB4}" type="sibTrans" cxnId="{E98639CF-60A2-4D5B-AD5A-6D2B86B0480C}">
      <dgm:prSet/>
      <dgm:spPr/>
      <dgm:t>
        <a:bodyPr/>
        <a:lstStyle/>
        <a:p>
          <a:endParaRPr lang="en-GB"/>
        </a:p>
      </dgm:t>
    </dgm:pt>
    <dgm:pt modelId="{AEBEEDDD-60A5-43DB-91E7-CAAE5ED338CF}">
      <dgm:prSet phldrT="[Text]"/>
      <dgm:spPr/>
      <dgm:t>
        <a:bodyPr/>
        <a:lstStyle/>
        <a:p>
          <a:r>
            <a:rPr lang="en-GB"/>
            <a:t>Leadership in Enabling and Industrial Technologies (LEIT) - ICT, KETs, Space</a:t>
          </a:r>
        </a:p>
      </dgm:t>
    </dgm:pt>
    <dgm:pt modelId="{210A7D71-3512-41D8-B830-5C0D41921B60}" type="parTrans" cxnId="{5744AADF-9EFA-4DF7-9A4D-21E5F4839B5E}">
      <dgm:prSet/>
      <dgm:spPr/>
      <dgm:t>
        <a:bodyPr/>
        <a:lstStyle/>
        <a:p>
          <a:endParaRPr lang="en-GB"/>
        </a:p>
      </dgm:t>
    </dgm:pt>
    <dgm:pt modelId="{308CEA6C-C8AA-42CD-B059-1C3D745625FA}" type="sibTrans" cxnId="{5744AADF-9EFA-4DF7-9A4D-21E5F4839B5E}">
      <dgm:prSet/>
      <dgm:spPr/>
      <dgm:t>
        <a:bodyPr/>
        <a:lstStyle/>
        <a:p>
          <a:endParaRPr lang="en-GB"/>
        </a:p>
      </dgm:t>
    </dgm:pt>
    <dgm:pt modelId="{1B46CB00-7678-441F-AA16-6DD4CA001017}">
      <dgm:prSet phldrT="[Text]"/>
      <dgm:spPr/>
      <dgm:t>
        <a:bodyPr/>
        <a:lstStyle/>
        <a:p>
          <a:r>
            <a:rPr lang="en-GB"/>
            <a:t>Innovation in SMEs</a:t>
          </a:r>
        </a:p>
      </dgm:t>
    </dgm:pt>
    <dgm:pt modelId="{64393DCE-33EA-4528-8179-E653F27B8EDB}" type="parTrans" cxnId="{4D21589A-B78A-4866-947C-29BBC9C9C371}">
      <dgm:prSet/>
      <dgm:spPr/>
      <dgm:t>
        <a:bodyPr/>
        <a:lstStyle/>
        <a:p>
          <a:endParaRPr lang="en-GB"/>
        </a:p>
      </dgm:t>
    </dgm:pt>
    <dgm:pt modelId="{F7014B8A-73DE-456E-BF20-B80AB5ED1E1C}" type="sibTrans" cxnId="{4D21589A-B78A-4866-947C-29BBC9C9C371}">
      <dgm:prSet/>
      <dgm:spPr/>
      <dgm:t>
        <a:bodyPr/>
        <a:lstStyle/>
        <a:p>
          <a:endParaRPr lang="en-GB"/>
        </a:p>
      </dgm:t>
    </dgm:pt>
    <dgm:pt modelId="{A7A0EE03-D874-4827-B76C-0674AB02443B}">
      <dgm:prSet phldrT="[Text]"/>
      <dgm:spPr/>
      <dgm:t>
        <a:bodyPr/>
        <a:lstStyle/>
        <a:p>
          <a:r>
            <a:rPr lang="en-GB"/>
            <a:t>Societal Challenges</a:t>
          </a:r>
        </a:p>
      </dgm:t>
    </dgm:pt>
    <dgm:pt modelId="{A1DD3901-CDC7-4528-A1A6-1762B8592651}" type="parTrans" cxnId="{1B1D676E-316C-4C28-957D-DA927F1D316D}">
      <dgm:prSet/>
      <dgm:spPr/>
      <dgm:t>
        <a:bodyPr/>
        <a:lstStyle/>
        <a:p>
          <a:endParaRPr lang="en-GB"/>
        </a:p>
      </dgm:t>
    </dgm:pt>
    <dgm:pt modelId="{34D072E9-9970-48CE-A160-6892F8F154A7}" type="sibTrans" cxnId="{1B1D676E-316C-4C28-957D-DA927F1D316D}">
      <dgm:prSet/>
      <dgm:spPr/>
      <dgm:t>
        <a:bodyPr/>
        <a:lstStyle/>
        <a:p>
          <a:endParaRPr lang="en-GB"/>
        </a:p>
      </dgm:t>
    </dgm:pt>
    <dgm:pt modelId="{E7842B65-EB61-4376-9E64-0E29D6D38453}">
      <dgm:prSet phldrT="[Text]"/>
      <dgm:spPr/>
      <dgm:t>
        <a:bodyPr/>
        <a:lstStyle/>
        <a:p>
          <a:r>
            <a:rPr lang="en-GB"/>
            <a:t>Health and Wellbeing</a:t>
          </a:r>
        </a:p>
      </dgm:t>
    </dgm:pt>
    <dgm:pt modelId="{709C58E8-E90F-45CD-99A2-458BC41F61F8}" type="parTrans" cxnId="{8E2106A5-1512-48AF-B8C6-AB94C9549D5D}">
      <dgm:prSet/>
      <dgm:spPr/>
      <dgm:t>
        <a:bodyPr/>
        <a:lstStyle/>
        <a:p>
          <a:endParaRPr lang="en-GB"/>
        </a:p>
      </dgm:t>
    </dgm:pt>
    <dgm:pt modelId="{35E4ACE0-5646-469E-B5B2-7462B3A7D4EA}" type="sibTrans" cxnId="{8E2106A5-1512-48AF-B8C6-AB94C9549D5D}">
      <dgm:prSet/>
      <dgm:spPr/>
      <dgm:t>
        <a:bodyPr/>
        <a:lstStyle/>
        <a:p>
          <a:endParaRPr lang="en-GB"/>
        </a:p>
      </dgm:t>
    </dgm:pt>
    <dgm:pt modelId="{E5A990F4-55B1-4931-BFAB-3E3B7CEE7AE0}">
      <dgm:prSet phldrT="[Text]"/>
      <dgm:spPr/>
      <dgm:t>
        <a:bodyPr/>
        <a:lstStyle/>
        <a:p>
          <a:r>
            <a:rPr lang="en-GB"/>
            <a:t>Food security</a:t>
          </a:r>
        </a:p>
      </dgm:t>
    </dgm:pt>
    <dgm:pt modelId="{4EEA54EC-C001-4D19-B257-86929E9162F7}" type="parTrans" cxnId="{860C9A95-CAFA-48BF-AC30-B58DDCE7929D}">
      <dgm:prSet/>
      <dgm:spPr/>
      <dgm:t>
        <a:bodyPr/>
        <a:lstStyle/>
        <a:p>
          <a:endParaRPr lang="en-GB"/>
        </a:p>
      </dgm:t>
    </dgm:pt>
    <dgm:pt modelId="{1D0C88BB-A327-420D-AD1E-464722AC1163}" type="sibTrans" cxnId="{860C9A95-CAFA-48BF-AC30-B58DDCE7929D}">
      <dgm:prSet/>
      <dgm:spPr/>
      <dgm:t>
        <a:bodyPr/>
        <a:lstStyle/>
        <a:p>
          <a:endParaRPr lang="en-GB"/>
        </a:p>
      </dgm:t>
    </dgm:pt>
    <dgm:pt modelId="{25C58374-2D04-49AD-B9ED-E15DBEBD4C36}">
      <dgm:prSet phldrT="[Text]"/>
      <dgm:spPr/>
      <dgm:t>
        <a:bodyPr/>
        <a:lstStyle/>
        <a:p>
          <a:r>
            <a:rPr lang="en-GB"/>
            <a:t>Research Infrastructures</a:t>
          </a:r>
        </a:p>
      </dgm:t>
    </dgm:pt>
    <dgm:pt modelId="{2908FBAB-B967-4EF9-A588-296150F0C593}" type="parTrans" cxnId="{5A837B63-0822-4EF8-AE84-2BB15BDC7BB5}">
      <dgm:prSet/>
      <dgm:spPr/>
      <dgm:t>
        <a:bodyPr/>
        <a:lstStyle/>
        <a:p>
          <a:endParaRPr lang="en-GB"/>
        </a:p>
      </dgm:t>
    </dgm:pt>
    <dgm:pt modelId="{54F0135B-6B77-4EE2-8D48-8A1D1B0E2F24}" type="sibTrans" cxnId="{5A837B63-0822-4EF8-AE84-2BB15BDC7BB5}">
      <dgm:prSet/>
      <dgm:spPr/>
      <dgm:t>
        <a:bodyPr/>
        <a:lstStyle/>
        <a:p>
          <a:endParaRPr lang="en-GB"/>
        </a:p>
      </dgm:t>
    </dgm:pt>
    <dgm:pt modelId="{974D850C-2722-4541-BBC6-5EB0091CCFD0}">
      <dgm:prSet phldrT="[Text]"/>
      <dgm:spPr/>
      <dgm:t>
        <a:bodyPr/>
        <a:lstStyle/>
        <a:p>
          <a:r>
            <a:rPr lang="en-GB"/>
            <a:t>Marie Skłodowska-Curie Actions (MSCA)</a:t>
          </a:r>
        </a:p>
      </dgm:t>
    </dgm:pt>
    <dgm:pt modelId="{2D855B8A-DAFE-4A81-A742-B84BC326AD9B}" type="parTrans" cxnId="{D04AE792-FB53-48CD-AD24-A2AA3B801BA3}">
      <dgm:prSet/>
      <dgm:spPr/>
      <dgm:t>
        <a:bodyPr/>
        <a:lstStyle/>
        <a:p>
          <a:endParaRPr lang="en-GB"/>
        </a:p>
      </dgm:t>
    </dgm:pt>
    <dgm:pt modelId="{5548648D-FF41-4A3A-9F42-D81980950191}" type="sibTrans" cxnId="{D04AE792-FB53-48CD-AD24-A2AA3B801BA3}">
      <dgm:prSet/>
      <dgm:spPr/>
      <dgm:t>
        <a:bodyPr/>
        <a:lstStyle/>
        <a:p>
          <a:endParaRPr lang="en-GB"/>
        </a:p>
      </dgm:t>
    </dgm:pt>
    <dgm:pt modelId="{A3498962-A3BC-42D8-87B2-F9B10040ADC7}">
      <dgm:prSet phldrT="[Text]"/>
      <dgm:spPr/>
      <dgm:t>
        <a:bodyPr/>
        <a:lstStyle/>
        <a:p>
          <a:r>
            <a:rPr lang="en-GB"/>
            <a:t>Security</a:t>
          </a:r>
        </a:p>
      </dgm:t>
    </dgm:pt>
    <dgm:pt modelId="{97E40215-CB67-4A12-8AB9-9E86E31CEE42}" type="parTrans" cxnId="{F3B0EDB3-063F-43DE-8069-6D775659D441}">
      <dgm:prSet/>
      <dgm:spPr/>
      <dgm:t>
        <a:bodyPr/>
        <a:lstStyle/>
        <a:p>
          <a:endParaRPr lang="en-GB"/>
        </a:p>
      </dgm:t>
    </dgm:pt>
    <dgm:pt modelId="{AC832B81-5AA7-4F2F-B396-ED41132040A5}" type="sibTrans" cxnId="{F3B0EDB3-063F-43DE-8069-6D775659D441}">
      <dgm:prSet/>
      <dgm:spPr/>
      <dgm:t>
        <a:bodyPr/>
        <a:lstStyle/>
        <a:p>
          <a:endParaRPr lang="en-GB"/>
        </a:p>
      </dgm:t>
    </dgm:pt>
    <dgm:pt modelId="{9485127F-F468-4116-8787-7A0260A997B7}">
      <dgm:prSet phldrT="[Text]"/>
      <dgm:spPr/>
      <dgm:t>
        <a:bodyPr/>
        <a:lstStyle/>
        <a:p>
          <a:r>
            <a:rPr lang="en-GB"/>
            <a:t>Transport</a:t>
          </a:r>
        </a:p>
      </dgm:t>
    </dgm:pt>
    <dgm:pt modelId="{531AEF6F-53DB-40C9-B2E2-A58A2210CA7F}" type="parTrans" cxnId="{136BAA6B-CEAD-44FF-A1B7-49A191FE783D}">
      <dgm:prSet/>
      <dgm:spPr/>
      <dgm:t>
        <a:bodyPr/>
        <a:lstStyle/>
        <a:p>
          <a:endParaRPr lang="en-GB"/>
        </a:p>
      </dgm:t>
    </dgm:pt>
    <dgm:pt modelId="{F32B2B5F-600A-4FAF-A80E-482C9B8CB17D}" type="sibTrans" cxnId="{136BAA6B-CEAD-44FF-A1B7-49A191FE783D}">
      <dgm:prSet/>
      <dgm:spPr/>
      <dgm:t>
        <a:bodyPr/>
        <a:lstStyle/>
        <a:p>
          <a:endParaRPr lang="en-GB"/>
        </a:p>
      </dgm:t>
    </dgm:pt>
    <dgm:pt modelId="{6DFF97F0-EBBC-4D83-86CF-CD4561F7FB89}">
      <dgm:prSet phldrT="[Text]"/>
      <dgm:spPr/>
      <dgm:t>
        <a:bodyPr/>
        <a:lstStyle/>
        <a:p>
          <a:r>
            <a:rPr lang="en-GB"/>
            <a:t>Energy</a:t>
          </a:r>
        </a:p>
      </dgm:t>
    </dgm:pt>
    <dgm:pt modelId="{B968AE80-DF22-4607-B5F4-95E17360AB9B}" type="parTrans" cxnId="{2BCE39D0-3DB5-475B-B745-E94C02E4B570}">
      <dgm:prSet/>
      <dgm:spPr/>
      <dgm:t>
        <a:bodyPr/>
        <a:lstStyle/>
        <a:p>
          <a:endParaRPr lang="en-GB"/>
        </a:p>
      </dgm:t>
    </dgm:pt>
    <dgm:pt modelId="{62ED0C8E-97CA-4DC4-A73E-053E5565E333}" type="sibTrans" cxnId="{2BCE39D0-3DB5-475B-B745-E94C02E4B570}">
      <dgm:prSet/>
      <dgm:spPr/>
      <dgm:t>
        <a:bodyPr/>
        <a:lstStyle/>
        <a:p>
          <a:endParaRPr lang="en-GB"/>
        </a:p>
      </dgm:t>
    </dgm:pt>
    <dgm:pt modelId="{D063B842-996D-46F2-B1BB-EE39C65616D6}">
      <dgm:prSet phldrT="[Text]"/>
      <dgm:spPr/>
      <dgm:t>
        <a:bodyPr/>
        <a:lstStyle/>
        <a:p>
          <a:r>
            <a:rPr lang="en-GB"/>
            <a:t>Climate action</a:t>
          </a:r>
        </a:p>
      </dgm:t>
    </dgm:pt>
    <dgm:pt modelId="{9E3D2F30-E328-46CE-B6CF-53E740044749}" type="parTrans" cxnId="{BFF5406E-B745-43AF-9152-CBDFE49E2766}">
      <dgm:prSet/>
      <dgm:spPr/>
      <dgm:t>
        <a:bodyPr/>
        <a:lstStyle/>
        <a:p>
          <a:endParaRPr lang="en-GB"/>
        </a:p>
      </dgm:t>
    </dgm:pt>
    <dgm:pt modelId="{483D4E5E-5174-4485-BB3C-8DA6510723E1}" type="sibTrans" cxnId="{BFF5406E-B745-43AF-9152-CBDFE49E2766}">
      <dgm:prSet/>
      <dgm:spPr/>
      <dgm:t>
        <a:bodyPr/>
        <a:lstStyle/>
        <a:p>
          <a:endParaRPr lang="en-GB"/>
        </a:p>
      </dgm:t>
    </dgm:pt>
    <dgm:pt modelId="{9C423D85-BD1F-4C1D-91FF-CC85ADB03A25}">
      <dgm:prSet phldrT="[Text]"/>
      <dgm:spPr/>
      <dgm:t>
        <a:bodyPr/>
        <a:lstStyle/>
        <a:p>
          <a:r>
            <a:rPr lang="en-GB"/>
            <a:t>Societies</a:t>
          </a:r>
        </a:p>
      </dgm:t>
    </dgm:pt>
    <dgm:pt modelId="{1AC01D0E-D264-459B-8BE5-EE6A2E1A0A59}" type="parTrans" cxnId="{1550A761-0170-47AD-B9B6-41C855528CEE}">
      <dgm:prSet/>
      <dgm:spPr/>
      <dgm:t>
        <a:bodyPr/>
        <a:lstStyle/>
        <a:p>
          <a:endParaRPr lang="en-GB"/>
        </a:p>
      </dgm:t>
    </dgm:pt>
    <dgm:pt modelId="{E7D91680-7AE6-4A57-B061-5E46AB6EDF25}" type="sibTrans" cxnId="{1550A761-0170-47AD-B9B6-41C855528CEE}">
      <dgm:prSet/>
      <dgm:spPr/>
      <dgm:t>
        <a:bodyPr/>
        <a:lstStyle/>
        <a:p>
          <a:endParaRPr lang="en-GB"/>
        </a:p>
      </dgm:t>
    </dgm:pt>
    <dgm:pt modelId="{B3670F34-DE3F-4DA8-8ED4-5B4B21034101}">
      <dgm:prSet phldrT="[Text]"/>
      <dgm:spPr/>
      <dgm:t>
        <a:bodyPr/>
        <a:lstStyle/>
        <a:p>
          <a:r>
            <a:rPr lang="en-GB"/>
            <a:t>Access to Risk Finance</a:t>
          </a:r>
        </a:p>
      </dgm:t>
    </dgm:pt>
    <dgm:pt modelId="{90084B3E-1265-40B4-B343-125B3DF10316}" type="parTrans" cxnId="{6452B8FB-725A-40C5-8C2E-D17647880420}">
      <dgm:prSet/>
      <dgm:spPr/>
      <dgm:t>
        <a:bodyPr/>
        <a:lstStyle/>
        <a:p>
          <a:endParaRPr lang="en-GB"/>
        </a:p>
      </dgm:t>
    </dgm:pt>
    <dgm:pt modelId="{D75C0713-C7AE-4A9E-9B06-5310DF231E1E}" type="sibTrans" cxnId="{6452B8FB-725A-40C5-8C2E-D17647880420}">
      <dgm:prSet/>
      <dgm:spPr/>
      <dgm:t>
        <a:bodyPr/>
        <a:lstStyle/>
        <a:p>
          <a:endParaRPr lang="en-GB"/>
        </a:p>
      </dgm:t>
    </dgm:pt>
    <dgm:pt modelId="{D0C05203-E715-4490-8EB5-2A13D6A60345}" type="pres">
      <dgm:prSet presAssocID="{17A8AAB4-0F7D-4F04-8D55-F8DBE65AA0AB}" presName="theList" presStyleCnt="0">
        <dgm:presLayoutVars>
          <dgm:dir/>
          <dgm:animLvl val="lvl"/>
          <dgm:resizeHandles val="exact"/>
        </dgm:presLayoutVars>
      </dgm:prSet>
      <dgm:spPr/>
      <dgm:t>
        <a:bodyPr/>
        <a:lstStyle/>
        <a:p>
          <a:endParaRPr lang="en-GB"/>
        </a:p>
      </dgm:t>
    </dgm:pt>
    <dgm:pt modelId="{2F5BEC4F-FCBB-44A4-A382-E8596E28527A}" type="pres">
      <dgm:prSet presAssocID="{2A99E11F-7F09-41AC-BD23-C20C969379D9}" presName="compNode" presStyleCnt="0"/>
      <dgm:spPr/>
    </dgm:pt>
    <dgm:pt modelId="{563DE49F-35A1-4CD9-A787-5E956B18BDDE}" type="pres">
      <dgm:prSet presAssocID="{2A99E11F-7F09-41AC-BD23-C20C969379D9}" presName="aNode" presStyleLbl="bgShp" presStyleIdx="0" presStyleCnt="3" custLinFactNeighborX="-547"/>
      <dgm:spPr/>
      <dgm:t>
        <a:bodyPr/>
        <a:lstStyle/>
        <a:p>
          <a:endParaRPr lang="en-GB"/>
        </a:p>
      </dgm:t>
    </dgm:pt>
    <dgm:pt modelId="{D4D9BF8A-9059-44C7-BE5A-FDE23AFB53B1}" type="pres">
      <dgm:prSet presAssocID="{2A99E11F-7F09-41AC-BD23-C20C969379D9}" presName="textNode" presStyleLbl="bgShp" presStyleIdx="0" presStyleCnt="3"/>
      <dgm:spPr/>
      <dgm:t>
        <a:bodyPr/>
        <a:lstStyle/>
        <a:p>
          <a:endParaRPr lang="en-GB"/>
        </a:p>
      </dgm:t>
    </dgm:pt>
    <dgm:pt modelId="{E535B422-BC06-40CB-868D-E3770BADB624}" type="pres">
      <dgm:prSet presAssocID="{2A99E11F-7F09-41AC-BD23-C20C969379D9}" presName="compChildNode" presStyleCnt="0"/>
      <dgm:spPr/>
    </dgm:pt>
    <dgm:pt modelId="{560D95DD-EF85-4D10-ACF2-3483AA1BA745}" type="pres">
      <dgm:prSet presAssocID="{2A99E11F-7F09-41AC-BD23-C20C969379D9}" presName="theInnerList" presStyleCnt="0"/>
      <dgm:spPr/>
    </dgm:pt>
    <dgm:pt modelId="{552724DC-8A3B-4AC0-9AD2-03FE596F6224}" type="pres">
      <dgm:prSet presAssocID="{B8534E3E-8ED4-47A5-AAA1-78A873DBCAB5}" presName="childNode" presStyleLbl="node1" presStyleIdx="0" presStyleCnt="14">
        <dgm:presLayoutVars>
          <dgm:bulletEnabled val="1"/>
        </dgm:presLayoutVars>
      </dgm:prSet>
      <dgm:spPr/>
      <dgm:t>
        <a:bodyPr/>
        <a:lstStyle/>
        <a:p>
          <a:endParaRPr lang="en-GB"/>
        </a:p>
      </dgm:t>
    </dgm:pt>
    <dgm:pt modelId="{56E31611-0BED-4324-9884-CD4E2405AF41}" type="pres">
      <dgm:prSet presAssocID="{B8534E3E-8ED4-47A5-AAA1-78A873DBCAB5}" presName="aSpace2" presStyleCnt="0"/>
      <dgm:spPr/>
    </dgm:pt>
    <dgm:pt modelId="{8DA8FAB4-3312-4331-9822-1F0B10A52AD8}" type="pres">
      <dgm:prSet presAssocID="{828D13A5-75EB-4215-8483-59217208E222}" presName="childNode" presStyleLbl="node1" presStyleIdx="1" presStyleCnt="14">
        <dgm:presLayoutVars>
          <dgm:bulletEnabled val="1"/>
        </dgm:presLayoutVars>
      </dgm:prSet>
      <dgm:spPr/>
      <dgm:t>
        <a:bodyPr/>
        <a:lstStyle/>
        <a:p>
          <a:endParaRPr lang="en-GB"/>
        </a:p>
      </dgm:t>
    </dgm:pt>
    <dgm:pt modelId="{3211533A-FB1D-4F93-8C2C-A134D1D6DCFE}" type="pres">
      <dgm:prSet presAssocID="{828D13A5-75EB-4215-8483-59217208E222}" presName="aSpace2" presStyleCnt="0"/>
      <dgm:spPr/>
    </dgm:pt>
    <dgm:pt modelId="{F6BFAF5D-51A3-481E-A2E5-C1AD8B01B342}" type="pres">
      <dgm:prSet presAssocID="{974D850C-2722-4541-BBC6-5EB0091CCFD0}" presName="childNode" presStyleLbl="node1" presStyleIdx="2" presStyleCnt="14">
        <dgm:presLayoutVars>
          <dgm:bulletEnabled val="1"/>
        </dgm:presLayoutVars>
      </dgm:prSet>
      <dgm:spPr/>
      <dgm:t>
        <a:bodyPr/>
        <a:lstStyle/>
        <a:p>
          <a:endParaRPr lang="en-GB"/>
        </a:p>
      </dgm:t>
    </dgm:pt>
    <dgm:pt modelId="{15F76D67-1317-4D99-A1AC-3A859D2112FF}" type="pres">
      <dgm:prSet presAssocID="{974D850C-2722-4541-BBC6-5EB0091CCFD0}" presName="aSpace2" presStyleCnt="0"/>
      <dgm:spPr/>
    </dgm:pt>
    <dgm:pt modelId="{7DF625EA-3CAF-40EC-8E5B-E1C961EF62E8}" type="pres">
      <dgm:prSet presAssocID="{25C58374-2D04-49AD-B9ED-E15DBEBD4C36}" presName="childNode" presStyleLbl="node1" presStyleIdx="3" presStyleCnt="14">
        <dgm:presLayoutVars>
          <dgm:bulletEnabled val="1"/>
        </dgm:presLayoutVars>
      </dgm:prSet>
      <dgm:spPr/>
      <dgm:t>
        <a:bodyPr/>
        <a:lstStyle/>
        <a:p>
          <a:endParaRPr lang="en-GB"/>
        </a:p>
      </dgm:t>
    </dgm:pt>
    <dgm:pt modelId="{D1E77190-E6B7-4C30-93B7-75589B62B1D8}" type="pres">
      <dgm:prSet presAssocID="{2A99E11F-7F09-41AC-BD23-C20C969379D9}" presName="aSpace" presStyleCnt="0"/>
      <dgm:spPr/>
    </dgm:pt>
    <dgm:pt modelId="{096538BC-F53C-42E4-BECD-585E61755DD0}" type="pres">
      <dgm:prSet presAssocID="{1AF4BE10-1A44-4EF3-A79F-D46736910B49}" presName="compNode" presStyleCnt="0"/>
      <dgm:spPr/>
    </dgm:pt>
    <dgm:pt modelId="{4ED795A0-B59D-4836-9011-A4D20BD42DCF}" type="pres">
      <dgm:prSet presAssocID="{1AF4BE10-1A44-4EF3-A79F-D46736910B49}" presName="aNode" presStyleLbl="bgShp" presStyleIdx="1" presStyleCnt="3"/>
      <dgm:spPr/>
      <dgm:t>
        <a:bodyPr/>
        <a:lstStyle/>
        <a:p>
          <a:endParaRPr lang="en-GB"/>
        </a:p>
      </dgm:t>
    </dgm:pt>
    <dgm:pt modelId="{D0D59456-B739-4839-B6FE-8CE8D118BA3F}" type="pres">
      <dgm:prSet presAssocID="{1AF4BE10-1A44-4EF3-A79F-D46736910B49}" presName="textNode" presStyleLbl="bgShp" presStyleIdx="1" presStyleCnt="3"/>
      <dgm:spPr/>
      <dgm:t>
        <a:bodyPr/>
        <a:lstStyle/>
        <a:p>
          <a:endParaRPr lang="en-GB"/>
        </a:p>
      </dgm:t>
    </dgm:pt>
    <dgm:pt modelId="{CF1C10F7-4A04-4DA4-91CB-04F41E1F9A7D}" type="pres">
      <dgm:prSet presAssocID="{1AF4BE10-1A44-4EF3-A79F-D46736910B49}" presName="compChildNode" presStyleCnt="0"/>
      <dgm:spPr/>
    </dgm:pt>
    <dgm:pt modelId="{34DAAEF6-286F-4965-9AE7-32FEE0D60E6C}" type="pres">
      <dgm:prSet presAssocID="{1AF4BE10-1A44-4EF3-A79F-D46736910B49}" presName="theInnerList" presStyleCnt="0"/>
      <dgm:spPr/>
    </dgm:pt>
    <dgm:pt modelId="{3B5A5BA6-1805-4BD2-9C62-DAC447ED122D}" type="pres">
      <dgm:prSet presAssocID="{AEBEEDDD-60A5-43DB-91E7-CAAE5ED338CF}" presName="childNode" presStyleLbl="node1" presStyleIdx="4" presStyleCnt="14" custScaleY="135341">
        <dgm:presLayoutVars>
          <dgm:bulletEnabled val="1"/>
        </dgm:presLayoutVars>
      </dgm:prSet>
      <dgm:spPr/>
      <dgm:t>
        <a:bodyPr/>
        <a:lstStyle/>
        <a:p>
          <a:endParaRPr lang="en-GB"/>
        </a:p>
      </dgm:t>
    </dgm:pt>
    <dgm:pt modelId="{A65A3AF1-2E49-408C-9F7B-957CFF8E1938}" type="pres">
      <dgm:prSet presAssocID="{AEBEEDDD-60A5-43DB-91E7-CAAE5ED338CF}" presName="aSpace2" presStyleCnt="0"/>
      <dgm:spPr/>
    </dgm:pt>
    <dgm:pt modelId="{2C83FCDB-50FF-4400-BAC1-A59F2749571C}" type="pres">
      <dgm:prSet presAssocID="{B3670F34-DE3F-4DA8-8ED4-5B4B21034101}" presName="childNode" presStyleLbl="node1" presStyleIdx="5" presStyleCnt="14" custScaleY="24157">
        <dgm:presLayoutVars>
          <dgm:bulletEnabled val="1"/>
        </dgm:presLayoutVars>
      </dgm:prSet>
      <dgm:spPr/>
      <dgm:t>
        <a:bodyPr/>
        <a:lstStyle/>
        <a:p>
          <a:endParaRPr lang="en-GB"/>
        </a:p>
      </dgm:t>
    </dgm:pt>
    <dgm:pt modelId="{4A970342-4FC9-4D86-8C80-8478E726E2FC}" type="pres">
      <dgm:prSet presAssocID="{B3670F34-DE3F-4DA8-8ED4-5B4B21034101}" presName="aSpace2" presStyleCnt="0"/>
      <dgm:spPr/>
    </dgm:pt>
    <dgm:pt modelId="{B68FEFBF-CFDB-4CE6-BC6B-E7ED42B7E930}" type="pres">
      <dgm:prSet presAssocID="{1B46CB00-7678-441F-AA16-6DD4CA001017}" presName="childNode" presStyleLbl="node1" presStyleIdx="6" presStyleCnt="14" custScaleY="24577">
        <dgm:presLayoutVars>
          <dgm:bulletEnabled val="1"/>
        </dgm:presLayoutVars>
      </dgm:prSet>
      <dgm:spPr/>
      <dgm:t>
        <a:bodyPr/>
        <a:lstStyle/>
        <a:p>
          <a:endParaRPr lang="en-GB"/>
        </a:p>
      </dgm:t>
    </dgm:pt>
    <dgm:pt modelId="{D6D23F90-C870-49C2-A410-82AFD969B255}" type="pres">
      <dgm:prSet presAssocID="{1AF4BE10-1A44-4EF3-A79F-D46736910B49}" presName="aSpace" presStyleCnt="0"/>
      <dgm:spPr/>
    </dgm:pt>
    <dgm:pt modelId="{DA7DD441-8689-40CF-93D8-73E6160CC06F}" type="pres">
      <dgm:prSet presAssocID="{A7A0EE03-D874-4827-B76C-0674AB02443B}" presName="compNode" presStyleCnt="0"/>
      <dgm:spPr/>
    </dgm:pt>
    <dgm:pt modelId="{2518BE23-222D-47AD-9F03-D8EFA567F112}" type="pres">
      <dgm:prSet presAssocID="{A7A0EE03-D874-4827-B76C-0674AB02443B}" presName="aNode" presStyleLbl="bgShp" presStyleIdx="2" presStyleCnt="3"/>
      <dgm:spPr/>
      <dgm:t>
        <a:bodyPr/>
        <a:lstStyle/>
        <a:p>
          <a:endParaRPr lang="en-GB"/>
        </a:p>
      </dgm:t>
    </dgm:pt>
    <dgm:pt modelId="{1F37D035-E35D-4D9A-9FAA-64062841E646}" type="pres">
      <dgm:prSet presAssocID="{A7A0EE03-D874-4827-B76C-0674AB02443B}" presName="textNode" presStyleLbl="bgShp" presStyleIdx="2" presStyleCnt="3"/>
      <dgm:spPr/>
      <dgm:t>
        <a:bodyPr/>
        <a:lstStyle/>
        <a:p>
          <a:endParaRPr lang="en-GB"/>
        </a:p>
      </dgm:t>
    </dgm:pt>
    <dgm:pt modelId="{FB864472-EACD-4821-BF7D-45BCBF896A08}" type="pres">
      <dgm:prSet presAssocID="{A7A0EE03-D874-4827-B76C-0674AB02443B}" presName="compChildNode" presStyleCnt="0"/>
      <dgm:spPr/>
    </dgm:pt>
    <dgm:pt modelId="{1DC15797-FE4D-415D-97CF-F122FEA1B273}" type="pres">
      <dgm:prSet presAssocID="{A7A0EE03-D874-4827-B76C-0674AB02443B}" presName="theInnerList" presStyleCnt="0"/>
      <dgm:spPr/>
    </dgm:pt>
    <dgm:pt modelId="{7B31870D-095C-4702-AAC2-DF4E449C1184}" type="pres">
      <dgm:prSet presAssocID="{E7842B65-EB61-4376-9E64-0E29D6D38453}" presName="childNode" presStyleLbl="node1" presStyleIdx="7" presStyleCnt="14">
        <dgm:presLayoutVars>
          <dgm:bulletEnabled val="1"/>
        </dgm:presLayoutVars>
      </dgm:prSet>
      <dgm:spPr/>
      <dgm:t>
        <a:bodyPr/>
        <a:lstStyle/>
        <a:p>
          <a:endParaRPr lang="en-GB"/>
        </a:p>
      </dgm:t>
    </dgm:pt>
    <dgm:pt modelId="{1CF72E98-5901-4544-9D09-53C2F25F263E}" type="pres">
      <dgm:prSet presAssocID="{E7842B65-EB61-4376-9E64-0E29D6D38453}" presName="aSpace2" presStyleCnt="0"/>
      <dgm:spPr/>
    </dgm:pt>
    <dgm:pt modelId="{D7D8251D-EAEF-4E9D-946B-9098E8DBE736}" type="pres">
      <dgm:prSet presAssocID="{E5A990F4-55B1-4931-BFAB-3E3B7CEE7AE0}" presName="childNode" presStyleLbl="node1" presStyleIdx="8" presStyleCnt="14">
        <dgm:presLayoutVars>
          <dgm:bulletEnabled val="1"/>
        </dgm:presLayoutVars>
      </dgm:prSet>
      <dgm:spPr/>
      <dgm:t>
        <a:bodyPr/>
        <a:lstStyle/>
        <a:p>
          <a:endParaRPr lang="en-GB"/>
        </a:p>
      </dgm:t>
    </dgm:pt>
    <dgm:pt modelId="{C3189185-4B69-4A96-A295-F872E587D598}" type="pres">
      <dgm:prSet presAssocID="{E5A990F4-55B1-4931-BFAB-3E3B7CEE7AE0}" presName="aSpace2" presStyleCnt="0"/>
      <dgm:spPr/>
    </dgm:pt>
    <dgm:pt modelId="{FA27F0A9-55FD-4274-8AF9-8F90668D752E}" type="pres">
      <dgm:prSet presAssocID="{9485127F-F468-4116-8787-7A0260A997B7}" presName="childNode" presStyleLbl="node1" presStyleIdx="9" presStyleCnt="14">
        <dgm:presLayoutVars>
          <dgm:bulletEnabled val="1"/>
        </dgm:presLayoutVars>
      </dgm:prSet>
      <dgm:spPr/>
      <dgm:t>
        <a:bodyPr/>
        <a:lstStyle/>
        <a:p>
          <a:endParaRPr lang="en-GB"/>
        </a:p>
      </dgm:t>
    </dgm:pt>
    <dgm:pt modelId="{0C6EA508-4BBB-4C29-B61F-8BFF7C324DDB}" type="pres">
      <dgm:prSet presAssocID="{9485127F-F468-4116-8787-7A0260A997B7}" presName="aSpace2" presStyleCnt="0"/>
      <dgm:spPr/>
    </dgm:pt>
    <dgm:pt modelId="{9AA69073-8D74-4137-AEEF-3853FAB72694}" type="pres">
      <dgm:prSet presAssocID="{6DFF97F0-EBBC-4D83-86CF-CD4561F7FB89}" presName="childNode" presStyleLbl="node1" presStyleIdx="10" presStyleCnt="14">
        <dgm:presLayoutVars>
          <dgm:bulletEnabled val="1"/>
        </dgm:presLayoutVars>
      </dgm:prSet>
      <dgm:spPr/>
      <dgm:t>
        <a:bodyPr/>
        <a:lstStyle/>
        <a:p>
          <a:endParaRPr lang="en-GB"/>
        </a:p>
      </dgm:t>
    </dgm:pt>
    <dgm:pt modelId="{34CE4924-7BAC-4CBD-A399-EAC855FBD4FF}" type="pres">
      <dgm:prSet presAssocID="{6DFF97F0-EBBC-4D83-86CF-CD4561F7FB89}" presName="aSpace2" presStyleCnt="0"/>
      <dgm:spPr/>
    </dgm:pt>
    <dgm:pt modelId="{80B1090E-5E9D-4AE9-A67B-5B8FD3C5650E}" type="pres">
      <dgm:prSet presAssocID="{D063B842-996D-46F2-B1BB-EE39C65616D6}" presName="childNode" presStyleLbl="node1" presStyleIdx="11" presStyleCnt="14">
        <dgm:presLayoutVars>
          <dgm:bulletEnabled val="1"/>
        </dgm:presLayoutVars>
      </dgm:prSet>
      <dgm:spPr/>
      <dgm:t>
        <a:bodyPr/>
        <a:lstStyle/>
        <a:p>
          <a:endParaRPr lang="en-GB"/>
        </a:p>
      </dgm:t>
    </dgm:pt>
    <dgm:pt modelId="{B7CCBE9E-8229-4B5B-9A95-154B4B1F6785}" type="pres">
      <dgm:prSet presAssocID="{D063B842-996D-46F2-B1BB-EE39C65616D6}" presName="aSpace2" presStyleCnt="0"/>
      <dgm:spPr/>
    </dgm:pt>
    <dgm:pt modelId="{F78160EA-47F7-4646-9E3A-28CAD31732B5}" type="pres">
      <dgm:prSet presAssocID="{9C423D85-BD1F-4C1D-91FF-CC85ADB03A25}" presName="childNode" presStyleLbl="node1" presStyleIdx="12" presStyleCnt="14">
        <dgm:presLayoutVars>
          <dgm:bulletEnabled val="1"/>
        </dgm:presLayoutVars>
      </dgm:prSet>
      <dgm:spPr/>
      <dgm:t>
        <a:bodyPr/>
        <a:lstStyle/>
        <a:p>
          <a:endParaRPr lang="en-GB"/>
        </a:p>
      </dgm:t>
    </dgm:pt>
    <dgm:pt modelId="{69392EB9-20AE-4CE6-8998-DEAD8EDCCFF7}" type="pres">
      <dgm:prSet presAssocID="{9C423D85-BD1F-4C1D-91FF-CC85ADB03A25}" presName="aSpace2" presStyleCnt="0"/>
      <dgm:spPr/>
    </dgm:pt>
    <dgm:pt modelId="{55A14460-B99A-4C6F-9C02-732A218D5DD9}" type="pres">
      <dgm:prSet presAssocID="{A3498962-A3BC-42D8-87B2-F9B10040ADC7}" presName="childNode" presStyleLbl="node1" presStyleIdx="13" presStyleCnt="14">
        <dgm:presLayoutVars>
          <dgm:bulletEnabled val="1"/>
        </dgm:presLayoutVars>
      </dgm:prSet>
      <dgm:spPr/>
      <dgm:t>
        <a:bodyPr/>
        <a:lstStyle/>
        <a:p>
          <a:endParaRPr lang="en-GB"/>
        </a:p>
      </dgm:t>
    </dgm:pt>
  </dgm:ptLst>
  <dgm:cxnLst>
    <dgm:cxn modelId="{ECBBAFFF-55C8-4BF9-B5EC-26B5ADAD2D75}" srcId="{17A8AAB4-0F7D-4F04-8D55-F8DBE65AA0AB}" destId="{2A99E11F-7F09-41AC-BD23-C20C969379D9}" srcOrd="0" destOrd="0" parTransId="{D2803653-4A7B-498D-85DA-FDEFAA35111B}" sibTransId="{4BFF3D61-99F9-4975-8511-53767B01EDC9}"/>
    <dgm:cxn modelId="{6C88B02F-788B-4476-A4AE-04509C6A7482}" type="presOf" srcId="{E5A990F4-55B1-4931-BFAB-3E3B7CEE7AE0}" destId="{D7D8251D-EAEF-4E9D-946B-9098E8DBE736}" srcOrd="0" destOrd="0" presId="urn:microsoft.com/office/officeart/2005/8/layout/lProcess2"/>
    <dgm:cxn modelId="{E7587F2F-7C89-43E2-BAEB-D389E7527153}" type="presOf" srcId="{D063B842-996D-46F2-B1BB-EE39C65616D6}" destId="{80B1090E-5E9D-4AE9-A67B-5B8FD3C5650E}" srcOrd="0" destOrd="0" presId="urn:microsoft.com/office/officeart/2005/8/layout/lProcess2"/>
    <dgm:cxn modelId="{2BCE39D0-3DB5-475B-B745-E94C02E4B570}" srcId="{A7A0EE03-D874-4827-B76C-0674AB02443B}" destId="{6DFF97F0-EBBC-4D83-86CF-CD4561F7FB89}" srcOrd="3" destOrd="0" parTransId="{B968AE80-DF22-4607-B5F4-95E17360AB9B}" sibTransId="{62ED0C8E-97CA-4DC4-A73E-053E5565E333}"/>
    <dgm:cxn modelId="{7A2632C9-129F-4C3A-835E-0EF09A750A39}" srcId="{2A99E11F-7F09-41AC-BD23-C20C969379D9}" destId="{B8534E3E-8ED4-47A5-AAA1-78A873DBCAB5}" srcOrd="0" destOrd="0" parTransId="{409A607A-7D7A-4EB7-9755-84D3E9CC1B26}" sibTransId="{4F628CFB-0A47-481E-93F5-8C89A6C4C1DA}"/>
    <dgm:cxn modelId="{F3B0EDB3-063F-43DE-8069-6D775659D441}" srcId="{A7A0EE03-D874-4827-B76C-0674AB02443B}" destId="{A3498962-A3BC-42D8-87B2-F9B10040ADC7}" srcOrd="6" destOrd="0" parTransId="{97E40215-CB67-4A12-8AB9-9E86E31CEE42}" sibTransId="{AC832B81-5AA7-4F2F-B396-ED41132040A5}"/>
    <dgm:cxn modelId="{22384923-A435-4F92-8727-60A17D615112}" type="presOf" srcId="{A7A0EE03-D874-4827-B76C-0674AB02443B}" destId="{2518BE23-222D-47AD-9F03-D8EFA567F112}" srcOrd="0" destOrd="0" presId="urn:microsoft.com/office/officeart/2005/8/layout/lProcess2"/>
    <dgm:cxn modelId="{DA541677-9475-4A1D-A628-34BC7C769ADE}" type="presOf" srcId="{E7842B65-EB61-4376-9E64-0E29D6D38453}" destId="{7B31870D-095C-4702-AAC2-DF4E449C1184}" srcOrd="0" destOrd="0" presId="urn:microsoft.com/office/officeart/2005/8/layout/lProcess2"/>
    <dgm:cxn modelId="{964ADD5A-C52A-4597-A78E-05355E18BF7B}" type="presOf" srcId="{974D850C-2722-4541-BBC6-5EB0091CCFD0}" destId="{F6BFAF5D-51A3-481E-A2E5-C1AD8B01B342}" srcOrd="0" destOrd="0" presId="urn:microsoft.com/office/officeart/2005/8/layout/lProcess2"/>
    <dgm:cxn modelId="{1CA5BBE4-9344-4DA0-B51C-47B3971AA816}" type="presOf" srcId="{A7A0EE03-D874-4827-B76C-0674AB02443B}" destId="{1F37D035-E35D-4D9A-9FAA-64062841E646}" srcOrd="1" destOrd="0" presId="urn:microsoft.com/office/officeart/2005/8/layout/lProcess2"/>
    <dgm:cxn modelId="{E98639CF-60A2-4D5B-AD5A-6D2B86B0480C}" srcId="{17A8AAB4-0F7D-4F04-8D55-F8DBE65AA0AB}" destId="{1AF4BE10-1A44-4EF3-A79F-D46736910B49}" srcOrd="1" destOrd="0" parTransId="{A2BDEEF4-0CB2-4C58-9130-D8371DD8A730}" sibTransId="{67995B5F-8F6B-41F9-B1B9-FB4C3B9E9BB4}"/>
    <dgm:cxn modelId="{7D48FABE-DF3B-4B4A-91B3-7F80FA53E34D}" type="presOf" srcId="{6DFF97F0-EBBC-4D83-86CF-CD4561F7FB89}" destId="{9AA69073-8D74-4137-AEEF-3853FAB72694}" srcOrd="0" destOrd="0" presId="urn:microsoft.com/office/officeart/2005/8/layout/lProcess2"/>
    <dgm:cxn modelId="{8E2106A5-1512-48AF-B8C6-AB94C9549D5D}" srcId="{A7A0EE03-D874-4827-B76C-0674AB02443B}" destId="{E7842B65-EB61-4376-9E64-0E29D6D38453}" srcOrd="0" destOrd="0" parTransId="{709C58E8-E90F-45CD-99A2-458BC41F61F8}" sibTransId="{35E4ACE0-5646-469E-B5B2-7462B3A7D4EA}"/>
    <dgm:cxn modelId="{A48E7427-0EFF-435C-9470-51664732863D}" type="presOf" srcId="{1AF4BE10-1A44-4EF3-A79F-D46736910B49}" destId="{4ED795A0-B59D-4836-9011-A4D20BD42DCF}" srcOrd="0" destOrd="0" presId="urn:microsoft.com/office/officeart/2005/8/layout/lProcess2"/>
    <dgm:cxn modelId="{BD019B21-67FA-40E9-B825-715DEAA92ABA}" type="presOf" srcId="{828D13A5-75EB-4215-8483-59217208E222}" destId="{8DA8FAB4-3312-4331-9822-1F0B10A52AD8}" srcOrd="0" destOrd="0" presId="urn:microsoft.com/office/officeart/2005/8/layout/lProcess2"/>
    <dgm:cxn modelId="{C231A13F-19BA-41EC-B56C-216DA29D6457}" type="presOf" srcId="{AEBEEDDD-60A5-43DB-91E7-CAAE5ED338CF}" destId="{3B5A5BA6-1805-4BD2-9C62-DAC447ED122D}" srcOrd="0" destOrd="0" presId="urn:microsoft.com/office/officeart/2005/8/layout/lProcess2"/>
    <dgm:cxn modelId="{1DE0AB37-91E1-44E7-8F62-7B60831F94F6}" type="presOf" srcId="{2A99E11F-7F09-41AC-BD23-C20C969379D9}" destId="{563DE49F-35A1-4CD9-A787-5E956B18BDDE}" srcOrd="0" destOrd="0" presId="urn:microsoft.com/office/officeart/2005/8/layout/lProcess2"/>
    <dgm:cxn modelId="{24134F31-E4E9-41BE-A4D2-503285758A8D}" type="presOf" srcId="{A3498962-A3BC-42D8-87B2-F9B10040ADC7}" destId="{55A14460-B99A-4C6F-9C02-732A218D5DD9}" srcOrd="0" destOrd="0" presId="urn:microsoft.com/office/officeart/2005/8/layout/lProcess2"/>
    <dgm:cxn modelId="{95AA8457-3FD2-454C-9452-3A1A9A778A13}" type="presOf" srcId="{9485127F-F468-4116-8787-7A0260A997B7}" destId="{FA27F0A9-55FD-4274-8AF9-8F90668D752E}" srcOrd="0" destOrd="0" presId="urn:microsoft.com/office/officeart/2005/8/layout/lProcess2"/>
    <dgm:cxn modelId="{D04AE792-FB53-48CD-AD24-A2AA3B801BA3}" srcId="{2A99E11F-7F09-41AC-BD23-C20C969379D9}" destId="{974D850C-2722-4541-BBC6-5EB0091CCFD0}" srcOrd="2" destOrd="0" parTransId="{2D855B8A-DAFE-4A81-A742-B84BC326AD9B}" sibTransId="{5548648D-FF41-4A3A-9F42-D81980950191}"/>
    <dgm:cxn modelId="{6452B8FB-725A-40C5-8C2E-D17647880420}" srcId="{1AF4BE10-1A44-4EF3-A79F-D46736910B49}" destId="{B3670F34-DE3F-4DA8-8ED4-5B4B21034101}" srcOrd="1" destOrd="0" parTransId="{90084B3E-1265-40B4-B343-125B3DF10316}" sibTransId="{D75C0713-C7AE-4A9E-9B06-5310DF231E1E}"/>
    <dgm:cxn modelId="{136BAA6B-CEAD-44FF-A1B7-49A191FE783D}" srcId="{A7A0EE03-D874-4827-B76C-0674AB02443B}" destId="{9485127F-F468-4116-8787-7A0260A997B7}" srcOrd="2" destOrd="0" parTransId="{531AEF6F-53DB-40C9-B2E2-A58A2210CA7F}" sibTransId="{F32B2B5F-600A-4FAF-A80E-482C9B8CB17D}"/>
    <dgm:cxn modelId="{3CE0AF8F-D09A-486D-9D8B-B5ACFA55ABAE}" type="presOf" srcId="{2A99E11F-7F09-41AC-BD23-C20C969379D9}" destId="{D4D9BF8A-9059-44C7-BE5A-FDE23AFB53B1}" srcOrd="1" destOrd="0" presId="urn:microsoft.com/office/officeart/2005/8/layout/lProcess2"/>
    <dgm:cxn modelId="{12B516AB-EEA2-44A3-B7FC-6B4D95869C78}" srcId="{2A99E11F-7F09-41AC-BD23-C20C969379D9}" destId="{828D13A5-75EB-4215-8483-59217208E222}" srcOrd="1" destOrd="0" parTransId="{F27206FC-4C32-459D-989C-81D88B0DAF29}" sibTransId="{8146B57A-4BC0-4630-AEF2-1B1DE3D32D01}"/>
    <dgm:cxn modelId="{5744AADF-9EFA-4DF7-9A4D-21E5F4839B5E}" srcId="{1AF4BE10-1A44-4EF3-A79F-D46736910B49}" destId="{AEBEEDDD-60A5-43DB-91E7-CAAE5ED338CF}" srcOrd="0" destOrd="0" parTransId="{210A7D71-3512-41D8-B830-5C0D41921B60}" sibTransId="{308CEA6C-C8AA-42CD-B059-1C3D745625FA}"/>
    <dgm:cxn modelId="{1B1D676E-316C-4C28-957D-DA927F1D316D}" srcId="{17A8AAB4-0F7D-4F04-8D55-F8DBE65AA0AB}" destId="{A7A0EE03-D874-4827-B76C-0674AB02443B}" srcOrd="2" destOrd="0" parTransId="{A1DD3901-CDC7-4528-A1A6-1762B8592651}" sibTransId="{34D072E9-9970-48CE-A160-6892F8F154A7}"/>
    <dgm:cxn modelId="{4D21589A-B78A-4866-947C-29BBC9C9C371}" srcId="{1AF4BE10-1A44-4EF3-A79F-D46736910B49}" destId="{1B46CB00-7678-441F-AA16-6DD4CA001017}" srcOrd="2" destOrd="0" parTransId="{64393DCE-33EA-4528-8179-E653F27B8EDB}" sibTransId="{F7014B8A-73DE-456E-BF20-B80AB5ED1E1C}"/>
    <dgm:cxn modelId="{83AA1929-1FA0-4E34-92DB-8287236648CB}" type="presOf" srcId="{B3670F34-DE3F-4DA8-8ED4-5B4B21034101}" destId="{2C83FCDB-50FF-4400-BAC1-A59F2749571C}" srcOrd="0" destOrd="0" presId="urn:microsoft.com/office/officeart/2005/8/layout/lProcess2"/>
    <dgm:cxn modelId="{BFF5406E-B745-43AF-9152-CBDFE49E2766}" srcId="{A7A0EE03-D874-4827-B76C-0674AB02443B}" destId="{D063B842-996D-46F2-B1BB-EE39C65616D6}" srcOrd="4" destOrd="0" parTransId="{9E3D2F30-E328-46CE-B6CF-53E740044749}" sibTransId="{483D4E5E-5174-4485-BB3C-8DA6510723E1}"/>
    <dgm:cxn modelId="{860C9A95-CAFA-48BF-AC30-B58DDCE7929D}" srcId="{A7A0EE03-D874-4827-B76C-0674AB02443B}" destId="{E5A990F4-55B1-4931-BFAB-3E3B7CEE7AE0}" srcOrd="1" destOrd="0" parTransId="{4EEA54EC-C001-4D19-B257-86929E9162F7}" sibTransId="{1D0C88BB-A327-420D-AD1E-464722AC1163}"/>
    <dgm:cxn modelId="{5BA09AEA-FD32-486E-AB1A-5EEA37CB6432}" type="presOf" srcId="{1B46CB00-7678-441F-AA16-6DD4CA001017}" destId="{B68FEFBF-CFDB-4CE6-BC6B-E7ED42B7E930}" srcOrd="0" destOrd="0" presId="urn:microsoft.com/office/officeart/2005/8/layout/lProcess2"/>
    <dgm:cxn modelId="{959F60AD-EEE9-4B4F-AFA4-94ED6F12ED8E}" type="presOf" srcId="{B8534E3E-8ED4-47A5-AAA1-78A873DBCAB5}" destId="{552724DC-8A3B-4AC0-9AD2-03FE596F6224}" srcOrd="0" destOrd="0" presId="urn:microsoft.com/office/officeart/2005/8/layout/lProcess2"/>
    <dgm:cxn modelId="{5E38CA49-29A0-43F8-B901-D03E627090C7}" type="presOf" srcId="{25C58374-2D04-49AD-B9ED-E15DBEBD4C36}" destId="{7DF625EA-3CAF-40EC-8E5B-E1C961EF62E8}" srcOrd="0" destOrd="0" presId="urn:microsoft.com/office/officeart/2005/8/layout/lProcess2"/>
    <dgm:cxn modelId="{149DA1E7-22FE-4856-8501-9C02AD19CC74}" type="presOf" srcId="{9C423D85-BD1F-4C1D-91FF-CC85ADB03A25}" destId="{F78160EA-47F7-4646-9E3A-28CAD31732B5}" srcOrd="0" destOrd="0" presId="urn:microsoft.com/office/officeart/2005/8/layout/lProcess2"/>
    <dgm:cxn modelId="{5A837B63-0822-4EF8-AE84-2BB15BDC7BB5}" srcId="{2A99E11F-7F09-41AC-BD23-C20C969379D9}" destId="{25C58374-2D04-49AD-B9ED-E15DBEBD4C36}" srcOrd="3" destOrd="0" parTransId="{2908FBAB-B967-4EF9-A588-296150F0C593}" sibTransId="{54F0135B-6B77-4EE2-8D48-8A1D1B0E2F24}"/>
    <dgm:cxn modelId="{AB18DE53-06C8-4AD5-A7D2-F43B39D6D7D9}" type="presOf" srcId="{1AF4BE10-1A44-4EF3-A79F-D46736910B49}" destId="{D0D59456-B739-4839-B6FE-8CE8D118BA3F}" srcOrd="1" destOrd="0" presId="urn:microsoft.com/office/officeart/2005/8/layout/lProcess2"/>
    <dgm:cxn modelId="{FF9C0B61-B119-449C-8A7B-7709585F63F4}" type="presOf" srcId="{17A8AAB4-0F7D-4F04-8D55-F8DBE65AA0AB}" destId="{D0C05203-E715-4490-8EB5-2A13D6A60345}" srcOrd="0" destOrd="0" presId="urn:microsoft.com/office/officeart/2005/8/layout/lProcess2"/>
    <dgm:cxn modelId="{1550A761-0170-47AD-B9B6-41C855528CEE}" srcId="{A7A0EE03-D874-4827-B76C-0674AB02443B}" destId="{9C423D85-BD1F-4C1D-91FF-CC85ADB03A25}" srcOrd="5" destOrd="0" parTransId="{1AC01D0E-D264-459B-8BE5-EE6A2E1A0A59}" sibTransId="{E7D91680-7AE6-4A57-B061-5E46AB6EDF25}"/>
    <dgm:cxn modelId="{61BE1E99-D83A-4ADD-B805-E9A8F9F51573}" type="presParOf" srcId="{D0C05203-E715-4490-8EB5-2A13D6A60345}" destId="{2F5BEC4F-FCBB-44A4-A382-E8596E28527A}" srcOrd="0" destOrd="0" presId="urn:microsoft.com/office/officeart/2005/8/layout/lProcess2"/>
    <dgm:cxn modelId="{C5C7BFD1-2751-4E5F-B91E-E0D1B293A6A9}" type="presParOf" srcId="{2F5BEC4F-FCBB-44A4-A382-E8596E28527A}" destId="{563DE49F-35A1-4CD9-A787-5E956B18BDDE}" srcOrd="0" destOrd="0" presId="urn:microsoft.com/office/officeart/2005/8/layout/lProcess2"/>
    <dgm:cxn modelId="{678FA8E6-B043-4AD0-9566-028AF2502B85}" type="presParOf" srcId="{2F5BEC4F-FCBB-44A4-A382-E8596E28527A}" destId="{D4D9BF8A-9059-44C7-BE5A-FDE23AFB53B1}" srcOrd="1" destOrd="0" presId="urn:microsoft.com/office/officeart/2005/8/layout/lProcess2"/>
    <dgm:cxn modelId="{7A357C14-B8C9-4C1E-843F-4D0509ADBA6B}" type="presParOf" srcId="{2F5BEC4F-FCBB-44A4-A382-E8596E28527A}" destId="{E535B422-BC06-40CB-868D-E3770BADB624}" srcOrd="2" destOrd="0" presId="urn:microsoft.com/office/officeart/2005/8/layout/lProcess2"/>
    <dgm:cxn modelId="{794FA123-85F1-4748-9B30-BDDC1C532FA9}" type="presParOf" srcId="{E535B422-BC06-40CB-868D-E3770BADB624}" destId="{560D95DD-EF85-4D10-ACF2-3483AA1BA745}" srcOrd="0" destOrd="0" presId="urn:microsoft.com/office/officeart/2005/8/layout/lProcess2"/>
    <dgm:cxn modelId="{96B30E13-7BDD-465C-BA91-A100158C62B9}" type="presParOf" srcId="{560D95DD-EF85-4D10-ACF2-3483AA1BA745}" destId="{552724DC-8A3B-4AC0-9AD2-03FE596F6224}" srcOrd="0" destOrd="0" presId="urn:microsoft.com/office/officeart/2005/8/layout/lProcess2"/>
    <dgm:cxn modelId="{5948D4BE-A773-4E1C-93E6-FA2A1A357BAD}" type="presParOf" srcId="{560D95DD-EF85-4D10-ACF2-3483AA1BA745}" destId="{56E31611-0BED-4324-9884-CD4E2405AF41}" srcOrd="1" destOrd="0" presId="urn:microsoft.com/office/officeart/2005/8/layout/lProcess2"/>
    <dgm:cxn modelId="{3606EEAC-31F3-4C69-8164-84F8FAB0EBBF}" type="presParOf" srcId="{560D95DD-EF85-4D10-ACF2-3483AA1BA745}" destId="{8DA8FAB4-3312-4331-9822-1F0B10A52AD8}" srcOrd="2" destOrd="0" presId="urn:microsoft.com/office/officeart/2005/8/layout/lProcess2"/>
    <dgm:cxn modelId="{AE9D9069-CAD8-42A8-8F60-758065C6ED31}" type="presParOf" srcId="{560D95DD-EF85-4D10-ACF2-3483AA1BA745}" destId="{3211533A-FB1D-4F93-8C2C-A134D1D6DCFE}" srcOrd="3" destOrd="0" presId="urn:microsoft.com/office/officeart/2005/8/layout/lProcess2"/>
    <dgm:cxn modelId="{9BE54855-6ACB-4492-AFBA-A3E218D878BB}" type="presParOf" srcId="{560D95DD-EF85-4D10-ACF2-3483AA1BA745}" destId="{F6BFAF5D-51A3-481E-A2E5-C1AD8B01B342}" srcOrd="4" destOrd="0" presId="urn:microsoft.com/office/officeart/2005/8/layout/lProcess2"/>
    <dgm:cxn modelId="{438EE8E7-8FA4-4E7A-B666-65E4610526FD}" type="presParOf" srcId="{560D95DD-EF85-4D10-ACF2-3483AA1BA745}" destId="{15F76D67-1317-4D99-A1AC-3A859D2112FF}" srcOrd="5" destOrd="0" presId="urn:microsoft.com/office/officeart/2005/8/layout/lProcess2"/>
    <dgm:cxn modelId="{278EBF0E-3F93-49D7-9C71-87C1C27BE734}" type="presParOf" srcId="{560D95DD-EF85-4D10-ACF2-3483AA1BA745}" destId="{7DF625EA-3CAF-40EC-8E5B-E1C961EF62E8}" srcOrd="6" destOrd="0" presId="urn:microsoft.com/office/officeart/2005/8/layout/lProcess2"/>
    <dgm:cxn modelId="{33C705A9-9C0B-4E15-83D1-682C912BE1F9}" type="presParOf" srcId="{D0C05203-E715-4490-8EB5-2A13D6A60345}" destId="{D1E77190-E6B7-4C30-93B7-75589B62B1D8}" srcOrd="1" destOrd="0" presId="urn:microsoft.com/office/officeart/2005/8/layout/lProcess2"/>
    <dgm:cxn modelId="{E78B7915-8B9F-44E6-A90E-2E43D410656B}" type="presParOf" srcId="{D0C05203-E715-4490-8EB5-2A13D6A60345}" destId="{096538BC-F53C-42E4-BECD-585E61755DD0}" srcOrd="2" destOrd="0" presId="urn:microsoft.com/office/officeart/2005/8/layout/lProcess2"/>
    <dgm:cxn modelId="{D883EC83-9E15-46E4-8905-A78558D46AE0}" type="presParOf" srcId="{096538BC-F53C-42E4-BECD-585E61755DD0}" destId="{4ED795A0-B59D-4836-9011-A4D20BD42DCF}" srcOrd="0" destOrd="0" presId="urn:microsoft.com/office/officeart/2005/8/layout/lProcess2"/>
    <dgm:cxn modelId="{FFD89CEA-AF2B-4CD7-A56A-C8C216C53AB0}" type="presParOf" srcId="{096538BC-F53C-42E4-BECD-585E61755DD0}" destId="{D0D59456-B739-4839-B6FE-8CE8D118BA3F}" srcOrd="1" destOrd="0" presId="urn:microsoft.com/office/officeart/2005/8/layout/lProcess2"/>
    <dgm:cxn modelId="{EFC2F2ED-F6FE-4AD5-A2C2-729B15A791E6}" type="presParOf" srcId="{096538BC-F53C-42E4-BECD-585E61755DD0}" destId="{CF1C10F7-4A04-4DA4-91CB-04F41E1F9A7D}" srcOrd="2" destOrd="0" presId="urn:microsoft.com/office/officeart/2005/8/layout/lProcess2"/>
    <dgm:cxn modelId="{3D3B18EB-CD3E-4CFE-9005-1D562D21B39A}" type="presParOf" srcId="{CF1C10F7-4A04-4DA4-91CB-04F41E1F9A7D}" destId="{34DAAEF6-286F-4965-9AE7-32FEE0D60E6C}" srcOrd="0" destOrd="0" presId="urn:microsoft.com/office/officeart/2005/8/layout/lProcess2"/>
    <dgm:cxn modelId="{FFA3E51F-CABD-49A3-977B-A10A7662542A}" type="presParOf" srcId="{34DAAEF6-286F-4965-9AE7-32FEE0D60E6C}" destId="{3B5A5BA6-1805-4BD2-9C62-DAC447ED122D}" srcOrd="0" destOrd="0" presId="urn:microsoft.com/office/officeart/2005/8/layout/lProcess2"/>
    <dgm:cxn modelId="{8A7A4EED-8A8C-4BB1-A53C-C4B450871D46}" type="presParOf" srcId="{34DAAEF6-286F-4965-9AE7-32FEE0D60E6C}" destId="{A65A3AF1-2E49-408C-9F7B-957CFF8E1938}" srcOrd="1" destOrd="0" presId="urn:microsoft.com/office/officeart/2005/8/layout/lProcess2"/>
    <dgm:cxn modelId="{FA9F3931-6A52-44B8-893D-829D6FE8C3EF}" type="presParOf" srcId="{34DAAEF6-286F-4965-9AE7-32FEE0D60E6C}" destId="{2C83FCDB-50FF-4400-BAC1-A59F2749571C}" srcOrd="2" destOrd="0" presId="urn:microsoft.com/office/officeart/2005/8/layout/lProcess2"/>
    <dgm:cxn modelId="{AF901340-32F4-44BE-AE9D-9C8C574C8AF9}" type="presParOf" srcId="{34DAAEF6-286F-4965-9AE7-32FEE0D60E6C}" destId="{4A970342-4FC9-4D86-8C80-8478E726E2FC}" srcOrd="3" destOrd="0" presId="urn:microsoft.com/office/officeart/2005/8/layout/lProcess2"/>
    <dgm:cxn modelId="{CEE00FD7-CA9E-478C-B06E-D194EE795691}" type="presParOf" srcId="{34DAAEF6-286F-4965-9AE7-32FEE0D60E6C}" destId="{B68FEFBF-CFDB-4CE6-BC6B-E7ED42B7E930}" srcOrd="4" destOrd="0" presId="urn:microsoft.com/office/officeart/2005/8/layout/lProcess2"/>
    <dgm:cxn modelId="{43EBDC06-17CE-4F2A-AD9F-3EBE73B5F3A0}" type="presParOf" srcId="{D0C05203-E715-4490-8EB5-2A13D6A60345}" destId="{D6D23F90-C870-49C2-A410-82AFD969B255}" srcOrd="3" destOrd="0" presId="urn:microsoft.com/office/officeart/2005/8/layout/lProcess2"/>
    <dgm:cxn modelId="{EB37EF1B-A34D-4F7D-8CD1-51BCF32F3E74}" type="presParOf" srcId="{D0C05203-E715-4490-8EB5-2A13D6A60345}" destId="{DA7DD441-8689-40CF-93D8-73E6160CC06F}" srcOrd="4" destOrd="0" presId="urn:microsoft.com/office/officeart/2005/8/layout/lProcess2"/>
    <dgm:cxn modelId="{7DBD184A-8871-43E8-AC74-53C17B33CEBE}" type="presParOf" srcId="{DA7DD441-8689-40CF-93D8-73E6160CC06F}" destId="{2518BE23-222D-47AD-9F03-D8EFA567F112}" srcOrd="0" destOrd="0" presId="urn:microsoft.com/office/officeart/2005/8/layout/lProcess2"/>
    <dgm:cxn modelId="{18B163A3-0631-4516-B5A1-D36486FD9FCC}" type="presParOf" srcId="{DA7DD441-8689-40CF-93D8-73E6160CC06F}" destId="{1F37D035-E35D-4D9A-9FAA-64062841E646}" srcOrd="1" destOrd="0" presId="urn:microsoft.com/office/officeart/2005/8/layout/lProcess2"/>
    <dgm:cxn modelId="{131ED819-C467-42E8-A1DE-CAA46AF0A411}" type="presParOf" srcId="{DA7DD441-8689-40CF-93D8-73E6160CC06F}" destId="{FB864472-EACD-4821-BF7D-45BCBF896A08}" srcOrd="2" destOrd="0" presId="urn:microsoft.com/office/officeart/2005/8/layout/lProcess2"/>
    <dgm:cxn modelId="{2BD59BA7-92B2-458F-ACC0-2E31D0E0CFDC}" type="presParOf" srcId="{FB864472-EACD-4821-BF7D-45BCBF896A08}" destId="{1DC15797-FE4D-415D-97CF-F122FEA1B273}" srcOrd="0" destOrd="0" presId="urn:microsoft.com/office/officeart/2005/8/layout/lProcess2"/>
    <dgm:cxn modelId="{76EE42A7-E1EB-40D8-9F42-875A2373F34E}" type="presParOf" srcId="{1DC15797-FE4D-415D-97CF-F122FEA1B273}" destId="{7B31870D-095C-4702-AAC2-DF4E449C1184}" srcOrd="0" destOrd="0" presId="urn:microsoft.com/office/officeart/2005/8/layout/lProcess2"/>
    <dgm:cxn modelId="{E1566011-0F38-40CF-A943-6418AE078DAE}" type="presParOf" srcId="{1DC15797-FE4D-415D-97CF-F122FEA1B273}" destId="{1CF72E98-5901-4544-9D09-53C2F25F263E}" srcOrd="1" destOrd="0" presId="urn:microsoft.com/office/officeart/2005/8/layout/lProcess2"/>
    <dgm:cxn modelId="{51DA455C-A6C1-4930-9869-2B4935CED20B}" type="presParOf" srcId="{1DC15797-FE4D-415D-97CF-F122FEA1B273}" destId="{D7D8251D-EAEF-4E9D-946B-9098E8DBE736}" srcOrd="2" destOrd="0" presId="urn:microsoft.com/office/officeart/2005/8/layout/lProcess2"/>
    <dgm:cxn modelId="{1B9ABA8E-7AFD-4080-AE99-5F33CE0A3840}" type="presParOf" srcId="{1DC15797-FE4D-415D-97CF-F122FEA1B273}" destId="{C3189185-4B69-4A96-A295-F872E587D598}" srcOrd="3" destOrd="0" presId="urn:microsoft.com/office/officeart/2005/8/layout/lProcess2"/>
    <dgm:cxn modelId="{DE0EF04E-0FBB-412C-A4A4-84C3656A2488}" type="presParOf" srcId="{1DC15797-FE4D-415D-97CF-F122FEA1B273}" destId="{FA27F0A9-55FD-4274-8AF9-8F90668D752E}" srcOrd="4" destOrd="0" presId="urn:microsoft.com/office/officeart/2005/8/layout/lProcess2"/>
    <dgm:cxn modelId="{EDF6D93B-30D8-4138-AC45-C2747E4379B9}" type="presParOf" srcId="{1DC15797-FE4D-415D-97CF-F122FEA1B273}" destId="{0C6EA508-4BBB-4C29-B61F-8BFF7C324DDB}" srcOrd="5" destOrd="0" presId="urn:microsoft.com/office/officeart/2005/8/layout/lProcess2"/>
    <dgm:cxn modelId="{A975652B-F417-4CB6-A655-B67C40710D23}" type="presParOf" srcId="{1DC15797-FE4D-415D-97CF-F122FEA1B273}" destId="{9AA69073-8D74-4137-AEEF-3853FAB72694}" srcOrd="6" destOrd="0" presId="urn:microsoft.com/office/officeart/2005/8/layout/lProcess2"/>
    <dgm:cxn modelId="{928359B3-85FE-4D17-AFFB-857DBDDEADFC}" type="presParOf" srcId="{1DC15797-FE4D-415D-97CF-F122FEA1B273}" destId="{34CE4924-7BAC-4CBD-A399-EAC855FBD4FF}" srcOrd="7" destOrd="0" presId="urn:microsoft.com/office/officeart/2005/8/layout/lProcess2"/>
    <dgm:cxn modelId="{9EE16269-A1CD-4B06-82FE-75A487876A42}" type="presParOf" srcId="{1DC15797-FE4D-415D-97CF-F122FEA1B273}" destId="{80B1090E-5E9D-4AE9-A67B-5B8FD3C5650E}" srcOrd="8" destOrd="0" presId="urn:microsoft.com/office/officeart/2005/8/layout/lProcess2"/>
    <dgm:cxn modelId="{656F044F-631B-4E77-B6DA-5EC1049A5942}" type="presParOf" srcId="{1DC15797-FE4D-415D-97CF-F122FEA1B273}" destId="{B7CCBE9E-8229-4B5B-9A95-154B4B1F6785}" srcOrd="9" destOrd="0" presId="urn:microsoft.com/office/officeart/2005/8/layout/lProcess2"/>
    <dgm:cxn modelId="{9C83E426-2F56-46D6-B115-1515C358D8F5}" type="presParOf" srcId="{1DC15797-FE4D-415D-97CF-F122FEA1B273}" destId="{F78160EA-47F7-4646-9E3A-28CAD31732B5}" srcOrd="10" destOrd="0" presId="urn:microsoft.com/office/officeart/2005/8/layout/lProcess2"/>
    <dgm:cxn modelId="{BBBCEE4D-2B0E-41A2-802A-27C1D9BB2FA1}" type="presParOf" srcId="{1DC15797-FE4D-415D-97CF-F122FEA1B273}" destId="{69392EB9-20AE-4CE6-8998-DEAD8EDCCFF7}" srcOrd="11" destOrd="0" presId="urn:microsoft.com/office/officeart/2005/8/layout/lProcess2"/>
    <dgm:cxn modelId="{1B1468E6-6FB8-4805-A042-6685E35BA762}" type="presParOf" srcId="{1DC15797-FE4D-415D-97CF-F122FEA1B273}" destId="{55A14460-B99A-4C6F-9C02-732A218D5DD9}"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A5908-16AD-4E73-BBE2-03E38D80442B}" type="doc">
      <dgm:prSet loTypeId="urn:microsoft.com/office/officeart/2005/8/layout/venn1" loCatId="relationship" qsTypeId="urn:microsoft.com/office/officeart/2005/8/quickstyle/simple1" qsCatId="simple" csTypeId="urn:microsoft.com/office/officeart/2005/8/colors/colorful5" csCatId="colorful" phldr="1"/>
      <dgm:spPr/>
    </dgm:pt>
    <dgm:pt modelId="{1623BA48-AD31-42B8-BB58-FB5DFF4516A0}">
      <dgm:prSet phldrT="[Text]"/>
      <dgm:spPr/>
      <dgm:t>
        <a:bodyPr/>
        <a:lstStyle/>
        <a:p>
          <a:r>
            <a:rPr lang="en-GB" dirty="0" smtClean="0"/>
            <a:t>Excellent Science</a:t>
          </a:r>
          <a:endParaRPr lang="en-GB" dirty="0"/>
        </a:p>
      </dgm:t>
    </dgm:pt>
    <dgm:pt modelId="{C29CC98F-9AE6-4442-8870-AD6AEF8B1040}" type="parTrans" cxnId="{DC35885A-A321-4A70-ACFC-6EBEEEACDA25}">
      <dgm:prSet/>
      <dgm:spPr/>
      <dgm:t>
        <a:bodyPr/>
        <a:lstStyle/>
        <a:p>
          <a:endParaRPr lang="en-GB"/>
        </a:p>
      </dgm:t>
    </dgm:pt>
    <dgm:pt modelId="{C8A048B2-AC15-4A8C-9189-F537B512B20E}" type="sibTrans" cxnId="{DC35885A-A321-4A70-ACFC-6EBEEEACDA25}">
      <dgm:prSet/>
      <dgm:spPr/>
      <dgm:t>
        <a:bodyPr/>
        <a:lstStyle/>
        <a:p>
          <a:endParaRPr lang="en-GB"/>
        </a:p>
      </dgm:t>
    </dgm:pt>
    <dgm:pt modelId="{08C5E3E0-DFF9-4CA2-8394-B834A230003F}">
      <dgm:prSet phldrT="[Text]"/>
      <dgm:spPr/>
      <dgm:t>
        <a:bodyPr/>
        <a:lstStyle/>
        <a:p>
          <a:r>
            <a:rPr lang="en-GB" dirty="0" smtClean="0"/>
            <a:t>Better Society</a:t>
          </a:r>
          <a:endParaRPr lang="en-GB" dirty="0"/>
        </a:p>
      </dgm:t>
    </dgm:pt>
    <dgm:pt modelId="{272CA693-0A19-4674-84B4-D94C974832BD}" type="parTrans" cxnId="{31015D14-CC78-40B9-AF37-C868F09A617A}">
      <dgm:prSet/>
      <dgm:spPr/>
      <dgm:t>
        <a:bodyPr/>
        <a:lstStyle/>
        <a:p>
          <a:endParaRPr lang="en-GB"/>
        </a:p>
      </dgm:t>
    </dgm:pt>
    <dgm:pt modelId="{E1573302-D1FD-4D79-AD25-9B62329732DD}" type="sibTrans" cxnId="{31015D14-CC78-40B9-AF37-C868F09A617A}">
      <dgm:prSet/>
      <dgm:spPr/>
      <dgm:t>
        <a:bodyPr/>
        <a:lstStyle/>
        <a:p>
          <a:endParaRPr lang="en-GB"/>
        </a:p>
      </dgm:t>
    </dgm:pt>
    <dgm:pt modelId="{1C6502EA-C1E0-4641-BE7D-4B6387876A90}">
      <dgm:prSet phldrT="[Text]"/>
      <dgm:spPr/>
      <dgm:t>
        <a:bodyPr/>
        <a:lstStyle/>
        <a:p>
          <a:r>
            <a:rPr lang="en-GB" dirty="0" smtClean="0"/>
            <a:t>Competitive Industries</a:t>
          </a:r>
          <a:endParaRPr lang="en-GB" dirty="0"/>
        </a:p>
      </dgm:t>
    </dgm:pt>
    <dgm:pt modelId="{15CDFF7A-4437-49EC-A7E7-911C9CDA4EAD}" type="parTrans" cxnId="{250D26E5-02C4-42D2-9764-C6F1355C90CD}">
      <dgm:prSet/>
      <dgm:spPr/>
      <dgm:t>
        <a:bodyPr/>
        <a:lstStyle/>
        <a:p>
          <a:endParaRPr lang="en-GB"/>
        </a:p>
      </dgm:t>
    </dgm:pt>
    <dgm:pt modelId="{4FF90EAD-8118-411E-8E87-2B27FA68637A}" type="sibTrans" cxnId="{250D26E5-02C4-42D2-9764-C6F1355C90CD}">
      <dgm:prSet/>
      <dgm:spPr/>
      <dgm:t>
        <a:bodyPr/>
        <a:lstStyle/>
        <a:p>
          <a:endParaRPr lang="en-GB"/>
        </a:p>
      </dgm:t>
    </dgm:pt>
    <dgm:pt modelId="{74A81044-9992-4FA2-AB39-B96F5B4926C3}" type="pres">
      <dgm:prSet presAssocID="{AD5A5908-16AD-4E73-BBE2-03E38D80442B}" presName="compositeShape" presStyleCnt="0">
        <dgm:presLayoutVars>
          <dgm:chMax val="7"/>
          <dgm:dir/>
          <dgm:resizeHandles val="exact"/>
        </dgm:presLayoutVars>
      </dgm:prSet>
      <dgm:spPr/>
    </dgm:pt>
    <dgm:pt modelId="{7E80E0E9-9DC5-42FC-B51B-31E27E78C33A}" type="pres">
      <dgm:prSet presAssocID="{1623BA48-AD31-42B8-BB58-FB5DFF4516A0}" presName="circ1" presStyleLbl="vennNode1" presStyleIdx="0" presStyleCnt="3"/>
      <dgm:spPr/>
      <dgm:t>
        <a:bodyPr/>
        <a:lstStyle/>
        <a:p>
          <a:endParaRPr lang="en-GB"/>
        </a:p>
      </dgm:t>
    </dgm:pt>
    <dgm:pt modelId="{96086AA6-0340-4079-A7D1-C201470A9FD2}" type="pres">
      <dgm:prSet presAssocID="{1623BA48-AD31-42B8-BB58-FB5DFF4516A0}" presName="circ1Tx" presStyleLbl="revTx" presStyleIdx="0" presStyleCnt="0">
        <dgm:presLayoutVars>
          <dgm:chMax val="0"/>
          <dgm:chPref val="0"/>
          <dgm:bulletEnabled val="1"/>
        </dgm:presLayoutVars>
      </dgm:prSet>
      <dgm:spPr/>
      <dgm:t>
        <a:bodyPr/>
        <a:lstStyle/>
        <a:p>
          <a:endParaRPr lang="en-GB"/>
        </a:p>
      </dgm:t>
    </dgm:pt>
    <dgm:pt modelId="{C1C000DC-1610-4FEB-B9FC-579716C6E9B9}" type="pres">
      <dgm:prSet presAssocID="{08C5E3E0-DFF9-4CA2-8394-B834A230003F}" presName="circ2" presStyleLbl="vennNode1" presStyleIdx="1" presStyleCnt="3"/>
      <dgm:spPr/>
      <dgm:t>
        <a:bodyPr/>
        <a:lstStyle/>
        <a:p>
          <a:endParaRPr lang="en-GB"/>
        </a:p>
      </dgm:t>
    </dgm:pt>
    <dgm:pt modelId="{B4A6C8C6-39C0-4C51-8694-77096EE23D16}" type="pres">
      <dgm:prSet presAssocID="{08C5E3E0-DFF9-4CA2-8394-B834A230003F}" presName="circ2Tx" presStyleLbl="revTx" presStyleIdx="0" presStyleCnt="0">
        <dgm:presLayoutVars>
          <dgm:chMax val="0"/>
          <dgm:chPref val="0"/>
          <dgm:bulletEnabled val="1"/>
        </dgm:presLayoutVars>
      </dgm:prSet>
      <dgm:spPr/>
      <dgm:t>
        <a:bodyPr/>
        <a:lstStyle/>
        <a:p>
          <a:endParaRPr lang="en-GB"/>
        </a:p>
      </dgm:t>
    </dgm:pt>
    <dgm:pt modelId="{5E36BB71-B37C-45AC-B84E-DA96E5ED2F60}" type="pres">
      <dgm:prSet presAssocID="{1C6502EA-C1E0-4641-BE7D-4B6387876A90}" presName="circ3" presStyleLbl="vennNode1" presStyleIdx="2" presStyleCnt="3"/>
      <dgm:spPr/>
      <dgm:t>
        <a:bodyPr/>
        <a:lstStyle/>
        <a:p>
          <a:endParaRPr lang="en-GB"/>
        </a:p>
      </dgm:t>
    </dgm:pt>
    <dgm:pt modelId="{39479A00-D7AA-495B-892E-63904A1BF1A0}" type="pres">
      <dgm:prSet presAssocID="{1C6502EA-C1E0-4641-BE7D-4B6387876A90}" presName="circ3Tx" presStyleLbl="revTx" presStyleIdx="0" presStyleCnt="0">
        <dgm:presLayoutVars>
          <dgm:chMax val="0"/>
          <dgm:chPref val="0"/>
          <dgm:bulletEnabled val="1"/>
        </dgm:presLayoutVars>
      </dgm:prSet>
      <dgm:spPr/>
      <dgm:t>
        <a:bodyPr/>
        <a:lstStyle/>
        <a:p>
          <a:endParaRPr lang="en-GB"/>
        </a:p>
      </dgm:t>
    </dgm:pt>
  </dgm:ptLst>
  <dgm:cxnLst>
    <dgm:cxn modelId="{43A2FA2E-E725-402E-8684-B045CEA18CEB}" type="presOf" srcId="{1623BA48-AD31-42B8-BB58-FB5DFF4516A0}" destId="{7E80E0E9-9DC5-42FC-B51B-31E27E78C33A}" srcOrd="0" destOrd="0" presId="urn:microsoft.com/office/officeart/2005/8/layout/venn1"/>
    <dgm:cxn modelId="{31015D14-CC78-40B9-AF37-C868F09A617A}" srcId="{AD5A5908-16AD-4E73-BBE2-03E38D80442B}" destId="{08C5E3E0-DFF9-4CA2-8394-B834A230003F}" srcOrd="1" destOrd="0" parTransId="{272CA693-0A19-4674-84B4-D94C974832BD}" sibTransId="{E1573302-D1FD-4D79-AD25-9B62329732DD}"/>
    <dgm:cxn modelId="{75BCBA89-F151-4908-AA50-2A4198F4D04B}" type="presOf" srcId="{AD5A5908-16AD-4E73-BBE2-03E38D80442B}" destId="{74A81044-9992-4FA2-AB39-B96F5B4926C3}" srcOrd="0" destOrd="0" presId="urn:microsoft.com/office/officeart/2005/8/layout/venn1"/>
    <dgm:cxn modelId="{AA0D16F7-85D8-476F-8A42-2D2A7FB9CC21}" type="presOf" srcId="{1C6502EA-C1E0-4641-BE7D-4B6387876A90}" destId="{39479A00-D7AA-495B-892E-63904A1BF1A0}" srcOrd="1" destOrd="0" presId="urn:microsoft.com/office/officeart/2005/8/layout/venn1"/>
    <dgm:cxn modelId="{B1E56620-21B2-47F7-B81C-1812325CA1BB}" type="presOf" srcId="{1623BA48-AD31-42B8-BB58-FB5DFF4516A0}" destId="{96086AA6-0340-4079-A7D1-C201470A9FD2}" srcOrd="1" destOrd="0" presId="urn:microsoft.com/office/officeart/2005/8/layout/venn1"/>
    <dgm:cxn modelId="{42DAD417-3CAC-4829-8F0D-2486A055D8D6}" type="presOf" srcId="{08C5E3E0-DFF9-4CA2-8394-B834A230003F}" destId="{B4A6C8C6-39C0-4C51-8694-77096EE23D16}" srcOrd="1" destOrd="0" presId="urn:microsoft.com/office/officeart/2005/8/layout/venn1"/>
    <dgm:cxn modelId="{A86E3F9D-A630-41FC-8E99-881F34864517}" type="presOf" srcId="{1C6502EA-C1E0-4641-BE7D-4B6387876A90}" destId="{5E36BB71-B37C-45AC-B84E-DA96E5ED2F60}" srcOrd="0" destOrd="0" presId="urn:microsoft.com/office/officeart/2005/8/layout/venn1"/>
    <dgm:cxn modelId="{DC35885A-A321-4A70-ACFC-6EBEEEACDA25}" srcId="{AD5A5908-16AD-4E73-BBE2-03E38D80442B}" destId="{1623BA48-AD31-42B8-BB58-FB5DFF4516A0}" srcOrd="0" destOrd="0" parTransId="{C29CC98F-9AE6-4442-8870-AD6AEF8B1040}" sibTransId="{C8A048B2-AC15-4A8C-9189-F537B512B20E}"/>
    <dgm:cxn modelId="{250D26E5-02C4-42D2-9764-C6F1355C90CD}" srcId="{AD5A5908-16AD-4E73-BBE2-03E38D80442B}" destId="{1C6502EA-C1E0-4641-BE7D-4B6387876A90}" srcOrd="2" destOrd="0" parTransId="{15CDFF7A-4437-49EC-A7E7-911C9CDA4EAD}" sibTransId="{4FF90EAD-8118-411E-8E87-2B27FA68637A}"/>
    <dgm:cxn modelId="{43C0F3D1-D7BE-4CC8-883F-368122EF9D94}" type="presOf" srcId="{08C5E3E0-DFF9-4CA2-8394-B834A230003F}" destId="{C1C000DC-1610-4FEB-B9FC-579716C6E9B9}" srcOrd="0" destOrd="0" presId="urn:microsoft.com/office/officeart/2005/8/layout/venn1"/>
    <dgm:cxn modelId="{4E75D969-7077-462D-A004-A18E22BDD26A}" type="presParOf" srcId="{74A81044-9992-4FA2-AB39-B96F5B4926C3}" destId="{7E80E0E9-9DC5-42FC-B51B-31E27E78C33A}" srcOrd="0" destOrd="0" presId="urn:microsoft.com/office/officeart/2005/8/layout/venn1"/>
    <dgm:cxn modelId="{AFA41095-ECC5-4604-B2B5-1E6E5805AFEF}" type="presParOf" srcId="{74A81044-9992-4FA2-AB39-B96F5B4926C3}" destId="{96086AA6-0340-4079-A7D1-C201470A9FD2}" srcOrd="1" destOrd="0" presId="urn:microsoft.com/office/officeart/2005/8/layout/venn1"/>
    <dgm:cxn modelId="{699A4B17-1915-4869-B1B6-77031F5E745E}" type="presParOf" srcId="{74A81044-9992-4FA2-AB39-B96F5B4926C3}" destId="{C1C000DC-1610-4FEB-B9FC-579716C6E9B9}" srcOrd="2" destOrd="0" presId="urn:microsoft.com/office/officeart/2005/8/layout/venn1"/>
    <dgm:cxn modelId="{AA6F916C-6592-4C78-9869-11CA9B39DF6F}" type="presParOf" srcId="{74A81044-9992-4FA2-AB39-B96F5B4926C3}" destId="{B4A6C8C6-39C0-4C51-8694-77096EE23D16}" srcOrd="3" destOrd="0" presId="urn:microsoft.com/office/officeart/2005/8/layout/venn1"/>
    <dgm:cxn modelId="{7E0391FE-E55F-40D7-9788-E6E96315533F}" type="presParOf" srcId="{74A81044-9992-4FA2-AB39-B96F5B4926C3}" destId="{5E36BB71-B37C-45AC-B84E-DA96E5ED2F60}" srcOrd="4" destOrd="0" presId="urn:microsoft.com/office/officeart/2005/8/layout/venn1"/>
    <dgm:cxn modelId="{4BDF8A3A-E469-46D1-B7B7-AF1A505AC105}" type="presParOf" srcId="{74A81044-9992-4FA2-AB39-B96F5B4926C3}" destId="{39479A00-D7AA-495B-892E-63904A1BF1A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4CD356-95A1-4C29-BA31-8829397A7AE1}" type="doc">
      <dgm:prSet loTypeId="urn:microsoft.com/office/officeart/2005/8/layout/rings+Icon" loCatId="officeonline" qsTypeId="urn:microsoft.com/office/officeart/2005/8/quickstyle/simple1" qsCatId="simple" csTypeId="urn:microsoft.com/office/officeart/2005/8/colors/colorful5" csCatId="colorful" phldr="1"/>
      <dgm:spPr/>
    </dgm:pt>
    <dgm:pt modelId="{01262902-16F8-4340-BD63-6183F91F99EA}">
      <dgm:prSet phldrT="[Text]" custT="1"/>
      <dgm:spPr/>
      <dgm:t>
        <a:bodyPr/>
        <a:lstStyle/>
        <a:p>
          <a:endParaRPr lang="en-GB" sz="2000" baseline="0" dirty="0" smtClean="0"/>
        </a:p>
        <a:p>
          <a:r>
            <a:rPr lang="en-GB" sz="2000" baseline="0" dirty="0" smtClean="0"/>
            <a:t>European Research Council</a:t>
          </a:r>
        </a:p>
        <a:p>
          <a:endParaRPr lang="en-GB" sz="3000" baseline="0" dirty="0"/>
        </a:p>
      </dgm:t>
    </dgm:pt>
    <dgm:pt modelId="{19883E7B-E871-4BD3-AEAD-3245FED4512C}" type="parTrans" cxnId="{63617BDD-A906-4175-B1DF-DC0F9C5ED33E}">
      <dgm:prSet/>
      <dgm:spPr/>
      <dgm:t>
        <a:bodyPr/>
        <a:lstStyle/>
        <a:p>
          <a:endParaRPr lang="en-GB"/>
        </a:p>
      </dgm:t>
    </dgm:pt>
    <dgm:pt modelId="{8325884B-898F-4A35-949E-F90381800588}" type="sibTrans" cxnId="{63617BDD-A906-4175-B1DF-DC0F9C5ED33E}">
      <dgm:prSet/>
      <dgm:spPr/>
      <dgm:t>
        <a:bodyPr/>
        <a:lstStyle/>
        <a:p>
          <a:endParaRPr lang="en-GB"/>
        </a:p>
      </dgm:t>
    </dgm:pt>
    <dgm:pt modelId="{FC72AD9D-794D-47E1-9C9A-CCB7E7BB882E}">
      <dgm:prSet phldrT="[Text]"/>
      <dgm:spPr/>
      <dgm:t>
        <a:bodyPr/>
        <a:lstStyle/>
        <a:p>
          <a:r>
            <a:rPr lang="en-GB" dirty="0" smtClean="0"/>
            <a:t>Marie </a:t>
          </a:r>
          <a:r>
            <a:rPr lang="en-GB" dirty="0" err="1" smtClean="0"/>
            <a:t>Sklodowska</a:t>
          </a:r>
          <a:r>
            <a:rPr lang="en-GB" dirty="0" smtClean="0"/>
            <a:t>-Curie Actions</a:t>
          </a:r>
          <a:endParaRPr lang="en-GB" dirty="0"/>
        </a:p>
      </dgm:t>
    </dgm:pt>
    <dgm:pt modelId="{D46BF795-EC0F-474E-9914-84AD8279C48A}" type="parTrans" cxnId="{894114A5-7712-459A-8CB3-86EA017FAAEE}">
      <dgm:prSet/>
      <dgm:spPr/>
      <dgm:t>
        <a:bodyPr/>
        <a:lstStyle/>
        <a:p>
          <a:endParaRPr lang="en-GB"/>
        </a:p>
      </dgm:t>
    </dgm:pt>
    <dgm:pt modelId="{BB52D43A-6DF6-472A-A5A7-3C3BE560E1D0}" type="sibTrans" cxnId="{894114A5-7712-459A-8CB3-86EA017FAAEE}">
      <dgm:prSet/>
      <dgm:spPr/>
      <dgm:t>
        <a:bodyPr/>
        <a:lstStyle/>
        <a:p>
          <a:endParaRPr lang="en-GB"/>
        </a:p>
      </dgm:t>
    </dgm:pt>
    <dgm:pt modelId="{73A71435-C30B-4A4D-8F4F-7176A9BDE43F}">
      <dgm:prSet phldrT="[Text]"/>
      <dgm:spPr/>
      <dgm:t>
        <a:bodyPr/>
        <a:lstStyle/>
        <a:p>
          <a:r>
            <a:rPr lang="en-GB" dirty="0" smtClean="0"/>
            <a:t>Research Infrastructures</a:t>
          </a:r>
          <a:endParaRPr lang="en-GB" dirty="0"/>
        </a:p>
      </dgm:t>
    </dgm:pt>
    <dgm:pt modelId="{CD674F60-1D89-4A0D-9FB7-2D5E42789F59}" type="parTrans" cxnId="{DEDE812B-12CD-4593-BEAF-B3012E46F669}">
      <dgm:prSet/>
      <dgm:spPr/>
      <dgm:t>
        <a:bodyPr/>
        <a:lstStyle/>
        <a:p>
          <a:endParaRPr lang="en-GB"/>
        </a:p>
      </dgm:t>
    </dgm:pt>
    <dgm:pt modelId="{BE73CE01-248E-46DD-8494-5CA4D84ADA2B}" type="sibTrans" cxnId="{DEDE812B-12CD-4593-BEAF-B3012E46F669}">
      <dgm:prSet/>
      <dgm:spPr/>
      <dgm:t>
        <a:bodyPr/>
        <a:lstStyle/>
        <a:p>
          <a:endParaRPr lang="en-GB"/>
        </a:p>
      </dgm:t>
    </dgm:pt>
    <dgm:pt modelId="{E3E02D46-E82E-4731-B35F-01965E6FC08F}">
      <dgm:prSet phldrT="[Text]"/>
      <dgm:spPr/>
      <dgm:t>
        <a:bodyPr/>
        <a:lstStyle/>
        <a:p>
          <a:r>
            <a:rPr lang="en-GB" dirty="0" smtClean="0"/>
            <a:t>Future and Emerging Technologies</a:t>
          </a:r>
          <a:endParaRPr lang="en-GB" dirty="0"/>
        </a:p>
      </dgm:t>
    </dgm:pt>
    <dgm:pt modelId="{B5527FA8-B380-49C9-8E3F-ADE66971047C}" type="parTrans" cxnId="{F6B417A8-F144-43C2-9464-89A42ADDE4ED}">
      <dgm:prSet/>
      <dgm:spPr/>
      <dgm:t>
        <a:bodyPr/>
        <a:lstStyle/>
        <a:p>
          <a:endParaRPr lang="en-GB"/>
        </a:p>
      </dgm:t>
    </dgm:pt>
    <dgm:pt modelId="{0D634F87-A3FF-4BD2-8C26-C9F7E6252800}" type="sibTrans" cxnId="{F6B417A8-F144-43C2-9464-89A42ADDE4ED}">
      <dgm:prSet/>
      <dgm:spPr/>
      <dgm:t>
        <a:bodyPr/>
        <a:lstStyle/>
        <a:p>
          <a:endParaRPr lang="en-GB"/>
        </a:p>
      </dgm:t>
    </dgm:pt>
    <dgm:pt modelId="{735BFA0D-056E-48AE-9756-CE61E69C1825}" type="pres">
      <dgm:prSet presAssocID="{704CD356-95A1-4C29-BA31-8829397A7AE1}" presName="Name0" presStyleCnt="0">
        <dgm:presLayoutVars>
          <dgm:chMax val="7"/>
          <dgm:dir/>
          <dgm:resizeHandles val="exact"/>
        </dgm:presLayoutVars>
      </dgm:prSet>
      <dgm:spPr/>
    </dgm:pt>
    <dgm:pt modelId="{53AD683D-8695-44D8-9DD2-12481F4A2468}" type="pres">
      <dgm:prSet presAssocID="{704CD356-95A1-4C29-BA31-8829397A7AE1}" presName="ellipse1" presStyleLbl="vennNode1" presStyleIdx="0" presStyleCnt="4">
        <dgm:presLayoutVars>
          <dgm:bulletEnabled val="1"/>
        </dgm:presLayoutVars>
      </dgm:prSet>
      <dgm:spPr/>
      <dgm:t>
        <a:bodyPr/>
        <a:lstStyle/>
        <a:p>
          <a:endParaRPr lang="en-GB"/>
        </a:p>
      </dgm:t>
    </dgm:pt>
    <dgm:pt modelId="{140907A2-32FC-4ECB-9189-04296A9A4B5B}" type="pres">
      <dgm:prSet presAssocID="{704CD356-95A1-4C29-BA31-8829397A7AE1}" presName="ellipse2" presStyleLbl="vennNode1" presStyleIdx="1" presStyleCnt="4">
        <dgm:presLayoutVars>
          <dgm:bulletEnabled val="1"/>
        </dgm:presLayoutVars>
      </dgm:prSet>
      <dgm:spPr/>
      <dgm:t>
        <a:bodyPr/>
        <a:lstStyle/>
        <a:p>
          <a:endParaRPr lang="en-GB"/>
        </a:p>
      </dgm:t>
    </dgm:pt>
    <dgm:pt modelId="{FC59DCCE-E52E-4023-BD8C-8C61FB49F4A7}" type="pres">
      <dgm:prSet presAssocID="{704CD356-95A1-4C29-BA31-8829397A7AE1}" presName="ellipse3" presStyleLbl="vennNode1" presStyleIdx="2" presStyleCnt="4">
        <dgm:presLayoutVars>
          <dgm:bulletEnabled val="1"/>
        </dgm:presLayoutVars>
      </dgm:prSet>
      <dgm:spPr/>
      <dgm:t>
        <a:bodyPr/>
        <a:lstStyle/>
        <a:p>
          <a:endParaRPr lang="en-GB"/>
        </a:p>
      </dgm:t>
    </dgm:pt>
    <dgm:pt modelId="{86FE8D1E-25B0-40D9-A830-5BD9EFF782EB}" type="pres">
      <dgm:prSet presAssocID="{704CD356-95A1-4C29-BA31-8829397A7AE1}" presName="ellipse4" presStyleLbl="vennNode1" presStyleIdx="3" presStyleCnt="4">
        <dgm:presLayoutVars>
          <dgm:bulletEnabled val="1"/>
        </dgm:presLayoutVars>
      </dgm:prSet>
      <dgm:spPr/>
      <dgm:t>
        <a:bodyPr/>
        <a:lstStyle/>
        <a:p>
          <a:endParaRPr lang="en-GB"/>
        </a:p>
      </dgm:t>
    </dgm:pt>
  </dgm:ptLst>
  <dgm:cxnLst>
    <dgm:cxn modelId="{076C16CB-DC1B-4FDA-AC4B-1A02A92FD4DB}" type="presOf" srcId="{FC72AD9D-794D-47E1-9C9A-CCB7E7BB882E}" destId="{140907A2-32FC-4ECB-9189-04296A9A4B5B}" srcOrd="0" destOrd="0" presId="urn:microsoft.com/office/officeart/2005/8/layout/rings+Icon"/>
    <dgm:cxn modelId="{63617BDD-A906-4175-B1DF-DC0F9C5ED33E}" srcId="{704CD356-95A1-4C29-BA31-8829397A7AE1}" destId="{01262902-16F8-4340-BD63-6183F91F99EA}" srcOrd="0" destOrd="0" parTransId="{19883E7B-E871-4BD3-AEAD-3245FED4512C}" sibTransId="{8325884B-898F-4A35-949E-F90381800588}"/>
    <dgm:cxn modelId="{9576A1DE-ABF0-4919-A945-D77822DE3A25}" type="presOf" srcId="{704CD356-95A1-4C29-BA31-8829397A7AE1}" destId="{735BFA0D-056E-48AE-9756-CE61E69C1825}" srcOrd="0" destOrd="0" presId="urn:microsoft.com/office/officeart/2005/8/layout/rings+Icon"/>
    <dgm:cxn modelId="{F6B417A8-F144-43C2-9464-89A42ADDE4ED}" srcId="{704CD356-95A1-4C29-BA31-8829397A7AE1}" destId="{E3E02D46-E82E-4731-B35F-01965E6FC08F}" srcOrd="3" destOrd="0" parTransId="{B5527FA8-B380-49C9-8E3F-ADE66971047C}" sibTransId="{0D634F87-A3FF-4BD2-8C26-C9F7E6252800}"/>
    <dgm:cxn modelId="{024EC727-B064-44DC-BECC-D9BBA787DDE1}" type="presOf" srcId="{73A71435-C30B-4A4D-8F4F-7176A9BDE43F}" destId="{FC59DCCE-E52E-4023-BD8C-8C61FB49F4A7}" srcOrd="0" destOrd="0" presId="urn:microsoft.com/office/officeart/2005/8/layout/rings+Icon"/>
    <dgm:cxn modelId="{765061EA-04E3-45D2-985C-66269E21907E}" type="presOf" srcId="{01262902-16F8-4340-BD63-6183F91F99EA}" destId="{53AD683D-8695-44D8-9DD2-12481F4A2468}" srcOrd="0" destOrd="0" presId="urn:microsoft.com/office/officeart/2005/8/layout/rings+Icon"/>
    <dgm:cxn modelId="{DEDE812B-12CD-4593-BEAF-B3012E46F669}" srcId="{704CD356-95A1-4C29-BA31-8829397A7AE1}" destId="{73A71435-C30B-4A4D-8F4F-7176A9BDE43F}" srcOrd="2" destOrd="0" parTransId="{CD674F60-1D89-4A0D-9FB7-2D5E42789F59}" sibTransId="{BE73CE01-248E-46DD-8494-5CA4D84ADA2B}"/>
    <dgm:cxn modelId="{894114A5-7712-459A-8CB3-86EA017FAAEE}" srcId="{704CD356-95A1-4C29-BA31-8829397A7AE1}" destId="{FC72AD9D-794D-47E1-9C9A-CCB7E7BB882E}" srcOrd="1" destOrd="0" parTransId="{D46BF795-EC0F-474E-9914-84AD8279C48A}" sibTransId="{BB52D43A-6DF6-472A-A5A7-3C3BE560E1D0}"/>
    <dgm:cxn modelId="{C05CBFCB-A5AF-427A-8AB7-55BD5B7F751B}" type="presOf" srcId="{E3E02D46-E82E-4731-B35F-01965E6FC08F}" destId="{86FE8D1E-25B0-40D9-A830-5BD9EFF782EB}" srcOrd="0" destOrd="0" presId="urn:microsoft.com/office/officeart/2005/8/layout/rings+Icon"/>
    <dgm:cxn modelId="{7A657B7D-2CD4-44F6-B5BF-F0146053426E}" type="presParOf" srcId="{735BFA0D-056E-48AE-9756-CE61E69C1825}" destId="{53AD683D-8695-44D8-9DD2-12481F4A2468}" srcOrd="0" destOrd="0" presId="urn:microsoft.com/office/officeart/2005/8/layout/rings+Icon"/>
    <dgm:cxn modelId="{EC444EE5-4657-48C1-B1B5-34DFE0472E55}" type="presParOf" srcId="{735BFA0D-056E-48AE-9756-CE61E69C1825}" destId="{140907A2-32FC-4ECB-9189-04296A9A4B5B}" srcOrd="1" destOrd="0" presId="urn:microsoft.com/office/officeart/2005/8/layout/rings+Icon"/>
    <dgm:cxn modelId="{36B73737-C3C0-474C-8C11-41D4E5B9FB89}" type="presParOf" srcId="{735BFA0D-056E-48AE-9756-CE61E69C1825}" destId="{FC59DCCE-E52E-4023-BD8C-8C61FB49F4A7}" srcOrd="2" destOrd="0" presId="urn:microsoft.com/office/officeart/2005/8/layout/rings+Icon"/>
    <dgm:cxn modelId="{18B626A8-C327-43A5-BC33-7DCFCCEF67FE}" type="presParOf" srcId="{735BFA0D-056E-48AE-9756-CE61E69C1825}" destId="{86FE8D1E-25B0-40D9-A830-5BD9EFF782EB}"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B8FC0-F201-4D45-A776-32B1117217A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C190FC6-3F2D-4287-B876-CD8129261730}">
      <dgm:prSet phldrT="[Text]"/>
      <dgm:spPr/>
      <dgm:t>
        <a:bodyPr/>
        <a:lstStyle/>
        <a:p>
          <a:r>
            <a:rPr lang="en-GB" dirty="0" smtClean="0"/>
            <a:t>FET </a:t>
          </a:r>
        </a:p>
        <a:p>
          <a:r>
            <a:rPr lang="en-GB" dirty="0" smtClean="0"/>
            <a:t>Open</a:t>
          </a:r>
          <a:endParaRPr lang="en-GB" dirty="0"/>
        </a:p>
      </dgm:t>
    </dgm:pt>
    <dgm:pt modelId="{1E7FB9C1-88F6-43A5-8D4A-208C63E4BBA9}" type="parTrans" cxnId="{0D1C627F-E989-4758-8764-2876E8E386C5}">
      <dgm:prSet/>
      <dgm:spPr/>
      <dgm:t>
        <a:bodyPr/>
        <a:lstStyle/>
        <a:p>
          <a:endParaRPr lang="en-GB"/>
        </a:p>
      </dgm:t>
    </dgm:pt>
    <dgm:pt modelId="{0E577DB8-DC86-40E6-AD6B-5C08D7B3EE51}" type="sibTrans" cxnId="{0D1C627F-E989-4758-8764-2876E8E386C5}">
      <dgm:prSet/>
      <dgm:spPr/>
      <dgm:t>
        <a:bodyPr/>
        <a:lstStyle/>
        <a:p>
          <a:endParaRPr lang="en-GB"/>
        </a:p>
      </dgm:t>
    </dgm:pt>
    <dgm:pt modelId="{F8C43795-03E7-4FF0-9C40-6FC19B987E80}">
      <dgm:prSet phldrT="[Text]"/>
      <dgm:spPr/>
      <dgm:t>
        <a:bodyPr/>
        <a:lstStyle/>
        <a:p>
          <a:r>
            <a:rPr lang="en-GB" dirty="0" smtClean="0"/>
            <a:t>Fostering novel ideas</a:t>
          </a:r>
          <a:endParaRPr lang="en-GB" dirty="0"/>
        </a:p>
      </dgm:t>
    </dgm:pt>
    <dgm:pt modelId="{E707FBBE-D8A3-4D37-AFAE-00B2F52A4EAA}" type="parTrans" cxnId="{E41852B0-94C4-4569-9190-1B521B2A39F9}">
      <dgm:prSet/>
      <dgm:spPr/>
      <dgm:t>
        <a:bodyPr/>
        <a:lstStyle/>
        <a:p>
          <a:endParaRPr lang="en-GB"/>
        </a:p>
      </dgm:t>
    </dgm:pt>
    <dgm:pt modelId="{7A8DA637-CDAE-41D3-A8B0-39034C8B9814}" type="sibTrans" cxnId="{E41852B0-94C4-4569-9190-1B521B2A39F9}">
      <dgm:prSet/>
      <dgm:spPr/>
      <dgm:t>
        <a:bodyPr/>
        <a:lstStyle/>
        <a:p>
          <a:endParaRPr lang="en-GB"/>
        </a:p>
      </dgm:t>
    </dgm:pt>
    <dgm:pt modelId="{2AF788DD-65CB-44EC-9819-39CCB6F7A807}">
      <dgm:prSet phldrT="[Text]"/>
      <dgm:spPr/>
      <dgm:t>
        <a:bodyPr/>
        <a:lstStyle/>
        <a:p>
          <a:r>
            <a:rPr lang="en-GB" dirty="0" smtClean="0"/>
            <a:t>FET</a:t>
          </a:r>
        </a:p>
        <a:p>
          <a:r>
            <a:rPr lang="en-GB" dirty="0" smtClean="0"/>
            <a:t> Proactive</a:t>
          </a:r>
          <a:endParaRPr lang="en-GB" dirty="0"/>
        </a:p>
      </dgm:t>
    </dgm:pt>
    <dgm:pt modelId="{22DACA5D-DE0A-47A2-A187-3ED325950B46}" type="parTrans" cxnId="{6B617E24-2BBA-4390-802B-F96C261ED4E5}">
      <dgm:prSet/>
      <dgm:spPr/>
      <dgm:t>
        <a:bodyPr/>
        <a:lstStyle/>
        <a:p>
          <a:endParaRPr lang="en-GB"/>
        </a:p>
      </dgm:t>
    </dgm:pt>
    <dgm:pt modelId="{89B22F28-17E3-4238-AE09-8FC40B503096}" type="sibTrans" cxnId="{6B617E24-2BBA-4390-802B-F96C261ED4E5}">
      <dgm:prSet/>
      <dgm:spPr/>
      <dgm:t>
        <a:bodyPr/>
        <a:lstStyle/>
        <a:p>
          <a:endParaRPr lang="en-GB"/>
        </a:p>
      </dgm:t>
    </dgm:pt>
    <dgm:pt modelId="{18FFAAFB-59AA-4721-9985-3E4FED9DE2CD}">
      <dgm:prSet phldrT="[Text]"/>
      <dgm:spPr/>
      <dgm:t>
        <a:bodyPr/>
        <a:lstStyle/>
        <a:p>
          <a:r>
            <a:rPr lang="en-GB" dirty="0" smtClean="0"/>
            <a:t>9 Topics + CSA</a:t>
          </a:r>
          <a:endParaRPr lang="en-GB" dirty="0"/>
        </a:p>
      </dgm:t>
    </dgm:pt>
    <dgm:pt modelId="{04BCC363-CC14-45D8-A8D6-C22FC2C03A1A}" type="parTrans" cxnId="{F78FE1AC-D769-49AD-89C7-BA6F108FB8AC}">
      <dgm:prSet/>
      <dgm:spPr/>
      <dgm:t>
        <a:bodyPr/>
        <a:lstStyle/>
        <a:p>
          <a:endParaRPr lang="en-GB"/>
        </a:p>
      </dgm:t>
    </dgm:pt>
    <dgm:pt modelId="{B8A8109E-A91E-4933-8025-779E611A5BDF}" type="sibTrans" cxnId="{F78FE1AC-D769-49AD-89C7-BA6F108FB8AC}">
      <dgm:prSet/>
      <dgm:spPr/>
      <dgm:t>
        <a:bodyPr/>
        <a:lstStyle/>
        <a:p>
          <a:endParaRPr lang="en-GB"/>
        </a:p>
      </dgm:t>
    </dgm:pt>
    <dgm:pt modelId="{DA82C977-6CE0-4E94-9D9B-496073646B8F}">
      <dgm:prSet phldrT="[Text]"/>
      <dgm:spPr/>
      <dgm:t>
        <a:bodyPr/>
        <a:lstStyle/>
        <a:p>
          <a:r>
            <a:rPr lang="en-GB" dirty="0" smtClean="0"/>
            <a:t>FET </a:t>
          </a:r>
        </a:p>
        <a:p>
          <a:r>
            <a:rPr lang="en-GB" dirty="0" smtClean="0"/>
            <a:t>Flagships</a:t>
          </a:r>
          <a:endParaRPr lang="en-GB" dirty="0"/>
        </a:p>
      </dgm:t>
    </dgm:pt>
    <dgm:pt modelId="{E10FFBA9-7F29-4F21-8BB5-DAA75824B6B3}" type="parTrans" cxnId="{B64C80EA-4A0D-47DD-AF81-C068F7FD73F1}">
      <dgm:prSet/>
      <dgm:spPr/>
      <dgm:t>
        <a:bodyPr/>
        <a:lstStyle/>
        <a:p>
          <a:endParaRPr lang="en-GB"/>
        </a:p>
      </dgm:t>
    </dgm:pt>
    <dgm:pt modelId="{5B2FF3E1-5FDE-49B7-A695-1A3EF7BB7AA2}" type="sibTrans" cxnId="{B64C80EA-4A0D-47DD-AF81-C068F7FD73F1}">
      <dgm:prSet/>
      <dgm:spPr/>
      <dgm:t>
        <a:bodyPr/>
        <a:lstStyle/>
        <a:p>
          <a:endParaRPr lang="en-GB"/>
        </a:p>
      </dgm:t>
    </dgm:pt>
    <dgm:pt modelId="{37AF2B99-9881-4D3D-992B-F1A283E88DA6}">
      <dgm:prSet phldrT="[Text]"/>
      <dgm:spPr/>
      <dgm:t>
        <a:bodyPr/>
        <a:lstStyle/>
        <a:p>
          <a:r>
            <a:rPr lang="en-GB" dirty="0" err="1" smtClean="0"/>
            <a:t>Graphene</a:t>
          </a:r>
          <a:endParaRPr lang="en-GB" dirty="0"/>
        </a:p>
      </dgm:t>
    </dgm:pt>
    <dgm:pt modelId="{39C85DB6-7DC4-4A04-AC38-70E5A2B8FF45}" type="parTrans" cxnId="{6E007266-93D0-4AC7-9655-81DD17ADBABF}">
      <dgm:prSet/>
      <dgm:spPr/>
      <dgm:t>
        <a:bodyPr/>
        <a:lstStyle/>
        <a:p>
          <a:endParaRPr lang="en-GB"/>
        </a:p>
      </dgm:t>
    </dgm:pt>
    <dgm:pt modelId="{121CB5F7-0E40-4E8B-833B-F7939A8CB55D}" type="sibTrans" cxnId="{6E007266-93D0-4AC7-9655-81DD17ADBABF}">
      <dgm:prSet/>
      <dgm:spPr/>
      <dgm:t>
        <a:bodyPr/>
        <a:lstStyle/>
        <a:p>
          <a:endParaRPr lang="en-GB"/>
        </a:p>
      </dgm:t>
    </dgm:pt>
    <dgm:pt modelId="{5B2130A2-B71F-40C1-B36A-411BC473086D}">
      <dgm:prSet/>
      <dgm:spPr/>
      <dgm:t>
        <a:bodyPr/>
        <a:lstStyle/>
        <a:p>
          <a:r>
            <a:rPr lang="en-GB" dirty="0" smtClean="0"/>
            <a:t>High Performance Computing PPP</a:t>
          </a:r>
          <a:endParaRPr lang="en-GB" dirty="0"/>
        </a:p>
      </dgm:t>
    </dgm:pt>
    <dgm:pt modelId="{AD54E87B-6960-419D-9792-C7036822AEE6}" type="parTrans" cxnId="{1949C81C-B7A7-4CBA-B193-70A8E8663F0D}">
      <dgm:prSet/>
      <dgm:spPr/>
      <dgm:t>
        <a:bodyPr/>
        <a:lstStyle/>
        <a:p>
          <a:endParaRPr lang="en-GB"/>
        </a:p>
      </dgm:t>
    </dgm:pt>
    <dgm:pt modelId="{8E946B71-EE32-4059-86DC-4B80720DE5E1}" type="sibTrans" cxnId="{1949C81C-B7A7-4CBA-B193-70A8E8663F0D}">
      <dgm:prSet/>
      <dgm:spPr/>
      <dgm:t>
        <a:bodyPr/>
        <a:lstStyle/>
        <a:p>
          <a:endParaRPr lang="en-GB"/>
        </a:p>
      </dgm:t>
    </dgm:pt>
    <dgm:pt modelId="{FA78473C-1446-40BC-8FE9-CDC3C6584DEF}">
      <dgm:prSet phldrT="[Text]"/>
      <dgm:spPr/>
      <dgm:t>
        <a:bodyPr/>
        <a:lstStyle/>
        <a:p>
          <a:r>
            <a:rPr lang="en-GB" dirty="0" smtClean="0"/>
            <a:t>Human Brain</a:t>
          </a:r>
          <a:endParaRPr lang="en-GB" dirty="0"/>
        </a:p>
      </dgm:t>
    </dgm:pt>
    <dgm:pt modelId="{3B1C251D-75AC-402D-8A46-A293F698A673}" type="parTrans" cxnId="{EFCECFBB-C7CA-402E-A877-9DB07A40AA4E}">
      <dgm:prSet/>
      <dgm:spPr/>
      <dgm:t>
        <a:bodyPr/>
        <a:lstStyle/>
        <a:p>
          <a:endParaRPr lang="en-GB"/>
        </a:p>
      </dgm:t>
    </dgm:pt>
    <dgm:pt modelId="{931FB1FA-4603-469E-BBFB-44B4CE12EE24}" type="sibTrans" cxnId="{EFCECFBB-C7CA-402E-A877-9DB07A40AA4E}">
      <dgm:prSet/>
      <dgm:spPr/>
      <dgm:t>
        <a:bodyPr/>
        <a:lstStyle/>
        <a:p>
          <a:endParaRPr lang="en-GB"/>
        </a:p>
      </dgm:t>
    </dgm:pt>
    <dgm:pt modelId="{EA5D85DA-83A8-4FF5-9AEF-D93ABECC89A1}">
      <dgm:prSet phldrT="[Text]"/>
      <dgm:spPr/>
      <dgm:t>
        <a:bodyPr/>
        <a:lstStyle/>
        <a:p>
          <a:r>
            <a:rPr lang="en-GB" dirty="0" smtClean="0"/>
            <a:t>Support to Flagships</a:t>
          </a:r>
          <a:endParaRPr lang="en-GB" dirty="0"/>
        </a:p>
      </dgm:t>
    </dgm:pt>
    <dgm:pt modelId="{64DB3E18-8519-43D0-AED9-E3744CCF6B6B}" type="parTrans" cxnId="{ED7CD620-48E2-4355-A750-4E01E1CF6CB8}">
      <dgm:prSet/>
      <dgm:spPr/>
      <dgm:t>
        <a:bodyPr/>
        <a:lstStyle/>
        <a:p>
          <a:endParaRPr lang="en-GB"/>
        </a:p>
      </dgm:t>
    </dgm:pt>
    <dgm:pt modelId="{367B3CAA-0A03-4720-9483-A2F474990555}" type="sibTrans" cxnId="{ED7CD620-48E2-4355-A750-4E01E1CF6CB8}">
      <dgm:prSet/>
      <dgm:spPr/>
      <dgm:t>
        <a:bodyPr/>
        <a:lstStyle/>
        <a:p>
          <a:endParaRPr lang="en-GB"/>
        </a:p>
      </dgm:t>
    </dgm:pt>
    <dgm:pt modelId="{3D3C7DE4-E81C-46D5-BB5A-E1B0E1CEDF9A}">
      <dgm:prSet/>
      <dgm:spPr/>
      <dgm:t>
        <a:bodyPr/>
        <a:lstStyle/>
        <a:p>
          <a:r>
            <a:rPr lang="en-GB" dirty="0" smtClean="0"/>
            <a:t>HPC towards </a:t>
          </a:r>
          <a:r>
            <a:rPr lang="en-GB" dirty="0" err="1" smtClean="0"/>
            <a:t>Exascale</a:t>
          </a:r>
          <a:r>
            <a:rPr lang="en-GB" dirty="0" smtClean="0"/>
            <a:t> </a:t>
          </a:r>
          <a:endParaRPr lang="en-GB" dirty="0"/>
        </a:p>
      </dgm:t>
    </dgm:pt>
    <dgm:pt modelId="{2C331CE6-A1A7-4792-AC09-2B17B3C7EFEC}" type="parTrans" cxnId="{6D783FAD-BA07-430F-85B8-25FA48205ED8}">
      <dgm:prSet/>
      <dgm:spPr/>
      <dgm:t>
        <a:bodyPr/>
        <a:lstStyle/>
        <a:p>
          <a:endParaRPr lang="en-GB"/>
        </a:p>
      </dgm:t>
    </dgm:pt>
    <dgm:pt modelId="{F84D236F-AFA7-49A2-B1CE-B80E76D57E23}" type="sibTrans" cxnId="{6D783FAD-BA07-430F-85B8-25FA48205ED8}">
      <dgm:prSet/>
      <dgm:spPr/>
      <dgm:t>
        <a:bodyPr/>
        <a:lstStyle/>
        <a:p>
          <a:endParaRPr lang="en-GB"/>
        </a:p>
      </dgm:t>
    </dgm:pt>
    <dgm:pt modelId="{5EB3A572-EA81-4B05-9760-27458C5CCB04}">
      <dgm:prSet phldrT="[Text]"/>
      <dgm:spPr/>
      <dgm:t>
        <a:bodyPr/>
        <a:lstStyle/>
        <a:p>
          <a:r>
            <a:rPr lang="en-GB" dirty="0" smtClean="0"/>
            <a:t>Nurturing emerging themes and communities</a:t>
          </a:r>
          <a:endParaRPr lang="en-GB" dirty="0"/>
        </a:p>
      </dgm:t>
    </dgm:pt>
    <dgm:pt modelId="{59ACE783-3FDA-4BEC-A014-42AF479F0108}" type="parTrans" cxnId="{F30B71F8-07F7-4F84-8C3A-7466B6F8D06D}">
      <dgm:prSet/>
      <dgm:spPr/>
      <dgm:t>
        <a:bodyPr/>
        <a:lstStyle/>
        <a:p>
          <a:endParaRPr lang="en-GB"/>
        </a:p>
      </dgm:t>
    </dgm:pt>
    <dgm:pt modelId="{ABC10A22-7F9B-40D0-9928-113C2F5838EE}" type="sibTrans" cxnId="{F30B71F8-07F7-4F84-8C3A-7466B6F8D06D}">
      <dgm:prSet/>
      <dgm:spPr/>
      <dgm:t>
        <a:bodyPr/>
        <a:lstStyle/>
        <a:p>
          <a:endParaRPr lang="en-GB"/>
        </a:p>
      </dgm:t>
    </dgm:pt>
    <dgm:pt modelId="{8676A1B9-88C9-4C72-81D1-8C5D33A1754A}">
      <dgm:prSet phldrT="[Text]"/>
      <dgm:spPr/>
      <dgm:t>
        <a:bodyPr/>
        <a:lstStyle/>
        <a:p>
          <a:r>
            <a:rPr lang="en-GB" dirty="0" smtClean="0"/>
            <a:t>Tackling grand Interdisciplinary science and technology challenges</a:t>
          </a:r>
          <a:endParaRPr lang="en-GB" dirty="0"/>
        </a:p>
      </dgm:t>
    </dgm:pt>
    <dgm:pt modelId="{547B0E49-3673-45AE-870D-E86137A77C70}" type="parTrans" cxnId="{9D626CE6-E27C-43FD-8D89-5889DF7C48E4}">
      <dgm:prSet/>
      <dgm:spPr/>
      <dgm:t>
        <a:bodyPr/>
        <a:lstStyle/>
        <a:p>
          <a:endParaRPr lang="en-GB"/>
        </a:p>
      </dgm:t>
    </dgm:pt>
    <dgm:pt modelId="{2C19EB84-D852-480E-8162-8EE62A6C69E4}" type="sibTrans" cxnId="{9D626CE6-E27C-43FD-8D89-5889DF7C48E4}">
      <dgm:prSet/>
      <dgm:spPr/>
      <dgm:t>
        <a:bodyPr/>
        <a:lstStyle/>
        <a:p>
          <a:endParaRPr lang="en-GB"/>
        </a:p>
      </dgm:t>
    </dgm:pt>
    <dgm:pt modelId="{AB33A978-0C41-4E4D-8252-93644D58DCD4}">
      <dgm:prSet/>
      <dgm:spPr/>
      <dgm:t>
        <a:bodyPr/>
        <a:lstStyle/>
        <a:p>
          <a:r>
            <a:rPr lang="en-GB" dirty="0" smtClean="0"/>
            <a:t>7 Topics</a:t>
          </a:r>
          <a:endParaRPr lang="en-GB" dirty="0"/>
        </a:p>
      </dgm:t>
    </dgm:pt>
    <dgm:pt modelId="{6CA0BBAA-7FB6-40D7-A0ED-C1C44A1C32F4}" type="parTrans" cxnId="{EADF2184-69CF-4390-A406-CC1703B164D8}">
      <dgm:prSet/>
      <dgm:spPr/>
      <dgm:t>
        <a:bodyPr/>
        <a:lstStyle/>
        <a:p>
          <a:endParaRPr lang="en-GB"/>
        </a:p>
      </dgm:t>
    </dgm:pt>
    <dgm:pt modelId="{C0CCE17D-E216-4419-BFE1-07B1D7B8A1A8}" type="sibTrans" cxnId="{EADF2184-69CF-4390-A406-CC1703B164D8}">
      <dgm:prSet/>
      <dgm:spPr/>
      <dgm:t>
        <a:bodyPr/>
        <a:lstStyle/>
        <a:p>
          <a:endParaRPr lang="en-GB"/>
        </a:p>
      </dgm:t>
    </dgm:pt>
    <dgm:pt modelId="{77CB0229-3891-448A-A297-6E2B519B0366}" type="pres">
      <dgm:prSet presAssocID="{4D6B8FC0-F201-4D45-A776-32B1117217A8}" presName="Name0" presStyleCnt="0">
        <dgm:presLayoutVars>
          <dgm:dir/>
          <dgm:animLvl val="lvl"/>
          <dgm:resizeHandles val="exact"/>
        </dgm:presLayoutVars>
      </dgm:prSet>
      <dgm:spPr/>
      <dgm:t>
        <a:bodyPr/>
        <a:lstStyle/>
        <a:p>
          <a:endParaRPr lang="en-GB"/>
        </a:p>
      </dgm:t>
    </dgm:pt>
    <dgm:pt modelId="{3A386908-42B0-42F6-86AE-0957F947B192}" type="pres">
      <dgm:prSet presAssocID="{3C190FC6-3F2D-4287-B876-CD8129261730}" presName="composite" presStyleCnt="0"/>
      <dgm:spPr/>
    </dgm:pt>
    <dgm:pt modelId="{871FBD94-B8D0-48DA-9638-6EF71EBCDE24}" type="pres">
      <dgm:prSet presAssocID="{3C190FC6-3F2D-4287-B876-CD8129261730}" presName="parTx" presStyleLbl="alignNode1" presStyleIdx="0" presStyleCnt="4">
        <dgm:presLayoutVars>
          <dgm:chMax val="0"/>
          <dgm:chPref val="0"/>
          <dgm:bulletEnabled val="1"/>
        </dgm:presLayoutVars>
      </dgm:prSet>
      <dgm:spPr/>
      <dgm:t>
        <a:bodyPr/>
        <a:lstStyle/>
        <a:p>
          <a:endParaRPr lang="en-GB"/>
        </a:p>
      </dgm:t>
    </dgm:pt>
    <dgm:pt modelId="{79E3F5B5-A4A6-4034-AF5B-0CD689B068EE}" type="pres">
      <dgm:prSet presAssocID="{3C190FC6-3F2D-4287-B876-CD8129261730}" presName="desTx" presStyleLbl="alignAccFollowNode1" presStyleIdx="0" presStyleCnt="4">
        <dgm:presLayoutVars>
          <dgm:bulletEnabled val="1"/>
        </dgm:presLayoutVars>
      </dgm:prSet>
      <dgm:spPr/>
      <dgm:t>
        <a:bodyPr/>
        <a:lstStyle/>
        <a:p>
          <a:endParaRPr lang="en-GB"/>
        </a:p>
      </dgm:t>
    </dgm:pt>
    <dgm:pt modelId="{550F3329-AEE4-4080-946B-75E87F70F2B7}" type="pres">
      <dgm:prSet presAssocID="{0E577DB8-DC86-40E6-AD6B-5C08D7B3EE51}" presName="space" presStyleCnt="0"/>
      <dgm:spPr/>
    </dgm:pt>
    <dgm:pt modelId="{D11AEF82-3683-4872-A162-9254167E8ED9}" type="pres">
      <dgm:prSet presAssocID="{2AF788DD-65CB-44EC-9819-39CCB6F7A807}" presName="composite" presStyleCnt="0"/>
      <dgm:spPr/>
    </dgm:pt>
    <dgm:pt modelId="{C9B35C81-CBD8-48F3-8A0E-170799CBC65F}" type="pres">
      <dgm:prSet presAssocID="{2AF788DD-65CB-44EC-9819-39CCB6F7A807}" presName="parTx" presStyleLbl="alignNode1" presStyleIdx="1" presStyleCnt="4">
        <dgm:presLayoutVars>
          <dgm:chMax val="0"/>
          <dgm:chPref val="0"/>
          <dgm:bulletEnabled val="1"/>
        </dgm:presLayoutVars>
      </dgm:prSet>
      <dgm:spPr/>
      <dgm:t>
        <a:bodyPr/>
        <a:lstStyle/>
        <a:p>
          <a:endParaRPr lang="en-GB"/>
        </a:p>
      </dgm:t>
    </dgm:pt>
    <dgm:pt modelId="{057D3DAF-2D68-486B-B202-2ED31A5695E3}" type="pres">
      <dgm:prSet presAssocID="{2AF788DD-65CB-44EC-9819-39CCB6F7A807}" presName="desTx" presStyleLbl="alignAccFollowNode1" presStyleIdx="1" presStyleCnt="4">
        <dgm:presLayoutVars>
          <dgm:bulletEnabled val="1"/>
        </dgm:presLayoutVars>
      </dgm:prSet>
      <dgm:spPr/>
      <dgm:t>
        <a:bodyPr/>
        <a:lstStyle/>
        <a:p>
          <a:endParaRPr lang="en-GB"/>
        </a:p>
      </dgm:t>
    </dgm:pt>
    <dgm:pt modelId="{82A125D2-74A5-4E2D-AD67-9634D1158AFD}" type="pres">
      <dgm:prSet presAssocID="{89B22F28-17E3-4238-AE09-8FC40B503096}" presName="space" presStyleCnt="0"/>
      <dgm:spPr/>
    </dgm:pt>
    <dgm:pt modelId="{48E700E7-5B0B-4C37-9672-657B78CD8CE8}" type="pres">
      <dgm:prSet presAssocID="{DA82C977-6CE0-4E94-9D9B-496073646B8F}" presName="composite" presStyleCnt="0"/>
      <dgm:spPr/>
    </dgm:pt>
    <dgm:pt modelId="{BA76C6B9-819E-4292-86EA-32D1262CD9DB}" type="pres">
      <dgm:prSet presAssocID="{DA82C977-6CE0-4E94-9D9B-496073646B8F}" presName="parTx" presStyleLbl="alignNode1" presStyleIdx="2" presStyleCnt="4">
        <dgm:presLayoutVars>
          <dgm:chMax val="0"/>
          <dgm:chPref val="0"/>
          <dgm:bulletEnabled val="1"/>
        </dgm:presLayoutVars>
      </dgm:prSet>
      <dgm:spPr/>
      <dgm:t>
        <a:bodyPr/>
        <a:lstStyle/>
        <a:p>
          <a:endParaRPr lang="en-GB"/>
        </a:p>
      </dgm:t>
    </dgm:pt>
    <dgm:pt modelId="{642D3087-FC96-4C93-850A-3A55D443D6F1}" type="pres">
      <dgm:prSet presAssocID="{DA82C977-6CE0-4E94-9D9B-496073646B8F}" presName="desTx" presStyleLbl="alignAccFollowNode1" presStyleIdx="2" presStyleCnt="4">
        <dgm:presLayoutVars>
          <dgm:bulletEnabled val="1"/>
        </dgm:presLayoutVars>
      </dgm:prSet>
      <dgm:spPr/>
      <dgm:t>
        <a:bodyPr/>
        <a:lstStyle/>
        <a:p>
          <a:endParaRPr lang="en-GB"/>
        </a:p>
      </dgm:t>
    </dgm:pt>
    <dgm:pt modelId="{D48DB70D-ADEF-463D-83E5-DCAC25DC4127}" type="pres">
      <dgm:prSet presAssocID="{5B2FF3E1-5FDE-49B7-A695-1A3EF7BB7AA2}" presName="space" presStyleCnt="0"/>
      <dgm:spPr/>
    </dgm:pt>
    <dgm:pt modelId="{748952F8-F765-48B2-8CEB-3ABF63BD760B}" type="pres">
      <dgm:prSet presAssocID="{5B2130A2-B71F-40C1-B36A-411BC473086D}" presName="composite" presStyleCnt="0"/>
      <dgm:spPr/>
    </dgm:pt>
    <dgm:pt modelId="{228F7030-99D6-4196-9806-F54F00D78C0A}" type="pres">
      <dgm:prSet presAssocID="{5B2130A2-B71F-40C1-B36A-411BC473086D}" presName="parTx" presStyleLbl="alignNode1" presStyleIdx="3" presStyleCnt="4">
        <dgm:presLayoutVars>
          <dgm:chMax val="0"/>
          <dgm:chPref val="0"/>
          <dgm:bulletEnabled val="1"/>
        </dgm:presLayoutVars>
      </dgm:prSet>
      <dgm:spPr/>
      <dgm:t>
        <a:bodyPr/>
        <a:lstStyle/>
        <a:p>
          <a:endParaRPr lang="en-GB"/>
        </a:p>
      </dgm:t>
    </dgm:pt>
    <dgm:pt modelId="{EC30E220-F064-4A32-8F7A-9B31B15537AD}" type="pres">
      <dgm:prSet presAssocID="{5B2130A2-B71F-40C1-B36A-411BC473086D}" presName="desTx" presStyleLbl="alignAccFollowNode1" presStyleIdx="3" presStyleCnt="4">
        <dgm:presLayoutVars>
          <dgm:bulletEnabled val="1"/>
        </dgm:presLayoutVars>
      </dgm:prSet>
      <dgm:spPr/>
      <dgm:t>
        <a:bodyPr/>
        <a:lstStyle/>
        <a:p>
          <a:endParaRPr lang="en-GB"/>
        </a:p>
      </dgm:t>
    </dgm:pt>
  </dgm:ptLst>
  <dgm:cxnLst>
    <dgm:cxn modelId="{3CA9147C-BD6D-4C85-B0C4-3E9C2A0B6472}" type="presOf" srcId="{AB33A978-0C41-4E4D-8252-93644D58DCD4}" destId="{EC30E220-F064-4A32-8F7A-9B31B15537AD}" srcOrd="0" destOrd="1" presId="urn:microsoft.com/office/officeart/2005/8/layout/hList1"/>
    <dgm:cxn modelId="{1949C81C-B7A7-4CBA-B193-70A8E8663F0D}" srcId="{4D6B8FC0-F201-4D45-A776-32B1117217A8}" destId="{5B2130A2-B71F-40C1-B36A-411BC473086D}" srcOrd="3" destOrd="0" parTransId="{AD54E87B-6960-419D-9792-C7036822AEE6}" sibTransId="{8E946B71-EE32-4059-86DC-4B80720DE5E1}"/>
    <dgm:cxn modelId="{9D626CE6-E27C-43FD-8D89-5889DF7C48E4}" srcId="{DA82C977-6CE0-4E94-9D9B-496073646B8F}" destId="{8676A1B9-88C9-4C72-81D1-8C5D33A1754A}" srcOrd="0" destOrd="0" parTransId="{547B0E49-3673-45AE-870D-E86137A77C70}" sibTransId="{2C19EB84-D852-480E-8162-8EE62A6C69E4}"/>
    <dgm:cxn modelId="{1C010BFE-C8FB-4B71-905B-BCF40D919ECE}" type="presOf" srcId="{3C190FC6-3F2D-4287-B876-CD8129261730}" destId="{871FBD94-B8D0-48DA-9638-6EF71EBCDE24}" srcOrd="0" destOrd="0" presId="urn:microsoft.com/office/officeart/2005/8/layout/hList1"/>
    <dgm:cxn modelId="{9D3B6DF9-693F-4516-8967-AF50A999836C}" type="presOf" srcId="{5EB3A572-EA81-4B05-9760-27458C5CCB04}" destId="{057D3DAF-2D68-486B-B202-2ED31A5695E3}" srcOrd="0" destOrd="0" presId="urn:microsoft.com/office/officeart/2005/8/layout/hList1"/>
    <dgm:cxn modelId="{6B617E24-2BBA-4390-802B-F96C261ED4E5}" srcId="{4D6B8FC0-F201-4D45-A776-32B1117217A8}" destId="{2AF788DD-65CB-44EC-9819-39CCB6F7A807}" srcOrd="1" destOrd="0" parTransId="{22DACA5D-DE0A-47A2-A187-3ED325950B46}" sibTransId="{89B22F28-17E3-4238-AE09-8FC40B503096}"/>
    <dgm:cxn modelId="{6E007266-93D0-4AC7-9655-81DD17ADBABF}" srcId="{DA82C977-6CE0-4E94-9D9B-496073646B8F}" destId="{37AF2B99-9881-4D3D-992B-F1A283E88DA6}" srcOrd="1" destOrd="0" parTransId="{39C85DB6-7DC4-4A04-AC38-70E5A2B8FF45}" sibTransId="{121CB5F7-0E40-4E8B-833B-F7939A8CB55D}"/>
    <dgm:cxn modelId="{6FC34DC6-A8D5-4654-877B-BD1512A5A84F}" type="presOf" srcId="{8676A1B9-88C9-4C72-81D1-8C5D33A1754A}" destId="{642D3087-FC96-4C93-850A-3A55D443D6F1}" srcOrd="0" destOrd="0" presId="urn:microsoft.com/office/officeart/2005/8/layout/hList1"/>
    <dgm:cxn modelId="{E41852B0-94C4-4569-9190-1B521B2A39F9}" srcId="{3C190FC6-3F2D-4287-B876-CD8129261730}" destId="{F8C43795-03E7-4FF0-9C40-6FC19B987E80}" srcOrd="0" destOrd="0" parTransId="{E707FBBE-D8A3-4D37-AFAE-00B2F52A4EAA}" sibTransId="{7A8DA637-CDAE-41D3-A8B0-39034C8B9814}"/>
    <dgm:cxn modelId="{173D4A9E-8123-47A4-AF1C-D4671D6780B8}" type="presOf" srcId="{5B2130A2-B71F-40C1-B36A-411BC473086D}" destId="{228F7030-99D6-4196-9806-F54F00D78C0A}" srcOrd="0" destOrd="0" presId="urn:microsoft.com/office/officeart/2005/8/layout/hList1"/>
    <dgm:cxn modelId="{EADF2184-69CF-4390-A406-CC1703B164D8}" srcId="{5B2130A2-B71F-40C1-B36A-411BC473086D}" destId="{AB33A978-0C41-4E4D-8252-93644D58DCD4}" srcOrd="1" destOrd="0" parTransId="{6CA0BBAA-7FB6-40D7-A0ED-C1C44A1C32F4}" sibTransId="{C0CCE17D-E216-4419-BFE1-07B1D7B8A1A8}"/>
    <dgm:cxn modelId="{59A010A2-C846-4F2B-A1D4-F5A60CDB1B16}" type="presOf" srcId="{F8C43795-03E7-4FF0-9C40-6FC19B987E80}" destId="{79E3F5B5-A4A6-4034-AF5B-0CD689B068EE}" srcOrd="0" destOrd="0" presId="urn:microsoft.com/office/officeart/2005/8/layout/hList1"/>
    <dgm:cxn modelId="{56D4A517-9A44-4B86-94D0-8248B92E3A9F}" type="presOf" srcId="{FA78473C-1446-40BC-8FE9-CDC3C6584DEF}" destId="{642D3087-FC96-4C93-850A-3A55D443D6F1}" srcOrd="0" destOrd="2" presId="urn:microsoft.com/office/officeart/2005/8/layout/hList1"/>
    <dgm:cxn modelId="{EBB8543E-4908-46B1-8FE6-689C990E92E7}" type="presOf" srcId="{4D6B8FC0-F201-4D45-A776-32B1117217A8}" destId="{77CB0229-3891-448A-A297-6E2B519B0366}" srcOrd="0" destOrd="0" presId="urn:microsoft.com/office/officeart/2005/8/layout/hList1"/>
    <dgm:cxn modelId="{F78FE1AC-D769-49AD-89C7-BA6F108FB8AC}" srcId="{2AF788DD-65CB-44EC-9819-39CCB6F7A807}" destId="{18FFAAFB-59AA-4721-9985-3E4FED9DE2CD}" srcOrd="1" destOrd="0" parTransId="{04BCC363-CC14-45D8-A8D6-C22FC2C03A1A}" sibTransId="{B8A8109E-A91E-4933-8025-779E611A5BDF}"/>
    <dgm:cxn modelId="{1B155934-A2E6-4144-AD89-9833434960DE}" type="presOf" srcId="{37AF2B99-9881-4D3D-992B-F1A283E88DA6}" destId="{642D3087-FC96-4C93-850A-3A55D443D6F1}" srcOrd="0" destOrd="1" presId="urn:microsoft.com/office/officeart/2005/8/layout/hList1"/>
    <dgm:cxn modelId="{D0F079E6-57D8-408D-8705-DF08BECF6A2B}" type="presOf" srcId="{2AF788DD-65CB-44EC-9819-39CCB6F7A807}" destId="{C9B35C81-CBD8-48F3-8A0E-170799CBC65F}" srcOrd="0" destOrd="0" presId="urn:microsoft.com/office/officeart/2005/8/layout/hList1"/>
    <dgm:cxn modelId="{BB8ECC1B-A573-446C-90EF-6F314AC41232}" type="presOf" srcId="{EA5D85DA-83A8-4FF5-9AEF-D93ABECC89A1}" destId="{642D3087-FC96-4C93-850A-3A55D443D6F1}" srcOrd="0" destOrd="3" presId="urn:microsoft.com/office/officeart/2005/8/layout/hList1"/>
    <dgm:cxn modelId="{B64C80EA-4A0D-47DD-AF81-C068F7FD73F1}" srcId="{4D6B8FC0-F201-4D45-A776-32B1117217A8}" destId="{DA82C977-6CE0-4E94-9D9B-496073646B8F}" srcOrd="2" destOrd="0" parTransId="{E10FFBA9-7F29-4F21-8BB5-DAA75824B6B3}" sibTransId="{5B2FF3E1-5FDE-49B7-A695-1A3EF7BB7AA2}"/>
    <dgm:cxn modelId="{6D783FAD-BA07-430F-85B8-25FA48205ED8}" srcId="{5B2130A2-B71F-40C1-B36A-411BC473086D}" destId="{3D3C7DE4-E81C-46D5-BB5A-E1B0E1CEDF9A}" srcOrd="0" destOrd="0" parTransId="{2C331CE6-A1A7-4792-AC09-2B17B3C7EFEC}" sibTransId="{F84D236F-AFA7-49A2-B1CE-B80E76D57E23}"/>
    <dgm:cxn modelId="{8A90AC39-4C77-4F23-810C-6351D6795855}" type="presOf" srcId="{3D3C7DE4-E81C-46D5-BB5A-E1B0E1CEDF9A}" destId="{EC30E220-F064-4A32-8F7A-9B31B15537AD}" srcOrd="0" destOrd="0" presId="urn:microsoft.com/office/officeart/2005/8/layout/hList1"/>
    <dgm:cxn modelId="{ED7CD620-48E2-4355-A750-4E01E1CF6CB8}" srcId="{DA82C977-6CE0-4E94-9D9B-496073646B8F}" destId="{EA5D85DA-83A8-4FF5-9AEF-D93ABECC89A1}" srcOrd="3" destOrd="0" parTransId="{64DB3E18-8519-43D0-AED9-E3744CCF6B6B}" sibTransId="{367B3CAA-0A03-4720-9483-A2F474990555}"/>
    <dgm:cxn modelId="{F30B71F8-07F7-4F84-8C3A-7466B6F8D06D}" srcId="{2AF788DD-65CB-44EC-9819-39CCB6F7A807}" destId="{5EB3A572-EA81-4B05-9760-27458C5CCB04}" srcOrd="0" destOrd="0" parTransId="{59ACE783-3FDA-4BEC-A014-42AF479F0108}" sibTransId="{ABC10A22-7F9B-40D0-9928-113C2F5838EE}"/>
    <dgm:cxn modelId="{EFCECFBB-C7CA-402E-A877-9DB07A40AA4E}" srcId="{DA82C977-6CE0-4E94-9D9B-496073646B8F}" destId="{FA78473C-1446-40BC-8FE9-CDC3C6584DEF}" srcOrd="2" destOrd="0" parTransId="{3B1C251D-75AC-402D-8A46-A293F698A673}" sibTransId="{931FB1FA-4603-469E-BBFB-44B4CE12EE24}"/>
    <dgm:cxn modelId="{B54E0A7B-1878-436E-8BE4-23A768103617}" type="presOf" srcId="{18FFAAFB-59AA-4721-9985-3E4FED9DE2CD}" destId="{057D3DAF-2D68-486B-B202-2ED31A5695E3}" srcOrd="0" destOrd="1" presId="urn:microsoft.com/office/officeart/2005/8/layout/hList1"/>
    <dgm:cxn modelId="{0D1C627F-E989-4758-8764-2876E8E386C5}" srcId="{4D6B8FC0-F201-4D45-A776-32B1117217A8}" destId="{3C190FC6-3F2D-4287-B876-CD8129261730}" srcOrd="0" destOrd="0" parTransId="{1E7FB9C1-88F6-43A5-8D4A-208C63E4BBA9}" sibTransId="{0E577DB8-DC86-40E6-AD6B-5C08D7B3EE51}"/>
    <dgm:cxn modelId="{709D2A63-67D1-43BA-A93B-0FD614B66485}" type="presOf" srcId="{DA82C977-6CE0-4E94-9D9B-496073646B8F}" destId="{BA76C6B9-819E-4292-86EA-32D1262CD9DB}" srcOrd="0" destOrd="0" presId="urn:microsoft.com/office/officeart/2005/8/layout/hList1"/>
    <dgm:cxn modelId="{6CBCB1E6-DA2B-4B9D-94D6-93E40C6FE64B}" type="presParOf" srcId="{77CB0229-3891-448A-A297-6E2B519B0366}" destId="{3A386908-42B0-42F6-86AE-0957F947B192}" srcOrd="0" destOrd="0" presId="urn:microsoft.com/office/officeart/2005/8/layout/hList1"/>
    <dgm:cxn modelId="{6263D354-16DB-4EBC-B9E0-B756D9039B68}" type="presParOf" srcId="{3A386908-42B0-42F6-86AE-0957F947B192}" destId="{871FBD94-B8D0-48DA-9638-6EF71EBCDE24}" srcOrd="0" destOrd="0" presId="urn:microsoft.com/office/officeart/2005/8/layout/hList1"/>
    <dgm:cxn modelId="{F98CF8AB-12B3-4351-B922-C847BE1626B7}" type="presParOf" srcId="{3A386908-42B0-42F6-86AE-0957F947B192}" destId="{79E3F5B5-A4A6-4034-AF5B-0CD689B068EE}" srcOrd="1" destOrd="0" presId="urn:microsoft.com/office/officeart/2005/8/layout/hList1"/>
    <dgm:cxn modelId="{AC0D67F4-60D0-4FEE-B0BF-C11E799EB9A0}" type="presParOf" srcId="{77CB0229-3891-448A-A297-6E2B519B0366}" destId="{550F3329-AEE4-4080-946B-75E87F70F2B7}" srcOrd="1" destOrd="0" presId="urn:microsoft.com/office/officeart/2005/8/layout/hList1"/>
    <dgm:cxn modelId="{5277A10E-5588-40B7-931F-7F55F4AFC718}" type="presParOf" srcId="{77CB0229-3891-448A-A297-6E2B519B0366}" destId="{D11AEF82-3683-4872-A162-9254167E8ED9}" srcOrd="2" destOrd="0" presId="urn:microsoft.com/office/officeart/2005/8/layout/hList1"/>
    <dgm:cxn modelId="{D50F39B9-CE3E-4DD3-A341-8B926DD0BDCB}" type="presParOf" srcId="{D11AEF82-3683-4872-A162-9254167E8ED9}" destId="{C9B35C81-CBD8-48F3-8A0E-170799CBC65F}" srcOrd="0" destOrd="0" presId="urn:microsoft.com/office/officeart/2005/8/layout/hList1"/>
    <dgm:cxn modelId="{F45347EB-B6EB-49F0-8B3C-894C02CC057B}" type="presParOf" srcId="{D11AEF82-3683-4872-A162-9254167E8ED9}" destId="{057D3DAF-2D68-486B-B202-2ED31A5695E3}" srcOrd="1" destOrd="0" presId="urn:microsoft.com/office/officeart/2005/8/layout/hList1"/>
    <dgm:cxn modelId="{B891F651-5D17-41AA-A4FB-BB944C88D6A5}" type="presParOf" srcId="{77CB0229-3891-448A-A297-6E2B519B0366}" destId="{82A125D2-74A5-4E2D-AD67-9634D1158AFD}" srcOrd="3" destOrd="0" presId="urn:microsoft.com/office/officeart/2005/8/layout/hList1"/>
    <dgm:cxn modelId="{6AB6B418-A45B-488C-B2E0-58A41F56BFEF}" type="presParOf" srcId="{77CB0229-3891-448A-A297-6E2B519B0366}" destId="{48E700E7-5B0B-4C37-9672-657B78CD8CE8}" srcOrd="4" destOrd="0" presId="urn:microsoft.com/office/officeart/2005/8/layout/hList1"/>
    <dgm:cxn modelId="{D42DDB73-75B3-413E-86CA-1433B51F9B85}" type="presParOf" srcId="{48E700E7-5B0B-4C37-9672-657B78CD8CE8}" destId="{BA76C6B9-819E-4292-86EA-32D1262CD9DB}" srcOrd="0" destOrd="0" presId="urn:microsoft.com/office/officeart/2005/8/layout/hList1"/>
    <dgm:cxn modelId="{24DCE293-A1E9-4F37-BB46-861B4E6905E1}" type="presParOf" srcId="{48E700E7-5B0B-4C37-9672-657B78CD8CE8}" destId="{642D3087-FC96-4C93-850A-3A55D443D6F1}" srcOrd="1" destOrd="0" presId="urn:microsoft.com/office/officeart/2005/8/layout/hList1"/>
    <dgm:cxn modelId="{5794C2C4-5C20-4747-A4D0-C911892AF4F5}" type="presParOf" srcId="{77CB0229-3891-448A-A297-6E2B519B0366}" destId="{D48DB70D-ADEF-463D-83E5-DCAC25DC4127}" srcOrd="5" destOrd="0" presId="urn:microsoft.com/office/officeart/2005/8/layout/hList1"/>
    <dgm:cxn modelId="{C4B8417B-8502-4A9C-AACF-B09D71EF3EA7}" type="presParOf" srcId="{77CB0229-3891-448A-A297-6E2B519B0366}" destId="{748952F8-F765-48B2-8CEB-3ABF63BD760B}" srcOrd="6" destOrd="0" presId="urn:microsoft.com/office/officeart/2005/8/layout/hList1"/>
    <dgm:cxn modelId="{647342C6-04B8-478C-92D3-9A4979800B6E}" type="presParOf" srcId="{748952F8-F765-48B2-8CEB-3ABF63BD760B}" destId="{228F7030-99D6-4196-9806-F54F00D78C0A}" srcOrd="0" destOrd="0" presId="urn:microsoft.com/office/officeart/2005/8/layout/hList1"/>
    <dgm:cxn modelId="{28938056-13FA-4426-8619-AB0C9E9B8471}" type="presParOf" srcId="{748952F8-F765-48B2-8CEB-3ABF63BD760B}" destId="{EC30E220-F064-4A32-8F7A-9B31B15537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F12429-F491-4B77-8226-D7CAA112722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AAD29BE8-E594-4410-8E7A-12FF5CD46613}">
      <dgm:prSet phldrT="[Text]" custT="1"/>
      <dgm:spPr>
        <a:solidFill>
          <a:srgbClr val="92D050"/>
        </a:solidFill>
      </dgm:spPr>
      <dgm:t>
        <a:bodyPr/>
        <a:lstStyle/>
        <a:p>
          <a:r>
            <a:rPr lang="en-GB" sz="2000" b="1" dirty="0" smtClean="0"/>
            <a:t>Sustainable Agriculture and Forestry</a:t>
          </a:r>
          <a:endParaRPr lang="en-GB" sz="2000" b="1" dirty="0"/>
        </a:p>
      </dgm:t>
    </dgm:pt>
    <dgm:pt modelId="{8BF7D4E0-A4DF-445C-AF5E-07AF92216D72}" type="parTrans" cxnId="{172CA340-694B-49AD-9FBA-BB3FB34851C5}">
      <dgm:prSet/>
      <dgm:spPr/>
      <dgm:t>
        <a:bodyPr/>
        <a:lstStyle/>
        <a:p>
          <a:endParaRPr lang="en-GB"/>
        </a:p>
      </dgm:t>
    </dgm:pt>
    <dgm:pt modelId="{569EB75E-48CC-4440-A728-9CF3D034A4A9}" type="sibTrans" cxnId="{172CA340-694B-49AD-9FBA-BB3FB34851C5}">
      <dgm:prSet/>
      <dgm:spPr/>
      <dgm:t>
        <a:bodyPr/>
        <a:lstStyle/>
        <a:p>
          <a:endParaRPr lang="en-GB"/>
        </a:p>
      </dgm:t>
    </dgm:pt>
    <dgm:pt modelId="{A2B84274-9837-4E55-B162-E93B2322243E}">
      <dgm:prSet phldrT="[Text]" custT="1"/>
      <dgm:spPr>
        <a:solidFill>
          <a:schemeClr val="accent6">
            <a:lumMod val="75000"/>
          </a:schemeClr>
        </a:solidFill>
      </dgm:spPr>
      <dgm:t>
        <a:bodyPr/>
        <a:lstStyle/>
        <a:p>
          <a:r>
            <a:rPr lang="en-GB" sz="2000" b="1" dirty="0" smtClean="0"/>
            <a:t>Unlocking the potential of aquatic living resources</a:t>
          </a:r>
          <a:endParaRPr lang="en-GB" sz="2000" b="1" dirty="0"/>
        </a:p>
      </dgm:t>
    </dgm:pt>
    <dgm:pt modelId="{2DAD2151-99DB-44BA-8F39-714EE8D79C48}" type="parTrans" cxnId="{49B6FE99-54DA-4CC6-88C9-D92C84963659}">
      <dgm:prSet/>
      <dgm:spPr/>
      <dgm:t>
        <a:bodyPr/>
        <a:lstStyle/>
        <a:p>
          <a:endParaRPr lang="en-GB"/>
        </a:p>
      </dgm:t>
    </dgm:pt>
    <dgm:pt modelId="{1C70A30F-0C8E-481C-9218-CFB3399ADF84}" type="sibTrans" cxnId="{49B6FE99-54DA-4CC6-88C9-D92C84963659}">
      <dgm:prSet/>
      <dgm:spPr/>
      <dgm:t>
        <a:bodyPr/>
        <a:lstStyle/>
        <a:p>
          <a:endParaRPr lang="en-GB"/>
        </a:p>
      </dgm:t>
    </dgm:pt>
    <dgm:pt modelId="{0E0A46B8-3338-4706-94B7-BED434A65B2C}">
      <dgm:prSet phldrT="[Text]" custT="1"/>
      <dgm:spPr>
        <a:solidFill>
          <a:srgbClr val="4B10F0"/>
        </a:solidFill>
      </dgm:spPr>
      <dgm:t>
        <a:bodyPr/>
        <a:lstStyle/>
        <a:p>
          <a:r>
            <a:rPr lang="en-GB" sz="2000" b="1" dirty="0" smtClean="0"/>
            <a:t>Sustainable and competitive bio-based industries</a:t>
          </a:r>
          <a:endParaRPr lang="en-GB" sz="2000" dirty="0"/>
        </a:p>
      </dgm:t>
    </dgm:pt>
    <dgm:pt modelId="{06556BE2-E42E-44CD-8A34-2738640A4253}" type="parTrans" cxnId="{4BD7EA86-FD1D-4888-A776-76F7CB2AE58B}">
      <dgm:prSet/>
      <dgm:spPr/>
      <dgm:t>
        <a:bodyPr/>
        <a:lstStyle/>
        <a:p>
          <a:endParaRPr lang="en-GB"/>
        </a:p>
      </dgm:t>
    </dgm:pt>
    <dgm:pt modelId="{EBF6AD24-64B3-4C47-BFF2-3600DED8131A}" type="sibTrans" cxnId="{4BD7EA86-FD1D-4888-A776-76F7CB2AE58B}">
      <dgm:prSet/>
      <dgm:spPr/>
      <dgm:t>
        <a:bodyPr/>
        <a:lstStyle/>
        <a:p>
          <a:endParaRPr lang="en-GB"/>
        </a:p>
      </dgm:t>
    </dgm:pt>
    <dgm:pt modelId="{AA72A7AD-9154-4F43-840E-A09AADA904DE}">
      <dgm:prSet custT="1"/>
      <dgm:spPr>
        <a:solidFill>
          <a:srgbClr val="7030A0"/>
        </a:solidFill>
      </dgm:spPr>
      <dgm:t>
        <a:bodyPr/>
        <a:lstStyle/>
        <a:p>
          <a:r>
            <a:rPr lang="en-GB" sz="2000" b="1" dirty="0" smtClean="0"/>
            <a:t>Sustainable and competitive </a:t>
          </a:r>
          <a:r>
            <a:rPr lang="en-GB" sz="2000" b="1" dirty="0" err="1" smtClean="0"/>
            <a:t>agri</a:t>
          </a:r>
          <a:r>
            <a:rPr lang="en-GB" sz="2000" b="1" dirty="0" smtClean="0"/>
            <a:t>-food sector for a safe and healthy diet</a:t>
          </a:r>
          <a:endParaRPr lang="en-GB" sz="2000" dirty="0"/>
        </a:p>
      </dgm:t>
    </dgm:pt>
    <dgm:pt modelId="{F88E6774-E1EC-444D-9FC8-C591393C7A0C}" type="parTrans" cxnId="{83F20CBF-1E76-4EE5-B192-81FC8B067B63}">
      <dgm:prSet/>
      <dgm:spPr/>
      <dgm:t>
        <a:bodyPr/>
        <a:lstStyle/>
        <a:p>
          <a:endParaRPr lang="en-GB"/>
        </a:p>
      </dgm:t>
    </dgm:pt>
    <dgm:pt modelId="{2BE06126-E60D-4A7B-B6D1-7F300BB4B025}" type="sibTrans" cxnId="{83F20CBF-1E76-4EE5-B192-81FC8B067B63}">
      <dgm:prSet/>
      <dgm:spPr/>
      <dgm:t>
        <a:bodyPr/>
        <a:lstStyle/>
        <a:p>
          <a:endParaRPr lang="en-GB"/>
        </a:p>
      </dgm:t>
    </dgm:pt>
    <dgm:pt modelId="{3ADCF58E-1B86-4195-8E79-39A6A0FD25D4}" type="pres">
      <dgm:prSet presAssocID="{7BF12429-F491-4B77-8226-D7CAA112722A}" presName="linear" presStyleCnt="0">
        <dgm:presLayoutVars>
          <dgm:dir/>
          <dgm:animLvl val="lvl"/>
          <dgm:resizeHandles val="exact"/>
        </dgm:presLayoutVars>
      </dgm:prSet>
      <dgm:spPr/>
      <dgm:t>
        <a:bodyPr/>
        <a:lstStyle/>
        <a:p>
          <a:endParaRPr lang="en-GB"/>
        </a:p>
      </dgm:t>
    </dgm:pt>
    <dgm:pt modelId="{5CEB4382-E538-4238-8E2F-09C7F720FE4C}" type="pres">
      <dgm:prSet presAssocID="{AAD29BE8-E594-4410-8E7A-12FF5CD46613}" presName="parentLin" presStyleCnt="0"/>
      <dgm:spPr/>
    </dgm:pt>
    <dgm:pt modelId="{BD815122-9630-45CD-B8DB-840A51F1CB89}" type="pres">
      <dgm:prSet presAssocID="{AAD29BE8-E594-4410-8E7A-12FF5CD46613}" presName="parentLeftMargin" presStyleLbl="node1" presStyleIdx="0" presStyleCnt="4"/>
      <dgm:spPr/>
      <dgm:t>
        <a:bodyPr/>
        <a:lstStyle/>
        <a:p>
          <a:endParaRPr lang="en-GB"/>
        </a:p>
      </dgm:t>
    </dgm:pt>
    <dgm:pt modelId="{E5D9EA25-6249-4B52-978F-E888A9AC790F}" type="pres">
      <dgm:prSet presAssocID="{AAD29BE8-E594-4410-8E7A-12FF5CD46613}" presName="parentText" presStyleLbl="node1" presStyleIdx="0" presStyleCnt="4" custScaleX="109982" custScaleY="148782">
        <dgm:presLayoutVars>
          <dgm:chMax val="0"/>
          <dgm:bulletEnabled val="1"/>
        </dgm:presLayoutVars>
      </dgm:prSet>
      <dgm:spPr/>
      <dgm:t>
        <a:bodyPr/>
        <a:lstStyle/>
        <a:p>
          <a:endParaRPr lang="en-GB"/>
        </a:p>
      </dgm:t>
    </dgm:pt>
    <dgm:pt modelId="{6059BE66-7F54-4D13-A36B-F4A8DD80A175}" type="pres">
      <dgm:prSet presAssocID="{AAD29BE8-E594-4410-8E7A-12FF5CD46613}" presName="negativeSpace" presStyleCnt="0"/>
      <dgm:spPr/>
    </dgm:pt>
    <dgm:pt modelId="{4871CC3E-BC83-4C50-9EB4-B0CAF994FA3A}" type="pres">
      <dgm:prSet presAssocID="{AAD29BE8-E594-4410-8E7A-12FF5CD46613}" presName="childText" presStyleLbl="conFgAcc1" presStyleIdx="0" presStyleCnt="4">
        <dgm:presLayoutVars>
          <dgm:bulletEnabled val="1"/>
        </dgm:presLayoutVars>
      </dgm:prSet>
      <dgm:spPr>
        <a:ln>
          <a:solidFill>
            <a:srgbClr val="92D050"/>
          </a:solidFill>
        </a:ln>
      </dgm:spPr>
    </dgm:pt>
    <dgm:pt modelId="{A3B9761C-C7A0-43EC-9F28-9BB428EABF34}" type="pres">
      <dgm:prSet presAssocID="{569EB75E-48CC-4440-A728-9CF3D034A4A9}" presName="spaceBetweenRectangles" presStyleCnt="0"/>
      <dgm:spPr/>
    </dgm:pt>
    <dgm:pt modelId="{5F652D8D-AFB1-43F3-BD41-0F3821985826}" type="pres">
      <dgm:prSet presAssocID="{AA72A7AD-9154-4F43-840E-A09AADA904DE}" presName="parentLin" presStyleCnt="0"/>
      <dgm:spPr/>
    </dgm:pt>
    <dgm:pt modelId="{82B0AF17-90CC-4CB3-840B-2A08692EA0A3}" type="pres">
      <dgm:prSet presAssocID="{AA72A7AD-9154-4F43-840E-A09AADA904DE}" presName="parentLeftMargin" presStyleLbl="node1" presStyleIdx="0" presStyleCnt="4"/>
      <dgm:spPr/>
      <dgm:t>
        <a:bodyPr/>
        <a:lstStyle/>
        <a:p>
          <a:endParaRPr lang="en-GB"/>
        </a:p>
      </dgm:t>
    </dgm:pt>
    <dgm:pt modelId="{64DD081C-E812-4491-96AE-AF3F0669C515}" type="pres">
      <dgm:prSet presAssocID="{AA72A7AD-9154-4F43-840E-A09AADA904DE}" presName="parentText" presStyleLbl="node1" presStyleIdx="1" presStyleCnt="4" custScaleX="110656" custScaleY="168207">
        <dgm:presLayoutVars>
          <dgm:chMax val="0"/>
          <dgm:bulletEnabled val="1"/>
        </dgm:presLayoutVars>
      </dgm:prSet>
      <dgm:spPr/>
      <dgm:t>
        <a:bodyPr/>
        <a:lstStyle/>
        <a:p>
          <a:endParaRPr lang="en-GB"/>
        </a:p>
      </dgm:t>
    </dgm:pt>
    <dgm:pt modelId="{17D25EA9-AA62-4A89-80C0-6EE62B521DA2}" type="pres">
      <dgm:prSet presAssocID="{AA72A7AD-9154-4F43-840E-A09AADA904DE}" presName="negativeSpace" presStyleCnt="0"/>
      <dgm:spPr/>
    </dgm:pt>
    <dgm:pt modelId="{45346288-5773-467C-9DAE-6F33298E6AF4}" type="pres">
      <dgm:prSet presAssocID="{AA72A7AD-9154-4F43-840E-A09AADA904DE}" presName="childText" presStyleLbl="conFgAcc1" presStyleIdx="1" presStyleCnt="4">
        <dgm:presLayoutVars>
          <dgm:bulletEnabled val="1"/>
        </dgm:presLayoutVars>
      </dgm:prSet>
      <dgm:spPr>
        <a:ln>
          <a:solidFill>
            <a:srgbClr val="7030A0"/>
          </a:solidFill>
        </a:ln>
      </dgm:spPr>
    </dgm:pt>
    <dgm:pt modelId="{A4C69D22-78D9-40BF-BFAA-93EE09E45FE7}" type="pres">
      <dgm:prSet presAssocID="{2BE06126-E60D-4A7B-B6D1-7F300BB4B025}" presName="spaceBetweenRectangles" presStyleCnt="0"/>
      <dgm:spPr/>
    </dgm:pt>
    <dgm:pt modelId="{5F772B1D-ABEC-4959-B38D-A6BA579A857F}" type="pres">
      <dgm:prSet presAssocID="{A2B84274-9837-4E55-B162-E93B2322243E}" presName="parentLin" presStyleCnt="0"/>
      <dgm:spPr/>
    </dgm:pt>
    <dgm:pt modelId="{C070DF40-A27D-42ED-81F2-A2B241E4B235}" type="pres">
      <dgm:prSet presAssocID="{A2B84274-9837-4E55-B162-E93B2322243E}" presName="parentLeftMargin" presStyleLbl="node1" presStyleIdx="1" presStyleCnt="4"/>
      <dgm:spPr/>
      <dgm:t>
        <a:bodyPr/>
        <a:lstStyle/>
        <a:p>
          <a:endParaRPr lang="en-GB"/>
        </a:p>
      </dgm:t>
    </dgm:pt>
    <dgm:pt modelId="{6CB805E9-D7EF-44B7-A86A-5273CB85021C}" type="pres">
      <dgm:prSet presAssocID="{A2B84274-9837-4E55-B162-E93B2322243E}" presName="parentText" presStyleLbl="node1" presStyleIdx="2" presStyleCnt="4" custScaleX="110743" custScaleY="165164">
        <dgm:presLayoutVars>
          <dgm:chMax val="0"/>
          <dgm:bulletEnabled val="1"/>
        </dgm:presLayoutVars>
      </dgm:prSet>
      <dgm:spPr/>
      <dgm:t>
        <a:bodyPr/>
        <a:lstStyle/>
        <a:p>
          <a:endParaRPr lang="en-GB"/>
        </a:p>
      </dgm:t>
    </dgm:pt>
    <dgm:pt modelId="{D905F03A-BD9E-4AA5-A1AA-EB5CD665D644}" type="pres">
      <dgm:prSet presAssocID="{A2B84274-9837-4E55-B162-E93B2322243E}" presName="negativeSpace" presStyleCnt="0"/>
      <dgm:spPr/>
    </dgm:pt>
    <dgm:pt modelId="{FC5BBF29-739D-470D-81E7-E37F5920B921}" type="pres">
      <dgm:prSet presAssocID="{A2B84274-9837-4E55-B162-E93B2322243E}" presName="childText" presStyleLbl="conFgAcc1" presStyleIdx="2" presStyleCnt="4">
        <dgm:presLayoutVars>
          <dgm:bulletEnabled val="1"/>
        </dgm:presLayoutVars>
      </dgm:prSet>
      <dgm:spPr>
        <a:ln>
          <a:solidFill>
            <a:schemeClr val="accent6">
              <a:lumMod val="75000"/>
            </a:schemeClr>
          </a:solidFill>
        </a:ln>
      </dgm:spPr>
    </dgm:pt>
    <dgm:pt modelId="{CE0A7CDA-5BEE-449E-A274-643060DA7F66}" type="pres">
      <dgm:prSet presAssocID="{1C70A30F-0C8E-481C-9218-CFB3399ADF84}" presName="spaceBetweenRectangles" presStyleCnt="0"/>
      <dgm:spPr/>
    </dgm:pt>
    <dgm:pt modelId="{BD384C4F-38A6-470B-B689-CEB3A970CE71}" type="pres">
      <dgm:prSet presAssocID="{0E0A46B8-3338-4706-94B7-BED434A65B2C}" presName="parentLin" presStyleCnt="0"/>
      <dgm:spPr/>
    </dgm:pt>
    <dgm:pt modelId="{68540649-2E0C-4F80-B666-CE18265B0C30}" type="pres">
      <dgm:prSet presAssocID="{0E0A46B8-3338-4706-94B7-BED434A65B2C}" presName="parentLeftMargin" presStyleLbl="node1" presStyleIdx="2" presStyleCnt="4"/>
      <dgm:spPr/>
      <dgm:t>
        <a:bodyPr/>
        <a:lstStyle/>
        <a:p>
          <a:endParaRPr lang="en-GB"/>
        </a:p>
      </dgm:t>
    </dgm:pt>
    <dgm:pt modelId="{8A21654F-F69C-4BED-8BCB-DF8179C19122}" type="pres">
      <dgm:prSet presAssocID="{0E0A46B8-3338-4706-94B7-BED434A65B2C}" presName="parentText" presStyleLbl="node1" presStyleIdx="3" presStyleCnt="4" custScaleX="110743" custScaleY="184274">
        <dgm:presLayoutVars>
          <dgm:chMax val="0"/>
          <dgm:bulletEnabled val="1"/>
        </dgm:presLayoutVars>
      </dgm:prSet>
      <dgm:spPr/>
      <dgm:t>
        <a:bodyPr/>
        <a:lstStyle/>
        <a:p>
          <a:endParaRPr lang="en-GB"/>
        </a:p>
      </dgm:t>
    </dgm:pt>
    <dgm:pt modelId="{0D148730-3E75-4909-88E5-0052D3CA8C90}" type="pres">
      <dgm:prSet presAssocID="{0E0A46B8-3338-4706-94B7-BED434A65B2C}" presName="negativeSpace" presStyleCnt="0"/>
      <dgm:spPr/>
    </dgm:pt>
    <dgm:pt modelId="{F919C152-7272-4B31-BFB5-4D8A36114761}" type="pres">
      <dgm:prSet presAssocID="{0E0A46B8-3338-4706-94B7-BED434A65B2C}" presName="childText" presStyleLbl="conFgAcc1" presStyleIdx="3" presStyleCnt="4">
        <dgm:presLayoutVars>
          <dgm:bulletEnabled val="1"/>
        </dgm:presLayoutVars>
      </dgm:prSet>
      <dgm:spPr>
        <a:ln>
          <a:solidFill>
            <a:srgbClr val="4B10F0"/>
          </a:solidFill>
        </a:ln>
      </dgm:spPr>
    </dgm:pt>
  </dgm:ptLst>
  <dgm:cxnLst>
    <dgm:cxn modelId="{83F20CBF-1E76-4EE5-B192-81FC8B067B63}" srcId="{7BF12429-F491-4B77-8226-D7CAA112722A}" destId="{AA72A7AD-9154-4F43-840E-A09AADA904DE}" srcOrd="1" destOrd="0" parTransId="{F88E6774-E1EC-444D-9FC8-C591393C7A0C}" sibTransId="{2BE06126-E60D-4A7B-B6D1-7F300BB4B025}"/>
    <dgm:cxn modelId="{49B6FE99-54DA-4CC6-88C9-D92C84963659}" srcId="{7BF12429-F491-4B77-8226-D7CAA112722A}" destId="{A2B84274-9837-4E55-B162-E93B2322243E}" srcOrd="2" destOrd="0" parTransId="{2DAD2151-99DB-44BA-8F39-714EE8D79C48}" sibTransId="{1C70A30F-0C8E-481C-9218-CFB3399ADF84}"/>
    <dgm:cxn modelId="{DCE95465-2B8E-4B7E-8999-C1AE702E496B}" type="presOf" srcId="{A2B84274-9837-4E55-B162-E93B2322243E}" destId="{C070DF40-A27D-42ED-81F2-A2B241E4B235}" srcOrd="0" destOrd="0" presId="urn:microsoft.com/office/officeart/2005/8/layout/list1"/>
    <dgm:cxn modelId="{5F128C4B-35D3-4354-8E06-0F0A00C0A9AA}" type="presOf" srcId="{0E0A46B8-3338-4706-94B7-BED434A65B2C}" destId="{8A21654F-F69C-4BED-8BCB-DF8179C19122}" srcOrd="1" destOrd="0" presId="urn:microsoft.com/office/officeart/2005/8/layout/list1"/>
    <dgm:cxn modelId="{4BD7EA86-FD1D-4888-A776-76F7CB2AE58B}" srcId="{7BF12429-F491-4B77-8226-D7CAA112722A}" destId="{0E0A46B8-3338-4706-94B7-BED434A65B2C}" srcOrd="3" destOrd="0" parTransId="{06556BE2-E42E-44CD-8A34-2738640A4253}" sibTransId="{EBF6AD24-64B3-4C47-BFF2-3600DED8131A}"/>
    <dgm:cxn modelId="{673E4C64-98D3-4E37-B6A2-91EF5B789D17}" type="presOf" srcId="{0E0A46B8-3338-4706-94B7-BED434A65B2C}" destId="{68540649-2E0C-4F80-B666-CE18265B0C30}" srcOrd="0" destOrd="0" presId="urn:microsoft.com/office/officeart/2005/8/layout/list1"/>
    <dgm:cxn modelId="{F5904B8C-CA71-403F-98C1-3A346473723D}" type="presOf" srcId="{AAD29BE8-E594-4410-8E7A-12FF5CD46613}" destId="{E5D9EA25-6249-4B52-978F-E888A9AC790F}" srcOrd="1" destOrd="0" presId="urn:microsoft.com/office/officeart/2005/8/layout/list1"/>
    <dgm:cxn modelId="{CAD34118-4FAE-4843-9B8D-23AEF6149533}" type="presOf" srcId="{AAD29BE8-E594-4410-8E7A-12FF5CD46613}" destId="{BD815122-9630-45CD-B8DB-840A51F1CB89}" srcOrd="0" destOrd="0" presId="urn:microsoft.com/office/officeart/2005/8/layout/list1"/>
    <dgm:cxn modelId="{592E363C-7F6C-45E9-BF6E-14F54E4988E2}" type="presOf" srcId="{7BF12429-F491-4B77-8226-D7CAA112722A}" destId="{3ADCF58E-1B86-4195-8E79-39A6A0FD25D4}" srcOrd="0" destOrd="0" presId="urn:microsoft.com/office/officeart/2005/8/layout/list1"/>
    <dgm:cxn modelId="{172CA340-694B-49AD-9FBA-BB3FB34851C5}" srcId="{7BF12429-F491-4B77-8226-D7CAA112722A}" destId="{AAD29BE8-E594-4410-8E7A-12FF5CD46613}" srcOrd="0" destOrd="0" parTransId="{8BF7D4E0-A4DF-445C-AF5E-07AF92216D72}" sibTransId="{569EB75E-48CC-4440-A728-9CF3D034A4A9}"/>
    <dgm:cxn modelId="{CF671B54-46BF-4252-96C2-060ACBC64C44}" type="presOf" srcId="{AA72A7AD-9154-4F43-840E-A09AADA904DE}" destId="{82B0AF17-90CC-4CB3-840B-2A08692EA0A3}" srcOrd="0" destOrd="0" presId="urn:microsoft.com/office/officeart/2005/8/layout/list1"/>
    <dgm:cxn modelId="{F0CF6DE1-AD2F-430E-94E3-D12A2EF6DD7A}" type="presOf" srcId="{A2B84274-9837-4E55-B162-E93B2322243E}" destId="{6CB805E9-D7EF-44B7-A86A-5273CB85021C}" srcOrd="1" destOrd="0" presId="urn:microsoft.com/office/officeart/2005/8/layout/list1"/>
    <dgm:cxn modelId="{2C43FB44-FBAB-4763-8191-C1AB302E83A0}" type="presOf" srcId="{AA72A7AD-9154-4F43-840E-A09AADA904DE}" destId="{64DD081C-E812-4491-96AE-AF3F0669C515}" srcOrd="1" destOrd="0" presId="urn:microsoft.com/office/officeart/2005/8/layout/list1"/>
    <dgm:cxn modelId="{1790B3F1-EB35-4945-9F7C-EC49E7279A48}" type="presParOf" srcId="{3ADCF58E-1B86-4195-8E79-39A6A0FD25D4}" destId="{5CEB4382-E538-4238-8E2F-09C7F720FE4C}" srcOrd="0" destOrd="0" presId="urn:microsoft.com/office/officeart/2005/8/layout/list1"/>
    <dgm:cxn modelId="{1A74DC76-E340-4843-A61A-613CF6B51A83}" type="presParOf" srcId="{5CEB4382-E538-4238-8E2F-09C7F720FE4C}" destId="{BD815122-9630-45CD-B8DB-840A51F1CB89}" srcOrd="0" destOrd="0" presId="urn:microsoft.com/office/officeart/2005/8/layout/list1"/>
    <dgm:cxn modelId="{AD900A90-0084-4739-BB12-ADD5E2AED1B8}" type="presParOf" srcId="{5CEB4382-E538-4238-8E2F-09C7F720FE4C}" destId="{E5D9EA25-6249-4B52-978F-E888A9AC790F}" srcOrd="1" destOrd="0" presId="urn:microsoft.com/office/officeart/2005/8/layout/list1"/>
    <dgm:cxn modelId="{A07A1084-D13B-4289-A563-06FBB8040A0A}" type="presParOf" srcId="{3ADCF58E-1B86-4195-8E79-39A6A0FD25D4}" destId="{6059BE66-7F54-4D13-A36B-F4A8DD80A175}" srcOrd="1" destOrd="0" presId="urn:microsoft.com/office/officeart/2005/8/layout/list1"/>
    <dgm:cxn modelId="{003479AF-8567-4804-B9B6-CF7553E08E62}" type="presParOf" srcId="{3ADCF58E-1B86-4195-8E79-39A6A0FD25D4}" destId="{4871CC3E-BC83-4C50-9EB4-B0CAF994FA3A}" srcOrd="2" destOrd="0" presId="urn:microsoft.com/office/officeart/2005/8/layout/list1"/>
    <dgm:cxn modelId="{6B3745FA-AA63-4058-BD48-B2D3BBCE824B}" type="presParOf" srcId="{3ADCF58E-1B86-4195-8E79-39A6A0FD25D4}" destId="{A3B9761C-C7A0-43EC-9F28-9BB428EABF34}" srcOrd="3" destOrd="0" presId="urn:microsoft.com/office/officeart/2005/8/layout/list1"/>
    <dgm:cxn modelId="{ABCD503F-635A-4D9B-8E3E-95B9EDF84652}" type="presParOf" srcId="{3ADCF58E-1B86-4195-8E79-39A6A0FD25D4}" destId="{5F652D8D-AFB1-43F3-BD41-0F3821985826}" srcOrd="4" destOrd="0" presId="urn:microsoft.com/office/officeart/2005/8/layout/list1"/>
    <dgm:cxn modelId="{45C19232-BA60-429F-8038-0BD52A927898}" type="presParOf" srcId="{5F652D8D-AFB1-43F3-BD41-0F3821985826}" destId="{82B0AF17-90CC-4CB3-840B-2A08692EA0A3}" srcOrd="0" destOrd="0" presId="urn:microsoft.com/office/officeart/2005/8/layout/list1"/>
    <dgm:cxn modelId="{05A4F0DE-0543-4878-8A96-491CA0CE96D1}" type="presParOf" srcId="{5F652D8D-AFB1-43F3-BD41-0F3821985826}" destId="{64DD081C-E812-4491-96AE-AF3F0669C515}" srcOrd="1" destOrd="0" presId="urn:microsoft.com/office/officeart/2005/8/layout/list1"/>
    <dgm:cxn modelId="{CF619E8C-819D-4E65-9603-28DD2326C2B6}" type="presParOf" srcId="{3ADCF58E-1B86-4195-8E79-39A6A0FD25D4}" destId="{17D25EA9-AA62-4A89-80C0-6EE62B521DA2}" srcOrd="5" destOrd="0" presId="urn:microsoft.com/office/officeart/2005/8/layout/list1"/>
    <dgm:cxn modelId="{BCB56D42-B739-4966-9A7E-D3EF1BE4203F}" type="presParOf" srcId="{3ADCF58E-1B86-4195-8E79-39A6A0FD25D4}" destId="{45346288-5773-467C-9DAE-6F33298E6AF4}" srcOrd="6" destOrd="0" presId="urn:microsoft.com/office/officeart/2005/8/layout/list1"/>
    <dgm:cxn modelId="{2F7EA625-089A-4920-AE10-39ED242D4722}" type="presParOf" srcId="{3ADCF58E-1B86-4195-8E79-39A6A0FD25D4}" destId="{A4C69D22-78D9-40BF-BFAA-93EE09E45FE7}" srcOrd="7" destOrd="0" presId="urn:microsoft.com/office/officeart/2005/8/layout/list1"/>
    <dgm:cxn modelId="{C8977EF8-6109-4721-B8E8-DF174FDEC402}" type="presParOf" srcId="{3ADCF58E-1B86-4195-8E79-39A6A0FD25D4}" destId="{5F772B1D-ABEC-4959-B38D-A6BA579A857F}" srcOrd="8" destOrd="0" presId="urn:microsoft.com/office/officeart/2005/8/layout/list1"/>
    <dgm:cxn modelId="{2A377DDF-8C8B-4B98-910C-4F73209EC50B}" type="presParOf" srcId="{5F772B1D-ABEC-4959-B38D-A6BA579A857F}" destId="{C070DF40-A27D-42ED-81F2-A2B241E4B235}" srcOrd="0" destOrd="0" presId="urn:microsoft.com/office/officeart/2005/8/layout/list1"/>
    <dgm:cxn modelId="{5435F9C9-4A98-4921-A117-E9A95F8AAF6D}" type="presParOf" srcId="{5F772B1D-ABEC-4959-B38D-A6BA579A857F}" destId="{6CB805E9-D7EF-44B7-A86A-5273CB85021C}" srcOrd="1" destOrd="0" presId="urn:microsoft.com/office/officeart/2005/8/layout/list1"/>
    <dgm:cxn modelId="{AFCB38D3-1EEC-4EE9-A402-537086E6159E}" type="presParOf" srcId="{3ADCF58E-1B86-4195-8E79-39A6A0FD25D4}" destId="{D905F03A-BD9E-4AA5-A1AA-EB5CD665D644}" srcOrd="9" destOrd="0" presId="urn:microsoft.com/office/officeart/2005/8/layout/list1"/>
    <dgm:cxn modelId="{4ECB8CBB-C534-4A28-82FC-5EB50373377C}" type="presParOf" srcId="{3ADCF58E-1B86-4195-8E79-39A6A0FD25D4}" destId="{FC5BBF29-739D-470D-81E7-E37F5920B921}" srcOrd="10" destOrd="0" presId="urn:microsoft.com/office/officeart/2005/8/layout/list1"/>
    <dgm:cxn modelId="{A4299A86-E2BF-4938-834F-4D6BA61E4B8F}" type="presParOf" srcId="{3ADCF58E-1B86-4195-8E79-39A6A0FD25D4}" destId="{CE0A7CDA-5BEE-449E-A274-643060DA7F66}" srcOrd="11" destOrd="0" presId="urn:microsoft.com/office/officeart/2005/8/layout/list1"/>
    <dgm:cxn modelId="{F39ED37F-BC30-44B6-A240-F114B365782B}" type="presParOf" srcId="{3ADCF58E-1B86-4195-8E79-39A6A0FD25D4}" destId="{BD384C4F-38A6-470B-B689-CEB3A970CE71}" srcOrd="12" destOrd="0" presId="urn:microsoft.com/office/officeart/2005/8/layout/list1"/>
    <dgm:cxn modelId="{7E814213-64F6-46A7-97D0-D6405BA1D9C2}" type="presParOf" srcId="{BD384C4F-38A6-470B-B689-CEB3A970CE71}" destId="{68540649-2E0C-4F80-B666-CE18265B0C30}" srcOrd="0" destOrd="0" presId="urn:microsoft.com/office/officeart/2005/8/layout/list1"/>
    <dgm:cxn modelId="{A28FCE67-BDB5-49E3-9083-818B336A9A43}" type="presParOf" srcId="{BD384C4F-38A6-470B-B689-CEB3A970CE71}" destId="{8A21654F-F69C-4BED-8BCB-DF8179C19122}" srcOrd="1" destOrd="0" presId="urn:microsoft.com/office/officeart/2005/8/layout/list1"/>
    <dgm:cxn modelId="{E7751BA4-F603-404B-9537-7537C8675523}" type="presParOf" srcId="{3ADCF58E-1B86-4195-8E79-39A6A0FD25D4}" destId="{0D148730-3E75-4909-88E5-0052D3CA8C90}" srcOrd="13" destOrd="0" presId="urn:microsoft.com/office/officeart/2005/8/layout/list1"/>
    <dgm:cxn modelId="{CD1C7B19-0AB1-44B8-91AF-29366ECB95B3}" type="presParOf" srcId="{3ADCF58E-1B86-4195-8E79-39A6A0FD25D4}" destId="{F919C152-7272-4B31-BFB5-4D8A3611476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57CA1E-686E-4237-9A4F-B92EF5C06026}" type="doc">
      <dgm:prSet loTypeId="urn:microsoft.com/office/officeart/2008/layout/HorizontalMultiLevelHierarchy" loCatId="hierarchy" qsTypeId="urn:microsoft.com/office/officeart/2005/8/quickstyle/simple3" qsCatId="simple" csTypeId="urn:microsoft.com/office/officeart/2005/8/colors/accent3_2" csCatId="accent3" phldr="1"/>
      <dgm:spPr/>
      <dgm:t>
        <a:bodyPr/>
        <a:lstStyle/>
        <a:p>
          <a:endParaRPr lang="en-GB"/>
        </a:p>
      </dgm:t>
    </dgm:pt>
    <dgm:pt modelId="{12C8B0C2-64EF-4897-9F14-44B7B5B9244B}">
      <dgm:prSet phldrT="[Text]"/>
      <dgm:spPr/>
      <dgm:t>
        <a:bodyPr/>
        <a:lstStyle/>
        <a:p>
          <a:r>
            <a:rPr lang="en-GB" dirty="0" smtClean="0"/>
            <a:t>Mode of transport</a:t>
          </a:r>
          <a:endParaRPr lang="en-GB" dirty="0"/>
        </a:p>
      </dgm:t>
    </dgm:pt>
    <dgm:pt modelId="{672175E1-B277-4E7C-8699-B92D9B4451B4}" type="parTrans" cxnId="{A228E9FA-951E-4FC2-9B9E-7E43618A3103}">
      <dgm:prSet/>
      <dgm:spPr/>
      <dgm:t>
        <a:bodyPr/>
        <a:lstStyle/>
        <a:p>
          <a:endParaRPr lang="en-GB"/>
        </a:p>
      </dgm:t>
    </dgm:pt>
    <dgm:pt modelId="{18FA4588-CCF5-4CF8-86DB-D70AAC376A54}" type="sibTrans" cxnId="{A228E9FA-951E-4FC2-9B9E-7E43618A3103}">
      <dgm:prSet/>
      <dgm:spPr/>
      <dgm:t>
        <a:bodyPr/>
        <a:lstStyle/>
        <a:p>
          <a:endParaRPr lang="en-GB"/>
        </a:p>
      </dgm:t>
    </dgm:pt>
    <dgm:pt modelId="{0802F0C2-5FF7-4D0C-9804-1E3D3F3E2BED}">
      <dgm:prSet phldrT="[Text]"/>
      <dgm:spPr/>
      <dgm:t>
        <a:bodyPr/>
        <a:lstStyle/>
        <a:p>
          <a:r>
            <a:rPr lang="en-GB" dirty="0" smtClean="0"/>
            <a:t>Aviation</a:t>
          </a:r>
          <a:endParaRPr lang="en-GB" dirty="0"/>
        </a:p>
      </dgm:t>
    </dgm:pt>
    <dgm:pt modelId="{4E6FE51A-3B88-4072-8BC9-5E06248E1310}" type="parTrans" cxnId="{1DF80D2D-AE0F-4BE0-AC1F-28C438F9A6C7}">
      <dgm:prSet/>
      <dgm:spPr/>
      <dgm:t>
        <a:bodyPr/>
        <a:lstStyle/>
        <a:p>
          <a:endParaRPr lang="en-GB"/>
        </a:p>
      </dgm:t>
    </dgm:pt>
    <dgm:pt modelId="{B9F6E15D-A12B-4741-8EE2-B15647813209}" type="sibTrans" cxnId="{1DF80D2D-AE0F-4BE0-AC1F-28C438F9A6C7}">
      <dgm:prSet/>
      <dgm:spPr/>
      <dgm:t>
        <a:bodyPr/>
        <a:lstStyle/>
        <a:p>
          <a:endParaRPr lang="en-GB"/>
        </a:p>
      </dgm:t>
    </dgm:pt>
    <dgm:pt modelId="{4259BCFA-0017-43BA-B2DD-81E7B52478A1}">
      <dgm:prSet phldrT="[Text]"/>
      <dgm:spPr/>
      <dgm:t>
        <a:bodyPr/>
        <a:lstStyle/>
        <a:p>
          <a:r>
            <a:rPr lang="en-GB" dirty="0" smtClean="0"/>
            <a:t>Rail</a:t>
          </a:r>
          <a:endParaRPr lang="en-GB" dirty="0"/>
        </a:p>
      </dgm:t>
    </dgm:pt>
    <dgm:pt modelId="{6A601D4D-8782-4CE1-93D0-1848093236FD}" type="parTrans" cxnId="{4A72BFD3-5B16-44B8-8190-2E60C071DBD8}">
      <dgm:prSet/>
      <dgm:spPr/>
      <dgm:t>
        <a:bodyPr/>
        <a:lstStyle/>
        <a:p>
          <a:endParaRPr lang="en-GB"/>
        </a:p>
      </dgm:t>
    </dgm:pt>
    <dgm:pt modelId="{C978C522-0F9E-4CA8-B831-CDEE0C3A0EE4}" type="sibTrans" cxnId="{4A72BFD3-5B16-44B8-8190-2E60C071DBD8}">
      <dgm:prSet/>
      <dgm:spPr/>
      <dgm:t>
        <a:bodyPr/>
        <a:lstStyle/>
        <a:p>
          <a:endParaRPr lang="en-GB"/>
        </a:p>
      </dgm:t>
    </dgm:pt>
    <dgm:pt modelId="{BABACB49-58DB-43F6-9FAD-211AE860BDB6}">
      <dgm:prSet phldrT="[Text]"/>
      <dgm:spPr/>
      <dgm:t>
        <a:bodyPr/>
        <a:lstStyle/>
        <a:p>
          <a:r>
            <a:rPr lang="en-GB" dirty="0" smtClean="0"/>
            <a:t>Road</a:t>
          </a:r>
          <a:endParaRPr lang="en-GB" dirty="0"/>
        </a:p>
      </dgm:t>
    </dgm:pt>
    <dgm:pt modelId="{D9E2F687-7AE9-4735-9B66-947562ED9CE9}" type="parTrans" cxnId="{217CE948-A9D2-4F9C-B036-747330E13EC4}">
      <dgm:prSet/>
      <dgm:spPr/>
      <dgm:t>
        <a:bodyPr/>
        <a:lstStyle/>
        <a:p>
          <a:endParaRPr lang="en-GB"/>
        </a:p>
      </dgm:t>
    </dgm:pt>
    <dgm:pt modelId="{77DAD822-757B-42A5-A990-E1774C2F668F}" type="sibTrans" cxnId="{217CE948-A9D2-4F9C-B036-747330E13EC4}">
      <dgm:prSet/>
      <dgm:spPr/>
      <dgm:t>
        <a:bodyPr/>
        <a:lstStyle/>
        <a:p>
          <a:endParaRPr lang="en-GB"/>
        </a:p>
      </dgm:t>
    </dgm:pt>
    <dgm:pt modelId="{732566EE-DD1B-446D-8324-9417CF78B9C6}">
      <dgm:prSet phldrT="[Text]"/>
      <dgm:spPr/>
      <dgm:t>
        <a:bodyPr/>
        <a:lstStyle/>
        <a:p>
          <a:r>
            <a:rPr lang="en-GB" dirty="0" smtClean="0"/>
            <a:t>Waterborne</a:t>
          </a:r>
          <a:endParaRPr lang="en-GB" dirty="0"/>
        </a:p>
      </dgm:t>
    </dgm:pt>
    <dgm:pt modelId="{7CAB0565-EEC3-4A83-AD9F-61EE46E571C4}" type="parTrans" cxnId="{2F1FE74C-0B46-4CA9-9108-B741EB4692DA}">
      <dgm:prSet/>
      <dgm:spPr/>
      <dgm:t>
        <a:bodyPr/>
        <a:lstStyle/>
        <a:p>
          <a:endParaRPr lang="en-GB"/>
        </a:p>
      </dgm:t>
    </dgm:pt>
    <dgm:pt modelId="{6CF12A0A-75AC-4F69-BA40-8BFA3D83EF77}" type="sibTrans" cxnId="{2F1FE74C-0B46-4CA9-9108-B741EB4692DA}">
      <dgm:prSet/>
      <dgm:spPr/>
      <dgm:t>
        <a:bodyPr/>
        <a:lstStyle/>
        <a:p>
          <a:endParaRPr lang="en-GB"/>
        </a:p>
      </dgm:t>
    </dgm:pt>
    <dgm:pt modelId="{C94C34BE-D682-4ACC-AAB1-95ECFF849A1A}">
      <dgm:prSet phldrT="[Text]"/>
      <dgm:spPr/>
      <dgm:t>
        <a:bodyPr/>
        <a:lstStyle/>
        <a:p>
          <a:r>
            <a:rPr lang="en-GB" dirty="0" smtClean="0"/>
            <a:t>Transport integration</a:t>
          </a:r>
          <a:endParaRPr lang="en-GB" dirty="0"/>
        </a:p>
      </dgm:t>
    </dgm:pt>
    <dgm:pt modelId="{1FCBAA3B-D0B0-4117-AD77-4AD3148C651C}" type="parTrans" cxnId="{92B8E9B2-C088-48EC-8999-5F03BEF48760}">
      <dgm:prSet/>
      <dgm:spPr/>
      <dgm:t>
        <a:bodyPr/>
        <a:lstStyle/>
        <a:p>
          <a:endParaRPr lang="en-GB"/>
        </a:p>
      </dgm:t>
    </dgm:pt>
    <dgm:pt modelId="{ABDA1ABD-4F17-4D2E-8CE2-63612D3BB006}" type="sibTrans" cxnId="{92B8E9B2-C088-48EC-8999-5F03BEF48760}">
      <dgm:prSet/>
      <dgm:spPr/>
      <dgm:t>
        <a:bodyPr/>
        <a:lstStyle/>
        <a:p>
          <a:endParaRPr lang="en-GB"/>
        </a:p>
      </dgm:t>
    </dgm:pt>
    <dgm:pt modelId="{A4E7E47E-57C7-4D74-AE2B-D824FC267D9A}">
      <dgm:prSet phldrT="[Text]"/>
      <dgm:spPr/>
      <dgm:t>
        <a:bodyPr/>
        <a:lstStyle/>
        <a:p>
          <a:r>
            <a:rPr lang="en-GB" dirty="0" smtClean="0"/>
            <a:t>Urban mobility</a:t>
          </a:r>
          <a:endParaRPr lang="en-GB" dirty="0"/>
        </a:p>
      </dgm:t>
    </dgm:pt>
    <dgm:pt modelId="{D3E94E55-8F58-4778-8978-AFD9D9D47C8C}" type="parTrans" cxnId="{FC128A79-A0AF-44C3-867C-1C93B1207425}">
      <dgm:prSet/>
      <dgm:spPr/>
      <dgm:t>
        <a:bodyPr/>
        <a:lstStyle/>
        <a:p>
          <a:endParaRPr lang="en-GB"/>
        </a:p>
      </dgm:t>
    </dgm:pt>
    <dgm:pt modelId="{5F955956-800C-4C35-90D1-D43D496B99C2}" type="sibTrans" cxnId="{FC128A79-A0AF-44C3-867C-1C93B1207425}">
      <dgm:prSet/>
      <dgm:spPr/>
      <dgm:t>
        <a:bodyPr/>
        <a:lstStyle/>
        <a:p>
          <a:endParaRPr lang="en-GB"/>
        </a:p>
      </dgm:t>
    </dgm:pt>
    <dgm:pt modelId="{645B4982-BDA1-4A42-B95B-CC52DE88AD6A}">
      <dgm:prSet phldrT="[Text]"/>
      <dgm:spPr/>
      <dgm:t>
        <a:bodyPr/>
        <a:lstStyle/>
        <a:p>
          <a:r>
            <a:rPr lang="en-GB" dirty="0" smtClean="0"/>
            <a:t>Logistics</a:t>
          </a:r>
          <a:endParaRPr lang="en-GB" dirty="0"/>
        </a:p>
      </dgm:t>
    </dgm:pt>
    <dgm:pt modelId="{8B338823-E020-4C0A-97FE-EE5C70183C82}" type="parTrans" cxnId="{1EEF7C79-642A-4435-9673-C2F607E37B60}">
      <dgm:prSet/>
      <dgm:spPr/>
      <dgm:t>
        <a:bodyPr/>
        <a:lstStyle/>
        <a:p>
          <a:endParaRPr lang="en-GB"/>
        </a:p>
      </dgm:t>
    </dgm:pt>
    <dgm:pt modelId="{4251A050-8DAC-45E3-A9E9-0CF92F085606}" type="sibTrans" cxnId="{1EEF7C79-642A-4435-9673-C2F607E37B60}">
      <dgm:prSet/>
      <dgm:spPr/>
      <dgm:t>
        <a:bodyPr/>
        <a:lstStyle/>
        <a:p>
          <a:endParaRPr lang="en-GB"/>
        </a:p>
      </dgm:t>
    </dgm:pt>
    <dgm:pt modelId="{DA8D94BF-FB47-4BF3-A1AA-8354113D7749}">
      <dgm:prSet phldrT="[Text]"/>
      <dgm:spPr/>
      <dgm:t>
        <a:bodyPr/>
        <a:lstStyle/>
        <a:p>
          <a:r>
            <a:rPr lang="en-GB" dirty="0" smtClean="0"/>
            <a:t>Intelligent transport systems</a:t>
          </a:r>
          <a:endParaRPr lang="en-GB" dirty="0"/>
        </a:p>
      </dgm:t>
    </dgm:pt>
    <dgm:pt modelId="{C1D87110-4300-49B3-B6D4-C45C365736F7}" type="parTrans" cxnId="{E008C687-C114-49C2-9AE6-D68B6C735F77}">
      <dgm:prSet/>
      <dgm:spPr/>
      <dgm:t>
        <a:bodyPr/>
        <a:lstStyle/>
        <a:p>
          <a:endParaRPr lang="en-GB"/>
        </a:p>
      </dgm:t>
    </dgm:pt>
    <dgm:pt modelId="{A8EE62E0-217A-4376-9AA3-EE8D1079A8C3}" type="sibTrans" cxnId="{E008C687-C114-49C2-9AE6-D68B6C735F77}">
      <dgm:prSet/>
      <dgm:spPr/>
      <dgm:t>
        <a:bodyPr/>
        <a:lstStyle/>
        <a:p>
          <a:endParaRPr lang="en-GB"/>
        </a:p>
      </dgm:t>
    </dgm:pt>
    <dgm:pt modelId="{CBA59A9B-47C2-4B98-A926-0364875A6342}">
      <dgm:prSet phldrT="[Text]"/>
      <dgm:spPr/>
      <dgm:t>
        <a:bodyPr/>
        <a:lstStyle/>
        <a:p>
          <a:r>
            <a:rPr lang="en-GB" dirty="0" smtClean="0"/>
            <a:t>Infrastructures</a:t>
          </a:r>
          <a:endParaRPr lang="en-GB" dirty="0"/>
        </a:p>
      </dgm:t>
    </dgm:pt>
    <dgm:pt modelId="{04CE620E-CE7A-45B6-8166-86BFA01B8612}" type="parTrans" cxnId="{9129C2B2-9511-449B-992F-F3692D29C74A}">
      <dgm:prSet/>
      <dgm:spPr/>
      <dgm:t>
        <a:bodyPr/>
        <a:lstStyle/>
        <a:p>
          <a:endParaRPr lang="en-GB"/>
        </a:p>
      </dgm:t>
    </dgm:pt>
    <dgm:pt modelId="{44F23884-07C8-4881-B054-EBDEEAC793E2}" type="sibTrans" cxnId="{9129C2B2-9511-449B-992F-F3692D29C74A}">
      <dgm:prSet/>
      <dgm:spPr/>
      <dgm:t>
        <a:bodyPr/>
        <a:lstStyle/>
        <a:p>
          <a:endParaRPr lang="en-GB"/>
        </a:p>
      </dgm:t>
    </dgm:pt>
    <dgm:pt modelId="{E07F754E-C92D-4889-A118-61B3BDEE1223}">
      <dgm:prSet/>
      <dgm:spPr/>
      <dgm:t>
        <a:bodyPr/>
        <a:lstStyle/>
        <a:p>
          <a:r>
            <a:rPr lang="en-GB" b="1" u="sng" dirty="0" smtClean="0"/>
            <a:t>Four broad lines of activity:</a:t>
          </a:r>
          <a:br>
            <a:rPr lang="en-GB" b="1" u="sng" dirty="0" smtClean="0"/>
          </a:br>
          <a:r>
            <a:rPr lang="en-GB" dirty="0" smtClean="0"/>
            <a:t/>
          </a:r>
          <a:br>
            <a:rPr lang="en-GB" dirty="0" smtClean="0"/>
          </a:br>
          <a:r>
            <a:rPr lang="en-GB" dirty="0" smtClean="0"/>
            <a:t>1) Resource-efficient transport that respects the environment and public health</a:t>
          </a:r>
          <a:br>
            <a:rPr lang="en-GB" dirty="0" smtClean="0"/>
          </a:br>
          <a:r>
            <a:rPr lang="en-GB" dirty="0" smtClean="0"/>
            <a:t/>
          </a:r>
          <a:br>
            <a:rPr lang="en-GB" dirty="0" smtClean="0"/>
          </a:br>
          <a:r>
            <a:rPr lang="en-GB" dirty="0" smtClean="0"/>
            <a:t>2) Better mobility and accessibility, less congestion, more safety and security</a:t>
          </a:r>
          <a:br>
            <a:rPr lang="en-GB" dirty="0" smtClean="0"/>
          </a:br>
          <a:r>
            <a:rPr lang="en-GB" dirty="0" smtClean="0"/>
            <a:t/>
          </a:r>
          <a:br>
            <a:rPr lang="en-GB" dirty="0" smtClean="0"/>
          </a:br>
          <a:r>
            <a:rPr lang="en-GB" dirty="0" smtClean="0"/>
            <a:t>3) Global leadership for the European transport industry</a:t>
          </a:r>
          <a:br>
            <a:rPr lang="en-GB" dirty="0" smtClean="0"/>
          </a:br>
          <a:r>
            <a:rPr lang="en-GB" dirty="0" smtClean="0"/>
            <a:t/>
          </a:r>
          <a:br>
            <a:rPr lang="en-GB" dirty="0" smtClean="0"/>
          </a:br>
          <a:r>
            <a:rPr lang="en-GB" dirty="0" smtClean="0"/>
            <a:t>4) Socio-economic and behavioural research and forward looking activities for policy making</a:t>
          </a:r>
          <a:endParaRPr lang="en-GB" dirty="0"/>
        </a:p>
      </dgm:t>
    </dgm:pt>
    <dgm:pt modelId="{E5BFDC61-9DAF-4D2F-BC75-EB1E6964BC20}" type="parTrans" cxnId="{8054D401-CF33-476F-AF53-3BA828D1D4BB}">
      <dgm:prSet/>
      <dgm:spPr/>
      <dgm:t>
        <a:bodyPr/>
        <a:lstStyle/>
        <a:p>
          <a:endParaRPr lang="en-GB"/>
        </a:p>
      </dgm:t>
    </dgm:pt>
    <dgm:pt modelId="{5A581575-A60C-49A8-B813-F8D1D79DEF1B}" type="sibTrans" cxnId="{8054D401-CF33-476F-AF53-3BA828D1D4BB}">
      <dgm:prSet/>
      <dgm:spPr/>
      <dgm:t>
        <a:bodyPr/>
        <a:lstStyle/>
        <a:p>
          <a:endParaRPr lang="en-GB"/>
        </a:p>
      </dgm:t>
    </dgm:pt>
    <dgm:pt modelId="{060BDEAB-69B5-4906-871A-211A724F7A98}" type="pres">
      <dgm:prSet presAssocID="{CA57CA1E-686E-4237-9A4F-B92EF5C06026}" presName="Name0" presStyleCnt="0">
        <dgm:presLayoutVars>
          <dgm:chPref val="1"/>
          <dgm:dir/>
          <dgm:animOne val="branch"/>
          <dgm:animLvl val="lvl"/>
          <dgm:resizeHandles val="exact"/>
        </dgm:presLayoutVars>
      </dgm:prSet>
      <dgm:spPr/>
      <dgm:t>
        <a:bodyPr/>
        <a:lstStyle/>
        <a:p>
          <a:endParaRPr lang="en-GB"/>
        </a:p>
      </dgm:t>
    </dgm:pt>
    <dgm:pt modelId="{DAB2CF5F-66A9-4BE5-96E5-F385B23F9C97}" type="pres">
      <dgm:prSet presAssocID="{E07F754E-C92D-4889-A118-61B3BDEE1223}" presName="root1" presStyleCnt="0"/>
      <dgm:spPr/>
    </dgm:pt>
    <dgm:pt modelId="{7FC14B09-DC45-46B7-BC79-FA5707872D49}" type="pres">
      <dgm:prSet presAssocID="{E07F754E-C92D-4889-A118-61B3BDEE1223}" presName="LevelOneTextNode" presStyleLbl="node0" presStyleIdx="0" presStyleCnt="1" custAng="5400000" custScaleX="881579" custLinFactX="-100000" custLinFactNeighborX="-114988">
        <dgm:presLayoutVars>
          <dgm:chPref val="3"/>
        </dgm:presLayoutVars>
      </dgm:prSet>
      <dgm:spPr/>
      <dgm:t>
        <a:bodyPr/>
        <a:lstStyle/>
        <a:p>
          <a:endParaRPr lang="en-GB"/>
        </a:p>
      </dgm:t>
    </dgm:pt>
    <dgm:pt modelId="{AD0CCD35-E85B-4109-9D82-A1C6610EC372}" type="pres">
      <dgm:prSet presAssocID="{E07F754E-C92D-4889-A118-61B3BDEE1223}" presName="level2hierChild" presStyleCnt="0"/>
      <dgm:spPr/>
    </dgm:pt>
    <dgm:pt modelId="{315775D7-EA3E-4758-A303-632E39595166}" type="pres">
      <dgm:prSet presAssocID="{672175E1-B277-4E7C-8699-B92D9B4451B4}" presName="conn2-1" presStyleLbl="parChTrans1D2" presStyleIdx="0" presStyleCnt="2"/>
      <dgm:spPr/>
      <dgm:t>
        <a:bodyPr/>
        <a:lstStyle/>
        <a:p>
          <a:endParaRPr lang="en-GB"/>
        </a:p>
      </dgm:t>
    </dgm:pt>
    <dgm:pt modelId="{889871B6-990D-405A-B8CE-9BED3E6C07AE}" type="pres">
      <dgm:prSet presAssocID="{672175E1-B277-4E7C-8699-B92D9B4451B4}" presName="connTx" presStyleLbl="parChTrans1D2" presStyleIdx="0" presStyleCnt="2"/>
      <dgm:spPr/>
      <dgm:t>
        <a:bodyPr/>
        <a:lstStyle/>
        <a:p>
          <a:endParaRPr lang="en-GB"/>
        </a:p>
      </dgm:t>
    </dgm:pt>
    <dgm:pt modelId="{6A76D777-A7F7-43C0-9319-2A2102628A9E}" type="pres">
      <dgm:prSet presAssocID="{12C8B0C2-64EF-4897-9F14-44B7B5B9244B}" presName="root2" presStyleCnt="0"/>
      <dgm:spPr/>
    </dgm:pt>
    <dgm:pt modelId="{FA6E9A33-E8FE-4851-B1E9-FFDB9B5413CD}" type="pres">
      <dgm:prSet presAssocID="{12C8B0C2-64EF-4897-9F14-44B7B5B9244B}" presName="LevelTwoTextNode" presStyleLbl="node2" presStyleIdx="0" presStyleCnt="2" custLinFactNeighborX="-40975">
        <dgm:presLayoutVars>
          <dgm:chPref val="3"/>
        </dgm:presLayoutVars>
      </dgm:prSet>
      <dgm:spPr/>
      <dgm:t>
        <a:bodyPr/>
        <a:lstStyle/>
        <a:p>
          <a:endParaRPr lang="en-GB"/>
        </a:p>
      </dgm:t>
    </dgm:pt>
    <dgm:pt modelId="{21E8EAF2-17A6-4C63-9122-C0A430182853}" type="pres">
      <dgm:prSet presAssocID="{12C8B0C2-64EF-4897-9F14-44B7B5B9244B}" presName="level3hierChild" presStyleCnt="0"/>
      <dgm:spPr/>
    </dgm:pt>
    <dgm:pt modelId="{9977396A-00AE-4907-A259-665336D85E36}" type="pres">
      <dgm:prSet presAssocID="{4E6FE51A-3B88-4072-8BC9-5E06248E1310}" presName="conn2-1" presStyleLbl="parChTrans1D3" presStyleIdx="0" presStyleCnt="8"/>
      <dgm:spPr/>
      <dgm:t>
        <a:bodyPr/>
        <a:lstStyle/>
        <a:p>
          <a:endParaRPr lang="en-GB"/>
        </a:p>
      </dgm:t>
    </dgm:pt>
    <dgm:pt modelId="{4B84D15C-029D-4AD2-AF38-BA969EC1826C}" type="pres">
      <dgm:prSet presAssocID="{4E6FE51A-3B88-4072-8BC9-5E06248E1310}" presName="connTx" presStyleLbl="parChTrans1D3" presStyleIdx="0" presStyleCnt="8"/>
      <dgm:spPr/>
      <dgm:t>
        <a:bodyPr/>
        <a:lstStyle/>
        <a:p>
          <a:endParaRPr lang="en-GB"/>
        </a:p>
      </dgm:t>
    </dgm:pt>
    <dgm:pt modelId="{D341B867-1D03-4536-B19F-62A53A257AD8}" type="pres">
      <dgm:prSet presAssocID="{0802F0C2-5FF7-4D0C-9804-1E3D3F3E2BED}" presName="root2" presStyleCnt="0"/>
      <dgm:spPr/>
    </dgm:pt>
    <dgm:pt modelId="{5726C7CD-E9A2-4350-85A0-E10BB9554E6A}" type="pres">
      <dgm:prSet presAssocID="{0802F0C2-5FF7-4D0C-9804-1E3D3F3E2BED}" presName="LevelTwoTextNode" presStyleLbl="node3" presStyleIdx="0" presStyleCnt="8" custScaleX="108341" custLinFactNeighborX="-40975">
        <dgm:presLayoutVars>
          <dgm:chPref val="3"/>
        </dgm:presLayoutVars>
      </dgm:prSet>
      <dgm:spPr/>
      <dgm:t>
        <a:bodyPr/>
        <a:lstStyle/>
        <a:p>
          <a:endParaRPr lang="en-GB"/>
        </a:p>
      </dgm:t>
    </dgm:pt>
    <dgm:pt modelId="{7090AEF7-2D72-49CA-A3BA-46335B1A7AD2}" type="pres">
      <dgm:prSet presAssocID="{0802F0C2-5FF7-4D0C-9804-1E3D3F3E2BED}" presName="level3hierChild" presStyleCnt="0"/>
      <dgm:spPr/>
    </dgm:pt>
    <dgm:pt modelId="{75B23866-762F-41D5-A917-D26494EB47FF}" type="pres">
      <dgm:prSet presAssocID="{6A601D4D-8782-4CE1-93D0-1848093236FD}" presName="conn2-1" presStyleLbl="parChTrans1D3" presStyleIdx="1" presStyleCnt="8"/>
      <dgm:spPr/>
      <dgm:t>
        <a:bodyPr/>
        <a:lstStyle/>
        <a:p>
          <a:endParaRPr lang="en-GB"/>
        </a:p>
      </dgm:t>
    </dgm:pt>
    <dgm:pt modelId="{A4740F20-D9B3-4EF2-8755-4AB538CB6D48}" type="pres">
      <dgm:prSet presAssocID="{6A601D4D-8782-4CE1-93D0-1848093236FD}" presName="connTx" presStyleLbl="parChTrans1D3" presStyleIdx="1" presStyleCnt="8"/>
      <dgm:spPr/>
      <dgm:t>
        <a:bodyPr/>
        <a:lstStyle/>
        <a:p>
          <a:endParaRPr lang="en-GB"/>
        </a:p>
      </dgm:t>
    </dgm:pt>
    <dgm:pt modelId="{DD032087-1149-4AD5-93D6-DEAF085BC2AD}" type="pres">
      <dgm:prSet presAssocID="{4259BCFA-0017-43BA-B2DD-81E7B52478A1}" presName="root2" presStyleCnt="0"/>
      <dgm:spPr/>
    </dgm:pt>
    <dgm:pt modelId="{4D7470CC-14A8-4F15-A8C9-50EA91827B11}" type="pres">
      <dgm:prSet presAssocID="{4259BCFA-0017-43BA-B2DD-81E7B52478A1}" presName="LevelTwoTextNode" presStyleLbl="node3" presStyleIdx="1" presStyleCnt="8" custScaleX="108341" custLinFactNeighborX="-40975">
        <dgm:presLayoutVars>
          <dgm:chPref val="3"/>
        </dgm:presLayoutVars>
      </dgm:prSet>
      <dgm:spPr/>
      <dgm:t>
        <a:bodyPr/>
        <a:lstStyle/>
        <a:p>
          <a:endParaRPr lang="en-GB"/>
        </a:p>
      </dgm:t>
    </dgm:pt>
    <dgm:pt modelId="{C224968E-F2BF-4407-BF4E-7B7375C07E78}" type="pres">
      <dgm:prSet presAssocID="{4259BCFA-0017-43BA-B2DD-81E7B52478A1}" presName="level3hierChild" presStyleCnt="0"/>
      <dgm:spPr/>
    </dgm:pt>
    <dgm:pt modelId="{DBDD6E78-E4AE-4C60-9B7F-EA8F8D66BEB1}" type="pres">
      <dgm:prSet presAssocID="{D9E2F687-7AE9-4735-9B66-947562ED9CE9}" presName="conn2-1" presStyleLbl="parChTrans1D3" presStyleIdx="2" presStyleCnt="8"/>
      <dgm:spPr/>
      <dgm:t>
        <a:bodyPr/>
        <a:lstStyle/>
        <a:p>
          <a:endParaRPr lang="en-GB"/>
        </a:p>
      </dgm:t>
    </dgm:pt>
    <dgm:pt modelId="{AD2480FD-41D0-4F8C-BF7B-FDD64FE8C62E}" type="pres">
      <dgm:prSet presAssocID="{D9E2F687-7AE9-4735-9B66-947562ED9CE9}" presName="connTx" presStyleLbl="parChTrans1D3" presStyleIdx="2" presStyleCnt="8"/>
      <dgm:spPr/>
      <dgm:t>
        <a:bodyPr/>
        <a:lstStyle/>
        <a:p>
          <a:endParaRPr lang="en-GB"/>
        </a:p>
      </dgm:t>
    </dgm:pt>
    <dgm:pt modelId="{7F1194EF-50FF-4C20-BD0F-F017ED26BFD2}" type="pres">
      <dgm:prSet presAssocID="{BABACB49-58DB-43F6-9FAD-211AE860BDB6}" presName="root2" presStyleCnt="0"/>
      <dgm:spPr/>
    </dgm:pt>
    <dgm:pt modelId="{2CCA9CC1-D2D3-4F5C-B393-CE73CEFC8BB5}" type="pres">
      <dgm:prSet presAssocID="{BABACB49-58DB-43F6-9FAD-211AE860BDB6}" presName="LevelTwoTextNode" presStyleLbl="node3" presStyleIdx="2" presStyleCnt="8" custScaleX="108341" custLinFactNeighborX="-40975">
        <dgm:presLayoutVars>
          <dgm:chPref val="3"/>
        </dgm:presLayoutVars>
      </dgm:prSet>
      <dgm:spPr/>
      <dgm:t>
        <a:bodyPr/>
        <a:lstStyle/>
        <a:p>
          <a:endParaRPr lang="en-GB"/>
        </a:p>
      </dgm:t>
    </dgm:pt>
    <dgm:pt modelId="{A4E647B0-1302-476D-ABAC-3BA383969682}" type="pres">
      <dgm:prSet presAssocID="{BABACB49-58DB-43F6-9FAD-211AE860BDB6}" presName="level3hierChild" presStyleCnt="0"/>
      <dgm:spPr/>
    </dgm:pt>
    <dgm:pt modelId="{80F65AEE-C684-4832-A241-6523DFA23748}" type="pres">
      <dgm:prSet presAssocID="{7CAB0565-EEC3-4A83-AD9F-61EE46E571C4}" presName="conn2-1" presStyleLbl="parChTrans1D3" presStyleIdx="3" presStyleCnt="8"/>
      <dgm:spPr/>
      <dgm:t>
        <a:bodyPr/>
        <a:lstStyle/>
        <a:p>
          <a:endParaRPr lang="en-GB"/>
        </a:p>
      </dgm:t>
    </dgm:pt>
    <dgm:pt modelId="{301A0616-F131-46DC-AC06-930C31BD7AB3}" type="pres">
      <dgm:prSet presAssocID="{7CAB0565-EEC3-4A83-AD9F-61EE46E571C4}" presName="connTx" presStyleLbl="parChTrans1D3" presStyleIdx="3" presStyleCnt="8"/>
      <dgm:spPr/>
      <dgm:t>
        <a:bodyPr/>
        <a:lstStyle/>
        <a:p>
          <a:endParaRPr lang="en-GB"/>
        </a:p>
      </dgm:t>
    </dgm:pt>
    <dgm:pt modelId="{A0959DEB-94E1-47E6-A4D8-324A64194913}" type="pres">
      <dgm:prSet presAssocID="{732566EE-DD1B-446D-8324-9417CF78B9C6}" presName="root2" presStyleCnt="0"/>
      <dgm:spPr/>
    </dgm:pt>
    <dgm:pt modelId="{F9DD3FF4-B22F-470E-84A9-31C0FC3FB285}" type="pres">
      <dgm:prSet presAssocID="{732566EE-DD1B-446D-8324-9417CF78B9C6}" presName="LevelTwoTextNode" presStyleLbl="node3" presStyleIdx="3" presStyleCnt="8" custScaleX="108341" custLinFactNeighborX="-40975">
        <dgm:presLayoutVars>
          <dgm:chPref val="3"/>
        </dgm:presLayoutVars>
      </dgm:prSet>
      <dgm:spPr/>
      <dgm:t>
        <a:bodyPr/>
        <a:lstStyle/>
        <a:p>
          <a:endParaRPr lang="en-GB"/>
        </a:p>
      </dgm:t>
    </dgm:pt>
    <dgm:pt modelId="{167645CE-D8E2-47CA-BCE3-5967486D3B48}" type="pres">
      <dgm:prSet presAssocID="{732566EE-DD1B-446D-8324-9417CF78B9C6}" presName="level3hierChild" presStyleCnt="0"/>
      <dgm:spPr/>
    </dgm:pt>
    <dgm:pt modelId="{A3C1920D-C8F4-442B-AE41-3E6007586F43}" type="pres">
      <dgm:prSet presAssocID="{1FCBAA3B-D0B0-4117-AD77-4AD3148C651C}" presName="conn2-1" presStyleLbl="parChTrans1D2" presStyleIdx="1" presStyleCnt="2"/>
      <dgm:spPr/>
      <dgm:t>
        <a:bodyPr/>
        <a:lstStyle/>
        <a:p>
          <a:endParaRPr lang="en-GB"/>
        </a:p>
      </dgm:t>
    </dgm:pt>
    <dgm:pt modelId="{0336C5E0-7DFB-4848-9BC9-C6D39372FFEC}" type="pres">
      <dgm:prSet presAssocID="{1FCBAA3B-D0B0-4117-AD77-4AD3148C651C}" presName="connTx" presStyleLbl="parChTrans1D2" presStyleIdx="1" presStyleCnt="2"/>
      <dgm:spPr/>
      <dgm:t>
        <a:bodyPr/>
        <a:lstStyle/>
        <a:p>
          <a:endParaRPr lang="en-GB"/>
        </a:p>
      </dgm:t>
    </dgm:pt>
    <dgm:pt modelId="{B473C6ED-30AE-4451-9713-EC40A3751149}" type="pres">
      <dgm:prSet presAssocID="{C94C34BE-D682-4ACC-AAB1-95ECFF849A1A}" presName="root2" presStyleCnt="0"/>
      <dgm:spPr/>
    </dgm:pt>
    <dgm:pt modelId="{585A6DB9-5268-4349-B478-116D6BD47626}" type="pres">
      <dgm:prSet presAssocID="{C94C34BE-D682-4ACC-AAB1-95ECFF849A1A}" presName="LevelTwoTextNode" presStyleLbl="node2" presStyleIdx="1" presStyleCnt="2" custLinFactNeighborX="-40975">
        <dgm:presLayoutVars>
          <dgm:chPref val="3"/>
        </dgm:presLayoutVars>
      </dgm:prSet>
      <dgm:spPr/>
      <dgm:t>
        <a:bodyPr/>
        <a:lstStyle/>
        <a:p>
          <a:endParaRPr lang="en-GB"/>
        </a:p>
      </dgm:t>
    </dgm:pt>
    <dgm:pt modelId="{4F68F4FE-E06E-46F9-B2B8-821206F615EE}" type="pres">
      <dgm:prSet presAssocID="{C94C34BE-D682-4ACC-AAB1-95ECFF849A1A}" presName="level3hierChild" presStyleCnt="0"/>
      <dgm:spPr/>
    </dgm:pt>
    <dgm:pt modelId="{8EEFCCB5-EA94-4EEF-A75B-C042404E6551}" type="pres">
      <dgm:prSet presAssocID="{D3E94E55-8F58-4778-8978-AFD9D9D47C8C}" presName="conn2-1" presStyleLbl="parChTrans1D3" presStyleIdx="4" presStyleCnt="8"/>
      <dgm:spPr/>
      <dgm:t>
        <a:bodyPr/>
        <a:lstStyle/>
        <a:p>
          <a:endParaRPr lang="en-GB"/>
        </a:p>
      </dgm:t>
    </dgm:pt>
    <dgm:pt modelId="{440EB43D-2832-4BD6-8ADA-6C1A135E63CA}" type="pres">
      <dgm:prSet presAssocID="{D3E94E55-8F58-4778-8978-AFD9D9D47C8C}" presName="connTx" presStyleLbl="parChTrans1D3" presStyleIdx="4" presStyleCnt="8"/>
      <dgm:spPr/>
      <dgm:t>
        <a:bodyPr/>
        <a:lstStyle/>
        <a:p>
          <a:endParaRPr lang="en-GB"/>
        </a:p>
      </dgm:t>
    </dgm:pt>
    <dgm:pt modelId="{55473B63-382D-4DF4-B27B-C729B0DCEA84}" type="pres">
      <dgm:prSet presAssocID="{A4E7E47E-57C7-4D74-AE2B-D824FC267D9A}" presName="root2" presStyleCnt="0"/>
      <dgm:spPr/>
    </dgm:pt>
    <dgm:pt modelId="{D7BA7907-D297-4D9C-B74B-9E0D92521016}" type="pres">
      <dgm:prSet presAssocID="{A4E7E47E-57C7-4D74-AE2B-D824FC267D9A}" presName="LevelTwoTextNode" presStyleLbl="node3" presStyleIdx="4" presStyleCnt="8" custScaleX="108341" custLinFactNeighborX="-40975">
        <dgm:presLayoutVars>
          <dgm:chPref val="3"/>
        </dgm:presLayoutVars>
      </dgm:prSet>
      <dgm:spPr/>
      <dgm:t>
        <a:bodyPr/>
        <a:lstStyle/>
        <a:p>
          <a:endParaRPr lang="en-GB"/>
        </a:p>
      </dgm:t>
    </dgm:pt>
    <dgm:pt modelId="{5F1BB0DC-8ACA-4317-99F6-2A678F354252}" type="pres">
      <dgm:prSet presAssocID="{A4E7E47E-57C7-4D74-AE2B-D824FC267D9A}" presName="level3hierChild" presStyleCnt="0"/>
      <dgm:spPr/>
    </dgm:pt>
    <dgm:pt modelId="{39C9B8F4-E652-4E3A-9C16-CE71FFDBE363}" type="pres">
      <dgm:prSet presAssocID="{8B338823-E020-4C0A-97FE-EE5C70183C82}" presName="conn2-1" presStyleLbl="parChTrans1D3" presStyleIdx="5" presStyleCnt="8"/>
      <dgm:spPr/>
      <dgm:t>
        <a:bodyPr/>
        <a:lstStyle/>
        <a:p>
          <a:endParaRPr lang="en-GB"/>
        </a:p>
      </dgm:t>
    </dgm:pt>
    <dgm:pt modelId="{B4D28CE8-2FB2-4446-A929-C61B244326A9}" type="pres">
      <dgm:prSet presAssocID="{8B338823-E020-4C0A-97FE-EE5C70183C82}" presName="connTx" presStyleLbl="parChTrans1D3" presStyleIdx="5" presStyleCnt="8"/>
      <dgm:spPr/>
      <dgm:t>
        <a:bodyPr/>
        <a:lstStyle/>
        <a:p>
          <a:endParaRPr lang="en-GB"/>
        </a:p>
      </dgm:t>
    </dgm:pt>
    <dgm:pt modelId="{4BDF7AD5-CCA3-4E91-A8A1-FA2956A015E4}" type="pres">
      <dgm:prSet presAssocID="{645B4982-BDA1-4A42-B95B-CC52DE88AD6A}" presName="root2" presStyleCnt="0"/>
      <dgm:spPr/>
    </dgm:pt>
    <dgm:pt modelId="{25F8F1E3-7EE2-42B3-A9E1-694213B14394}" type="pres">
      <dgm:prSet presAssocID="{645B4982-BDA1-4A42-B95B-CC52DE88AD6A}" presName="LevelTwoTextNode" presStyleLbl="node3" presStyleIdx="5" presStyleCnt="8" custScaleX="108341" custLinFactNeighborX="-40975">
        <dgm:presLayoutVars>
          <dgm:chPref val="3"/>
        </dgm:presLayoutVars>
      </dgm:prSet>
      <dgm:spPr/>
      <dgm:t>
        <a:bodyPr/>
        <a:lstStyle/>
        <a:p>
          <a:endParaRPr lang="en-GB"/>
        </a:p>
      </dgm:t>
    </dgm:pt>
    <dgm:pt modelId="{0E4EA9DC-3623-426E-A01F-BB7ABCCC12F0}" type="pres">
      <dgm:prSet presAssocID="{645B4982-BDA1-4A42-B95B-CC52DE88AD6A}" presName="level3hierChild" presStyleCnt="0"/>
      <dgm:spPr/>
    </dgm:pt>
    <dgm:pt modelId="{D88F5F19-D31A-4592-94A8-84CEF7E844C9}" type="pres">
      <dgm:prSet presAssocID="{C1D87110-4300-49B3-B6D4-C45C365736F7}" presName="conn2-1" presStyleLbl="parChTrans1D3" presStyleIdx="6" presStyleCnt="8"/>
      <dgm:spPr/>
      <dgm:t>
        <a:bodyPr/>
        <a:lstStyle/>
        <a:p>
          <a:endParaRPr lang="en-GB"/>
        </a:p>
      </dgm:t>
    </dgm:pt>
    <dgm:pt modelId="{D8963873-D6F7-46CB-A52F-8496C3FE9A22}" type="pres">
      <dgm:prSet presAssocID="{C1D87110-4300-49B3-B6D4-C45C365736F7}" presName="connTx" presStyleLbl="parChTrans1D3" presStyleIdx="6" presStyleCnt="8"/>
      <dgm:spPr/>
      <dgm:t>
        <a:bodyPr/>
        <a:lstStyle/>
        <a:p>
          <a:endParaRPr lang="en-GB"/>
        </a:p>
      </dgm:t>
    </dgm:pt>
    <dgm:pt modelId="{744ED208-330B-47E5-AB47-D322DC02C448}" type="pres">
      <dgm:prSet presAssocID="{DA8D94BF-FB47-4BF3-A1AA-8354113D7749}" presName="root2" presStyleCnt="0"/>
      <dgm:spPr/>
    </dgm:pt>
    <dgm:pt modelId="{AD4DD042-9ECD-432E-AAEC-A4F62955B3EF}" type="pres">
      <dgm:prSet presAssocID="{DA8D94BF-FB47-4BF3-A1AA-8354113D7749}" presName="LevelTwoTextNode" presStyleLbl="node3" presStyleIdx="6" presStyleCnt="8" custScaleX="108341" custLinFactNeighborX="-40975">
        <dgm:presLayoutVars>
          <dgm:chPref val="3"/>
        </dgm:presLayoutVars>
      </dgm:prSet>
      <dgm:spPr/>
      <dgm:t>
        <a:bodyPr/>
        <a:lstStyle/>
        <a:p>
          <a:endParaRPr lang="en-GB"/>
        </a:p>
      </dgm:t>
    </dgm:pt>
    <dgm:pt modelId="{668EE075-155D-4015-B9B3-EC99AD05FC12}" type="pres">
      <dgm:prSet presAssocID="{DA8D94BF-FB47-4BF3-A1AA-8354113D7749}" presName="level3hierChild" presStyleCnt="0"/>
      <dgm:spPr/>
    </dgm:pt>
    <dgm:pt modelId="{9AA20CC2-9CB3-4ED9-84B9-3C358BB6442D}" type="pres">
      <dgm:prSet presAssocID="{04CE620E-CE7A-45B6-8166-86BFA01B8612}" presName="conn2-1" presStyleLbl="parChTrans1D3" presStyleIdx="7" presStyleCnt="8"/>
      <dgm:spPr/>
      <dgm:t>
        <a:bodyPr/>
        <a:lstStyle/>
        <a:p>
          <a:endParaRPr lang="en-GB"/>
        </a:p>
      </dgm:t>
    </dgm:pt>
    <dgm:pt modelId="{7CCDEC22-E55A-4F03-A27D-9ECEAAE5578B}" type="pres">
      <dgm:prSet presAssocID="{04CE620E-CE7A-45B6-8166-86BFA01B8612}" presName="connTx" presStyleLbl="parChTrans1D3" presStyleIdx="7" presStyleCnt="8"/>
      <dgm:spPr/>
      <dgm:t>
        <a:bodyPr/>
        <a:lstStyle/>
        <a:p>
          <a:endParaRPr lang="en-GB"/>
        </a:p>
      </dgm:t>
    </dgm:pt>
    <dgm:pt modelId="{F5DCA635-4B3B-46D4-8B94-12F7229C9429}" type="pres">
      <dgm:prSet presAssocID="{CBA59A9B-47C2-4B98-A926-0364875A6342}" presName="root2" presStyleCnt="0"/>
      <dgm:spPr/>
    </dgm:pt>
    <dgm:pt modelId="{B1E84107-E603-4DA3-B2F5-EEC3EC369B63}" type="pres">
      <dgm:prSet presAssocID="{CBA59A9B-47C2-4B98-A926-0364875A6342}" presName="LevelTwoTextNode" presStyleLbl="node3" presStyleIdx="7" presStyleCnt="8" custScaleX="108341" custLinFactNeighborX="-40975">
        <dgm:presLayoutVars>
          <dgm:chPref val="3"/>
        </dgm:presLayoutVars>
      </dgm:prSet>
      <dgm:spPr/>
      <dgm:t>
        <a:bodyPr/>
        <a:lstStyle/>
        <a:p>
          <a:endParaRPr lang="en-GB"/>
        </a:p>
      </dgm:t>
    </dgm:pt>
    <dgm:pt modelId="{FBE9E242-8EB4-4405-B1F1-20C642CB7F01}" type="pres">
      <dgm:prSet presAssocID="{CBA59A9B-47C2-4B98-A926-0364875A6342}" presName="level3hierChild" presStyleCnt="0"/>
      <dgm:spPr/>
    </dgm:pt>
  </dgm:ptLst>
  <dgm:cxnLst>
    <dgm:cxn modelId="{73113258-AC3D-4307-A9A9-B47C112F1792}" type="presOf" srcId="{645B4982-BDA1-4A42-B95B-CC52DE88AD6A}" destId="{25F8F1E3-7EE2-42B3-A9E1-694213B14394}" srcOrd="0" destOrd="0" presId="urn:microsoft.com/office/officeart/2008/layout/HorizontalMultiLevelHierarchy"/>
    <dgm:cxn modelId="{0430224C-6294-401F-AACC-4DEBF8CCFBA6}" type="presOf" srcId="{6A601D4D-8782-4CE1-93D0-1848093236FD}" destId="{75B23866-762F-41D5-A917-D26494EB47FF}" srcOrd="0" destOrd="0" presId="urn:microsoft.com/office/officeart/2008/layout/HorizontalMultiLevelHierarchy"/>
    <dgm:cxn modelId="{032E5147-720C-4D28-927B-0043DB7FBFB6}" type="presOf" srcId="{4E6FE51A-3B88-4072-8BC9-5E06248E1310}" destId="{4B84D15C-029D-4AD2-AF38-BA969EC1826C}" srcOrd="1" destOrd="0" presId="urn:microsoft.com/office/officeart/2008/layout/HorizontalMultiLevelHierarchy"/>
    <dgm:cxn modelId="{E0DA44F6-C58F-426A-8E27-C46D3FBC3337}" type="presOf" srcId="{8B338823-E020-4C0A-97FE-EE5C70183C82}" destId="{B4D28CE8-2FB2-4446-A929-C61B244326A9}" srcOrd="1" destOrd="0" presId="urn:microsoft.com/office/officeart/2008/layout/HorizontalMultiLevelHierarchy"/>
    <dgm:cxn modelId="{468163B9-4121-4E33-B1BE-48CF8194568B}" type="presOf" srcId="{D9E2F687-7AE9-4735-9B66-947562ED9CE9}" destId="{AD2480FD-41D0-4F8C-BF7B-FDD64FE8C62E}" srcOrd="1" destOrd="0" presId="urn:microsoft.com/office/officeart/2008/layout/HorizontalMultiLevelHierarchy"/>
    <dgm:cxn modelId="{46DEBDED-9659-4EEB-8A4F-E20FBBA04310}" type="presOf" srcId="{04CE620E-CE7A-45B6-8166-86BFA01B8612}" destId="{9AA20CC2-9CB3-4ED9-84B9-3C358BB6442D}" srcOrd="0" destOrd="0" presId="urn:microsoft.com/office/officeart/2008/layout/HorizontalMultiLevelHierarchy"/>
    <dgm:cxn modelId="{39CD80BD-F379-4C76-B584-C988CF59EAD7}" type="presOf" srcId="{1FCBAA3B-D0B0-4117-AD77-4AD3148C651C}" destId="{A3C1920D-C8F4-442B-AE41-3E6007586F43}" srcOrd="0" destOrd="0" presId="urn:microsoft.com/office/officeart/2008/layout/HorizontalMultiLevelHierarchy"/>
    <dgm:cxn modelId="{C326EB16-9A03-43AB-8845-991C5A971B10}" type="presOf" srcId="{672175E1-B277-4E7C-8699-B92D9B4451B4}" destId="{889871B6-990D-405A-B8CE-9BED3E6C07AE}" srcOrd="1" destOrd="0" presId="urn:microsoft.com/office/officeart/2008/layout/HorizontalMultiLevelHierarchy"/>
    <dgm:cxn modelId="{6B62F312-363F-45F6-880D-D7DA2B7DDE7F}" type="presOf" srcId="{7CAB0565-EEC3-4A83-AD9F-61EE46E571C4}" destId="{80F65AEE-C684-4832-A241-6523DFA23748}" srcOrd="0" destOrd="0" presId="urn:microsoft.com/office/officeart/2008/layout/HorizontalMultiLevelHierarchy"/>
    <dgm:cxn modelId="{FFFDDDB1-4377-4C69-8CBC-C53A0D634C8D}" type="presOf" srcId="{D3E94E55-8F58-4778-8978-AFD9D9D47C8C}" destId="{440EB43D-2832-4BD6-8ADA-6C1A135E63CA}" srcOrd="1" destOrd="0" presId="urn:microsoft.com/office/officeart/2008/layout/HorizontalMultiLevelHierarchy"/>
    <dgm:cxn modelId="{72983B8E-5FE3-4B4F-BB50-86EB618EE712}" type="presOf" srcId="{12C8B0C2-64EF-4897-9F14-44B7B5B9244B}" destId="{FA6E9A33-E8FE-4851-B1E9-FFDB9B5413CD}" srcOrd="0" destOrd="0" presId="urn:microsoft.com/office/officeart/2008/layout/HorizontalMultiLevelHierarchy"/>
    <dgm:cxn modelId="{EC4E2E84-0E77-4628-A6F1-794B866BFF82}" type="presOf" srcId="{1FCBAA3B-D0B0-4117-AD77-4AD3148C651C}" destId="{0336C5E0-7DFB-4848-9BC9-C6D39372FFEC}" srcOrd="1" destOrd="0" presId="urn:microsoft.com/office/officeart/2008/layout/HorizontalMultiLevelHierarchy"/>
    <dgm:cxn modelId="{B2340055-165E-473A-80BD-776FAC369EBC}" type="presOf" srcId="{04CE620E-CE7A-45B6-8166-86BFA01B8612}" destId="{7CCDEC22-E55A-4F03-A27D-9ECEAAE5578B}" srcOrd="1" destOrd="0" presId="urn:microsoft.com/office/officeart/2008/layout/HorizontalMultiLevelHierarchy"/>
    <dgm:cxn modelId="{5E185112-C946-4755-886D-1411E48A323F}" type="presOf" srcId="{7CAB0565-EEC3-4A83-AD9F-61EE46E571C4}" destId="{301A0616-F131-46DC-AC06-930C31BD7AB3}" srcOrd="1" destOrd="0" presId="urn:microsoft.com/office/officeart/2008/layout/HorizontalMultiLevelHierarchy"/>
    <dgm:cxn modelId="{1EEF7C79-642A-4435-9673-C2F607E37B60}" srcId="{C94C34BE-D682-4ACC-AAB1-95ECFF849A1A}" destId="{645B4982-BDA1-4A42-B95B-CC52DE88AD6A}" srcOrd="1" destOrd="0" parTransId="{8B338823-E020-4C0A-97FE-EE5C70183C82}" sibTransId="{4251A050-8DAC-45E3-A9E9-0CF92F085606}"/>
    <dgm:cxn modelId="{9B02A7E0-4929-4238-A412-A1A123531561}" type="presOf" srcId="{732566EE-DD1B-446D-8324-9417CF78B9C6}" destId="{F9DD3FF4-B22F-470E-84A9-31C0FC3FB285}" srcOrd="0" destOrd="0" presId="urn:microsoft.com/office/officeart/2008/layout/HorizontalMultiLevelHierarchy"/>
    <dgm:cxn modelId="{9129C2B2-9511-449B-992F-F3692D29C74A}" srcId="{C94C34BE-D682-4ACC-AAB1-95ECFF849A1A}" destId="{CBA59A9B-47C2-4B98-A926-0364875A6342}" srcOrd="3" destOrd="0" parTransId="{04CE620E-CE7A-45B6-8166-86BFA01B8612}" sibTransId="{44F23884-07C8-4881-B054-EBDEEAC793E2}"/>
    <dgm:cxn modelId="{458242CE-AC51-4166-B4B4-C7EDD727A124}" type="presOf" srcId="{C1D87110-4300-49B3-B6D4-C45C365736F7}" destId="{D88F5F19-D31A-4592-94A8-84CEF7E844C9}" srcOrd="0" destOrd="0" presId="urn:microsoft.com/office/officeart/2008/layout/HorizontalMultiLevelHierarchy"/>
    <dgm:cxn modelId="{BA504063-79AB-4625-8E7C-BE872A613870}" type="presOf" srcId="{672175E1-B277-4E7C-8699-B92D9B4451B4}" destId="{315775D7-EA3E-4758-A303-632E39595166}" srcOrd="0" destOrd="0" presId="urn:microsoft.com/office/officeart/2008/layout/HorizontalMultiLevelHierarchy"/>
    <dgm:cxn modelId="{E44CEACC-1C8F-4394-A476-553BCE9230D7}" type="presOf" srcId="{C1D87110-4300-49B3-B6D4-C45C365736F7}" destId="{D8963873-D6F7-46CB-A52F-8496C3FE9A22}" srcOrd="1" destOrd="0" presId="urn:microsoft.com/office/officeart/2008/layout/HorizontalMultiLevelHierarchy"/>
    <dgm:cxn modelId="{72D8D496-0D6E-474A-899E-5054B46EE1C1}" type="presOf" srcId="{4259BCFA-0017-43BA-B2DD-81E7B52478A1}" destId="{4D7470CC-14A8-4F15-A8C9-50EA91827B11}" srcOrd="0" destOrd="0" presId="urn:microsoft.com/office/officeart/2008/layout/HorizontalMultiLevelHierarchy"/>
    <dgm:cxn modelId="{6C78CB07-BCA4-43A1-B91C-718D35E4D453}" type="presOf" srcId="{CA57CA1E-686E-4237-9A4F-B92EF5C06026}" destId="{060BDEAB-69B5-4906-871A-211A724F7A98}" srcOrd="0" destOrd="0" presId="urn:microsoft.com/office/officeart/2008/layout/HorizontalMultiLevelHierarchy"/>
    <dgm:cxn modelId="{B4BEA3E6-2CB7-4974-903F-61E6AFF87365}" type="presOf" srcId="{8B338823-E020-4C0A-97FE-EE5C70183C82}" destId="{39C9B8F4-E652-4E3A-9C16-CE71FFDBE363}" srcOrd="0" destOrd="0" presId="urn:microsoft.com/office/officeart/2008/layout/HorizontalMultiLevelHierarchy"/>
    <dgm:cxn modelId="{F150383B-9966-4E0D-BAB4-B8EF973633CA}" type="presOf" srcId="{CBA59A9B-47C2-4B98-A926-0364875A6342}" destId="{B1E84107-E603-4DA3-B2F5-EEC3EC369B63}" srcOrd="0" destOrd="0" presId="urn:microsoft.com/office/officeart/2008/layout/HorizontalMultiLevelHierarchy"/>
    <dgm:cxn modelId="{90C4FD4F-128E-4887-86FA-F93E59A558FD}" type="presOf" srcId="{A4E7E47E-57C7-4D74-AE2B-D824FC267D9A}" destId="{D7BA7907-D297-4D9C-B74B-9E0D92521016}" srcOrd="0" destOrd="0" presId="urn:microsoft.com/office/officeart/2008/layout/HorizontalMultiLevelHierarchy"/>
    <dgm:cxn modelId="{92B8E9B2-C088-48EC-8999-5F03BEF48760}" srcId="{E07F754E-C92D-4889-A118-61B3BDEE1223}" destId="{C94C34BE-D682-4ACC-AAB1-95ECFF849A1A}" srcOrd="1" destOrd="0" parTransId="{1FCBAA3B-D0B0-4117-AD77-4AD3148C651C}" sibTransId="{ABDA1ABD-4F17-4D2E-8CE2-63612D3BB006}"/>
    <dgm:cxn modelId="{0074FF0E-F097-424F-89B9-13E9EF98300A}" type="presOf" srcId="{D3E94E55-8F58-4778-8978-AFD9D9D47C8C}" destId="{8EEFCCB5-EA94-4EEF-A75B-C042404E6551}" srcOrd="0" destOrd="0" presId="urn:microsoft.com/office/officeart/2008/layout/HorizontalMultiLevelHierarchy"/>
    <dgm:cxn modelId="{9539D35C-CE22-4D7F-B893-5DAB69F7F1A3}" type="presOf" srcId="{D9E2F687-7AE9-4735-9B66-947562ED9CE9}" destId="{DBDD6E78-E4AE-4C60-9B7F-EA8F8D66BEB1}" srcOrd="0" destOrd="0" presId="urn:microsoft.com/office/officeart/2008/layout/HorizontalMultiLevelHierarchy"/>
    <dgm:cxn modelId="{9FBA6157-21AA-4F90-8AC1-B1F8AB758F68}" type="presOf" srcId="{DA8D94BF-FB47-4BF3-A1AA-8354113D7749}" destId="{AD4DD042-9ECD-432E-AAEC-A4F62955B3EF}" srcOrd="0" destOrd="0" presId="urn:microsoft.com/office/officeart/2008/layout/HorizontalMultiLevelHierarchy"/>
    <dgm:cxn modelId="{FC128A79-A0AF-44C3-867C-1C93B1207425}" srcId="{C94C34BE-D682-4ACC-AAB1-95ECFF849A1A}" destId="{A4E7E47E-57C7-4D74-AE2B-D824FC267D9A}" srcOrd="0" destOrd="0" parTransId="{D3E94E55-8F58-4778-8978-AFD9D9D47C8C}" sibTransId="{5F955956-800C-4C35-90D1-D43D496B99C2}"/>
    <dgm:cxn modelId="{7E9EB5DA-9962-496C-8CB1-3D22E0924268}" type="presOf" srcId="{4E6FE51A-3B88-4072-8BC9-5E06248E1310}" destId="{9977396A-00AE-4907-A259-665336D85E36}" srcOrd="0" destOrd="0" presId="urn:microsoft.com/office/officeart/2008/layout/HorizontalMultiLevelHierarchy"/>
    <dgm:cxn modelId="{8054D401-CF33-476F-AF53-3BA828D1D4BB}" srcId="{CA57CA1E-686E-4237-9A4F-B92EF5C06026}" destId="{E07F754E-C92D-4889-A118-61B3BDEE1223}" srcOrd="0" destOrd="0" parTransId="{E5BFDC61-9DAF-4D2F-BC75-EB1E6964BC20}" sibTransId="{5A581575-A60C-49A8-B813-F8D1D79DEF1B}"/>
    <dgm:cxn modelId="{E81718BA-17E2-4691-A853-591ABB71C53C}" type="presOf" srcId="{6A601D4D-8782-4CE1-93D0-1848093236FD}" destId="{A4740F20-D9B3-4EF2-8755-4AB538CB6D48}" srcOrd="1" destOrd="0" presId="urn:microsoft.com/office/officeart/2008/layout/HorizontalMultiLevelHierarchy"/>
    <dgm:cxn modelId="{2F1FE74C-0B46-4CA9-9108-B741EB4692DA}" srcId="{12C8B0C2-64EF-4897-9F14-44B7B5B9244B}" destId="{732566EE-DD1B-446D-8324-9417CF78B9C6}" srcOrd="3" destOrd="0" parTransId="{7CAB0565-EEC3-4A83-AD9F-61EE46E571C4}" sibTransId="{6CF12A0A-75AC-4F69-BA40-8BFA3D83EF77}"/>
    <dgm:cxn modelId="{4A72BFD3-5B16-44B8-8190-2E60C071DBD8}" srcId="{12C8B0C2-64EF-4897-9F14-44B7B5B9244B}" destId="{4259BCFA-0017-43BA-B2DD-81E7B52478A1}" srcOrd="1" destOrd="0" parTransId="{6A601D4D-8782-4CE1-93D0-1848093236FD}" sibTransId="{C978C522-0F9E-4CA8-B831-CDEE0C3A0EE4}"/>
    <dgm:cxn modelId="{590C205B-F215-4628-B939-6C7F423C6B44}" type="presOf" srcId="{0802F0C2-5FF7-4D0C-9804-1E3D3F3E2BED}" destId="{5726C7CD-E9A2-4350-85A0-E10BB9554E6A}" srcOrd="0" destOrd="0" presId="urn:microsoft.com/office/officeart/2008/layout/HorizontalMultiLevelHierarchy"/>
    <dgm:cxn modelId="{A228E9FA-951E-4FC2-9B9E-7E43618A3103}" srcId="{E07F754E-C92D-4889-A118-61B3BDEE1223}" destId="{12C8B0C2-64EF-4897-9F14-44B7B5B9244B}" srcOrd="0" destOrd="0" parTransId="{672175E1-B277-4E7C-8699-B92D9B4451B4}" sibTransId="{18FA4588-CCF5-4CF8-86DB-D70AAC376A54}"/>
    <dgm:cxn modelId="{6FAA8820-79FC-45EB-820E-5FC19D16ABEA}" type="presOf" srcId="{C94C34BE-D682-4ACC-AAB1-95ECFF849A1A}" destId="{585A6DB9-5268-4349-B478-116D6BD47626}" srcOrd="0" destOrd="0" presId="urn:microsoft.com/office/officeart/2008/layout/HorizontalMultiLevelHierarchy"/>
    <dgm:cxn modelId="{217CE948-A9D2-4F9C-B036-747330E13EC4}" srcId="{12C8B0C2-64EF-4897-9F14-44B7B5B9244B}" destId="{BABACB49-58DB-43F6-9FAD-211AE860BDB6}" srcOrd="2" destOrd="0" parTransId="{D9E2F687-7AE9-4735-9B66-947562ED9CE9}" sibTransId="{77DAD822-757B-42A5-A990-E1774C2F668F}"/>
    <dgm:cxn modelId="{354F6A13-FF2E-4AAC-B630-AD9AEA1A13AA}" type="presOf" srcId="{E07F754E-C92D-4889-A118-61B3BDEE1223}" destId="{7FC14B09-DC45-46B7-BC79-FA5707872D49}" srcOrd="0" destOrd="0" presId="urn:microsoft.com/office/officeart/2008/layout/HorizontalMultiLevelHierarchy"/>
    <dgm:cxn modelId="{1DF80D2D-AE0F-4BE0-AC1F-28C438F9A6C7}" srcId="{12C8B0C2-64EF-4897-9F14-44B7B5B9244B}" destId="{0802F0C2-5FF7-4D0C-9804-1E3D3F3E2BED}" srcOrd="0" destOrd="0" parTransId="{4E6FE51A-3B88-4072-8BC9-5E06248E1310}" sibTransId="{B9F6E15D-A12B-4741-8EE2-B15647813209}"/>
    <dgm:cxn modelId="{E008C687-C114-49C2-9AE6-D68B6C735F77}" srcId="{C94C34BE-D682-4ACC-AAB1-95ECFF849A1A}" destId="{DA8D94BF-FB47-4BF3-A1AA-8354113D7749}" srcOrd="2" destOrd="0" parTransId="{C1D87110-4300-49B3-B6D4-C45C365736F7}" sibTransId="{A8EE62E0-217A-4376-9AA3-EE8D1079A8C3}"/>
    <dgm:cxn modelId="{1A7683A4-712B-4C97-A5B0-3F5A06AFB643}" type="presOf" srcId="{BABACB49-58DB-43F6-9FAD-211AE860BDB6}" destId="{2CCA9CC1-D2D3-4F5C-B393-CE73CEFC8BB5}" srcOrd="0" destOrd="0" presId="urn:microsoft.com/office/officeart/2008/layout/HorizontalMultiLevelHierarchy"/>
    <dgm:cxn modelId="{D917645A-0336-4B6D-AFF3-8A4D056451A8}" type="presParOf" srcId="{060BDEAB-69B5-4906-871A-211A724F7A98}" destId="{DAB2CF5F-66A9-4BE5-96E5-F385B23F9C97}" srcOrd="0" destOrd="0" presId="urn:microsoft.com/office/officeart/2008/layout/HorizontalMultiLevelHierarchy"/>
    <dgm:cxn modelId="{70F5FB32-B8E4-466C-A285-F3F0F93F70B2}" type="presParOf" srcId="{DAB2CF5F-66A9-4BE5-96E5-F385B23F9C97}" destId="{7FC14B09-DC45-46B7-BC79-FA5707872D49}" srcOrd="0" destOrd="0" presId="urn:microsoft.com/office/officeart/2008/layout/HorizontalMultiLevelHierarchy"/>
    <dgm:cxn modelId="{106DBC7D-A9BA-408B-B63B-665A1AA5F8EA}" type="presParOf" srcId="{DAB2CF5F-66A9-4BE5-96E5-F385B23F9C97}" destId="{AD0CCD35-E85B-4109-9D82-A1C6610EC372}" srcOrd="1" destOrd="0" presId="urn:microsoft.com/office/officeart/2008/layout/HorizontalMultiLevelHierarchy"/>
    <dgm:cxn modelId="{F4CC6285-1E44-4481-B94F-1BEF1799951F}" type="presParOf" srcId="{AD0CCD35-E85B-4109-9D82-A1C6610EC372}" destId="{315775D7-EA3E-4758-A303-632E39595166}" srcOrd="0" destOrd="0" presId="urn:microsoft.com/office/officeart/2008/layout/HorizontalMultiLevelHierarchy"/>
    <dgm:cxn modelId="{DE98F658-F7EA-4264-AE33-E6738B134E1F}" type="presParOf" srcId="{315775D7-EA3E-4758-A303-632E39595166}" destId="{889871B6-990D-405A-B8CE-9BED3E6C07AE}" srcOrd="0" destOrd="0" presId="urn:microsoft.com/office/officeart/2008/layout/HorizontalMultiLevelHierarchy"/>
    <dgm:cxn modelId="{96C65AA6-8403-4F6D-B722-82D2ACB2E58D}" type="presParOf" srcId="{AD0CCD35-E85B-4109-9D82-A1C6610EC372}" destId="{6A76D777-A7F7-43C0-9319-2A2102628A9E}" srcOrd="1" destOrd="0" presId="urn:microsoft.com/office/officeart/2008/layout/HorizontalMultiLevelHierarchy"/>
    <dgm:cxn modelId="{19CF6F35-F552-424A-881D-7894E9187694}" type="presParOf" srcId="{6A76D777-A7F7-43C0-9319-2A2102628A9E}" destId="{FA6E9A33-E8FE-4851-B1E9-FFDB9B5413CD}" srcOrd="0" destOrd="0" presId="urn:microsoft.com/office/officeart/2008/layout/HorizontalMultiLevelHierarchy"/>
    <dgm:cxn modelId="{06316F45-E1BD-4381-A53A-B71A9637F1D9}" type="presParOf" srcId="{6A76D777-A7F7-43C0-9319-2A2102628A9E}" destId="{21E8EAF2-17A6-4C63-9122-C0A430182853}" srcOrd="1" destOrd="0" presId="urn:microsoft.com/office/officeart/2008/layout/HorizontalMultiLevelHierarchy"/>
    <dgm:cxn modelId="{64A9D6A2-8828-490A-86F3-5E2288E1FF24}" type="presParOf" srcId="{21E8EAF2-17A6-4C63-9122-C0A430182853}" destId="{9977396A-00AE-4907-A259-665336D85E36}" srcOrd="0" destOrd="0" presId="urn:microsoft.com/office/officeart/2008/layout/HorizontalMultiLevelHierarchy"/>
    <dgm:cxn modelId="{9B7C78CB-8209-4B48-A0BB-81298DFB96A0}" type="presParOf" srcId="{9977396A-00AE-4907-A259-665336D85E36}" destId="{4B84D15C-029D-4AD2-AF38-BA969EC1826C}" srcOrd="0" destOrd="0" presId="urn:microsoft.com/office/officeart/2008/layout/HorizontalMultiLevelHierarchy"/>
    <dgm:cxn modelId="{9E1B534D-4BA2-4850-B39C-9D82BA43B506}" type="presParOf" srcId="{21E8EAF2-17A6-4C63-9122-C0A430182853}" destId="{D341B867-1D03-4536-B19F-62A53A257AD8}" srcOrd="1" destOrd="0" presId="urn:microsoft.com/office/officeart/2008/layout/HorizontalMultiLevelHierarchy"/>
    <dgm:cxn modelId="{F0312110-B874-4E72-B7F3-816DCC1BA2DF}" type="presParOf" srcId="{D341B867-1D03-4536-B19F-62A53A257AD8}" destId="{5726C7CD-E9A2-4350-85A0-E10BB9554E6A}" srcOrd="0" destOrd="0" presId="urn:microsoft.com/office/officeart/2008/layout/HorizontalMultiLevelHierarchy"/>
    <dgm:cxn modelId="{F5975BDE-D02D-4E41-AE15-322CD3488784}" type="presParOf" srcId="{D341B867-1D03-4536-B19F-62A53A257AD8}" destId="{7090AEF7-2D72-49CA-A3BA-46335B1A7AD2}" srcOrd="1" destOrd="0" presId="urn:microsoft.com/office/officeart/2008/layout/HorizontalMultiLevelHierarchy"/>
    <dgm:cxn modelId="{E0F03BC5-717E-4453-A19A-626A874508E5}" type="presParOf" srcId="{21E8EAF2-17A6-4C63-9122-C0A430182853}" destId="{75B23866-762F-41D5-A917-D26494EB47FF}" srcOrd="2" destOrd="0" presId="urn:microsoft.com/office/officeart/2008/layout/HorizontalMultiLevelHierarchy"/>
    <dgm:cxn modelId="{DB6E5D26-75AC-4D19-8B2F-C236CCD3AC79}" type="presParOf" srcId="{75B23866-762F-41D5-A917-D26494EB47FF}" destId="{A4740F20-D9B3-4EF2-8755-4AB538CB6D48}" srcOrd="0" destOrd="0" presId="urn:microsoft.com/office/officeart/2008/layout/HorizontalMultiLevelHierarchy"/>
    <dgm:cxn modelId="{AAA507DF-08AE-42C6-9033-6FC53E87E5DA}" type="presParOf" srcId="{21E8EAF2-17A6-4C63-9122-C0A430182853}" destId="{DD032087-1149-4AD5-93D6-DEAF085BC2AD}" srcOrd="3" destOrd="0" presId="urn:microsoft.com/office/officeart/2008/layout/HorizontalMultiLevelHierarchy"/>
    <dgm:cxn modelId="{F515C2D8-D063-4787-9A7B-1625E00D590B}" type="presParOf" srcId="{DD032087-1149-4AD5-93D6-DEAF085BC2AD}" destId="{4D7470CC-14A8-4F15-A8C9-50EA91827B11}" srcOrd="0" destOrd="0" presId="urn:microsoft.com/office/officeart/2008/layout/HorizontalMultiLevelHierarchy"/>
    <dgm:cxn modelId="{8ACD5503-AD5B-407E-9B6F-54267C92E9AB}" type="presParOf" srcId="{DD032087-1149-4AD5-93D6-DEAF085BC2AD}" destId="{C224968E-F2BF-4407-BF4E-7B7375C07E78}" srcOrd="1" destOrd="0" presId="urn:microsoft.com/office/officeart/2008/layout/HorizontalMultiLevelHierarchy"/>
    <dgm:cxn modelId="{E697CDD3-F9AA-4C1C-962B-435989D7170B}" type="presParOf" srcId="{21E8EAF2-17A6-4C63-9122-C0A430182853}" destId="{DBDD6E78-E4AE-4C60-9B7F-EA8F8D66BEB1}" srcOrd="4" destOrd="0" presId="urn:microsoft.com/office/officeart/2008/layout/HorizontalMultiLevelHierarchy"/>
    <dgm:cxn modelId="{2C350D06-3802-4BF3-BC34-A9CEAA19199F}" type="presParOf" srcId="{DBDD6E78-E4AE-4C60-9B7F-EA8F8D66BEB1}" destId="{AD2480FD-41D0-4F8C-BF7B-FDD64FE8C62E}" srcOrd="0" destOrd="0" presId="urn:microsoft.com/office/officeart/2008/layout/HorizontalMultiLevelHierarchy"/>
    <dgm:cxn modelId="{72E12819-E4DB-4B41-B937-F9D5D650398E}" type="presParOf" srcId="{21E8EAF2-17A6-4C63-9122-C0A430182853}" destId="{7F1194EF-50FF-4C20-BD0F-F017ED26BFD2}" srcOrd="5" destOrd="0" presId="urn:microsoft.com/office/officeart/2008/layout/HorizontalMultiLevelHierarchy"/>
    <dgm:cxn modelId="{2C46E6B1-C260-4B07-92BD-E1327626C1D2}" type="presParOf" srcId="{7F1194EF-50FF-4C20-BD0F-F017ED26BFD2}" destId="{2CCA9CC1-D2D3-4F5C-B393-CE73CEFC8BB5}" srcOrd="0" destOrd="0" presId="urn:microsoft.com/office/officeart/2008/layout/HorizontalMultiLevelHierarchy"/>
    <dgm:cxn modelId="{26066FEC-38DB-4218-AABA-4D6F65BD7DB5}" type="presParOf" srcId="{7F1194EF-50FF-4C20-BD0F-F017ED26BFD2}" destId="{A4E647B0-1302-476D-ABAC-3BA383969682}" srcOrd="1" destOrd="0" presId="urn:microsoft.com/office/officeart/2008/layout/HorizontalMultiLevelHierarchy"/>
    <dgm:cxn modelId="{EB9E142D-956B-4D34-84F7-D410B79A2223}" type="presParOf" srcId="{21E8EAF2-17A6-4C63-9122-C0A430182853}" destId="{80F65AEE-C684-4832-A241-6523DFA23748}" srcOrd="6" destOrd="0" presId="urn:microsoft.com/office/officeart/2008/layout/HorizontalMultiLevelHierarchy"/>
    <dgm:cxn modelId="{7718EDDC-7BF5-4050-9F02-F26B60AE1054}" type="presParOf" srcId="{80F65AEE-C684-4832-A241-6523DFA23748}" destId="{301A0616-F131-46DC-AC06-930C31BD7AB3}" srcOrd="0" destOrd="0" presId="urn:microsoft.com/office/officeart/2008/layout/HorizontalMultiLevelHierarchy"/>
    <dgm:cxn modelId="{E143B152-5F8E-41B5-A753-9522CDCFDC0A}" type="presParOf" srcId="{21E8EAF2-17A6-4C63-9122-C0A430182853}" destId="{A0959DEB-94E1-47E6-A4D8-324A64194913}" srcOrd="7" destOrd="0" presId="urn:microsoft.com/office/officeart/2008/layout/HorizontalMultiLevelHierarchy"/>
    <dgm:cxn modelId="{903178FF-3682-4324-921A-A0F867098CA0}" type="presParOf" srcId="{A0959DEB-94E1-47E6-A4D8-324A64194913}" destId="{F9DD3FF4-B22F-470E-84A9-31C0FC3FB285}" srcOrd="0" destOrd="0" presId="urn:microsoft.com/office/officeart/2008/layout/HorizontalMultiLevelHierarchy"/>
    <dgm:cxn modelId="{7DB36882-A47B-4840-A2AF-81FF66282AD7}" type="presParOf" srcId="{A0959DEB-94E1-47E6-A4D8-324A64194913}" destId="{167645CE-D8E2-47CA-BCE3-5967486D3B48}" srcOrd="1" destOrd="0" presId="urn:microsoft.com/office/officeart/2008/layout/HorizontalMultiLevelHierarchy"/>
    <dgm:cxn modelId="{D9343B4A-76EC-4775-AB80-5455F91C01BD}" type="presParOf" srcId="{AD0CCD35-E85B-4109-9D82-A1C6610EC372}" destId="{A3C1920D-C8F4-442B-AE41-3E6007586F43}" srcOrd="2" destOrd="0" presId="urn:microsoft.com/office/officeart/2008/layout/HorizontalMultiLevelHierarchy"/>
    <dgm:cxn modelId="{6D3FCA89-61EE-4B0A-A354-35CE127980B9}" type="presParOf" srcId="{A3C1920D-C8F4-442B-AE41-3E6007586F43}" destId="{0336C5E0-7DFB-4848-9BC9-C6D39372FFEC}" srcOrd="0" destOrd="0" presId="urn:microsoft.com/office/officeart/2008/layout/HorizontalMultiLevelHierarchy"/>
    <dgm:cxn modelId="{DCCD5F54-D26D-459F-A9C7-1A477269351F}" type="presParOf" srcId="{AD0CCD35-E85B-4109-9D82-A1C6610EC372}" destId="{B473C6ED-30AE-4451-9713-EC40A3751149}" srcOrd="3" destOrd="0" presId="urn:microsoft.com/office/officeart/2008/layout/HorizontalMultiLevelHierarchy"/>
    <dgm:cxn modelId="{1FF8AEFC-CFC4-4434-BDF2-64A9BD21A27B}" type="presParOf" srcId="{B473C6ED-30AE-4451-9713-EC40A3751149}" destId="{585A6DB9-5268-4349-B478-116D6BD47626}" srcOrd="0" destOrd="0" presId="urn:microsoft.com/office/officeart/2008/layout/HorizontalMultiLevelHierarchy"/>
    <dgm:cxn modelId="{90EE80AB-CA4B-4616-B45E-ECB908FE92AE}" type="presParOf" srcId="{B473C6ED-30AE-4451-9713-EC40A3751149}" destId="{4F68F4FE-E06E-46F9-B2B8-821206F615EE}" srcOrd="1" destOrd="0" presId="urn:microsoft.com/office/officeart/2008/layout/HorizontalMultiLevelHierarchy"/>
    <dgm:cxn modelId="{75EAA814-8682-4625-8499-C24329942F51}" type="presParOf" srcId="{4F68F4FE-E06E-46F9-B2B8-821206F615EE}" destId="{8EEFCCB5-EA94-4EEF-A75B-C042404E6551}" srcOrd="0" destOrd="0" presId="urn:microsoft.com/office/officeart/2008/layout/HorizontalMultiLevelHierarchy"/>
    <dgm:cxn modelId="{7AC029A9-7864-4523-B451-2698B01CBDF2}" type="presParOf" srcId="{8EEFCCB5-EA94-4EEF-A75B-C042404E6551}" destId="{440EB43D-2832-4BD6-8ADA-6C1A135E63CA}" srcOrd="0" destOrd="0" presId="urn:microsoft.com/office/officeart/2008/layout/HorizontalMultiLevelHierarchy"/>
    <dgm:cxn modelId="{7B4746BE-1932-4DF0-8C9D-49D579413428}" type="presParOf" srcId="{4F68F4FE-E06E-46F9-B2B8-821206F615EE}" destId="{55473B63-382D-4DF4-B27B-C729B0DCEA84}" srcOrd="1" destOrd="0" presId="urn:microsoft.com/office/officeart/2008/layout/HorizontalMultiLevelHierarchy"/>
    <dgm:cxn modelId="{392BA866-AA59-483A-B264-12BCEFE5C78E}" type="presParOf" srcId="{55473B63-382D-4DF4-B27B-C729B0DCEA84}" destId="{D7BA7907-D297-4D9C-B74B-9E0D92521016}" srcOrd="0" destOrd="0" presId="urn:microsoft.com/office/officeart/2008/layout/HorizontalMultiLevelHierarchy"/>
    <dgm:cxn modelId="{2870A93C-8246-4F37-A57B-EEF243DF42DB}" type="presParOf" srcId="{55473B63-382D-4DF4-B27B-C729B0DCEA84}" destId="{5F1BB0DC-8ACA-4317-99F6-2A678F354252}" srcOrd="1" destOrd="0" presId="urn:microsoft.com/office/officeart/2008/layout/HorizontalMultiLevelHierarchy"/>
    <dgm:cxn modelId="{36FB0B6F-01EC-4C74-A602-77A8E63F5AC8}" type="presParOf" srcId="{4F68F4FE-E06E-46F9-B2B8-821206F615EE}" destId="{39C9B8F4-E652-4E3A-9C16-CE71FFDBE363}" srcOrd="2" destOrd="0" presId="urn:microsoft.com/office/officeart/2008/layout/HorizontalMultiLevelHierarchy"/>
    <dgm:cxn modelId="{4EB90263-6E7B-4379-ACD4-DB3245879825}" type="presParOf" srcId="{39C9B8F4-E652-4E3A-9C16-CE71FFDBE363}" destId="{B4D28CE8-2FB2-4446-A929-C61B244326A9}" srcOrd="0" destOrd="0" presId="urn:microsoft.com/office/officeart/2008/layout/HorizontalMultiLevelHierarchy"/>
    <dgm:cxn modelId="{56542148-3945-40E2-A5DA-15D4D850BC26}" type="presParOf" srcId="{4F68F4FE-E06E-46F9-B2B8-821206F615EE}" destId="{4BDF7AD5-CCA3-4E91-A8A1-FA2956A015E4}" srcOrd="3" destOrd="0" presId="urn:microsoft.com/office/officeart/2008/layout/HorizontalMultiLevelHierarchy"/>
    <dgm:cxn modelId="{426FB261-6DB5-45DF-A620-9C35F15EC9CC}" type="presParOf" srcId="{4BDF7AD5-CCA3-4E91-A8A1-FA2956A015E4}" destId="{25F8F1E3-7EE2-42B3-A9E1-694213B14394}" srcOrd="0" destOrd="0" presId="urn:microsoft.com/office/officeart/2008/layout/HorizontalMultiLevelHierarchy"/>
    <dgm:cxn modelId="{8092277D-9BEE-4107-80C8-E51AB2F40346}" type="presParOf" srcId="{4BDF7AD5-CCA3-4E91-A8A1-FA2956A015E4}" destId="{0E4EA9DC-3623-426E-A01F-BB7ABCCC12F0}" srcOrd="1" destOrd="0" presId="urn:microsoft.com/office/officeart/2008/layout/HorizontalMultiLevelHierarchy"/>
    <dgm:cxn modelId="{A777B64D-00CA-456A-9D71-C70475E97E28}" type="presParOf" srcId="{4F68F4FE-E06E-46F9-B2B8-821206F615EE}" destId="{D88F5F19-D31A-4592-94A8-84CEF7E844C9}" srcOrd="4" destOrd="0" presId="urn:microsoft.com/office/officeart/2008/layout/HorizontalMultiLevelHierarchy"/>
    <dgm:cxn modelId="{8CBB967E-06A6-4474-88C9-F2FA0854AE75}" type="presParOf" srcId="{D88F5F19-D31A-4592-94A8-84CEF7E844C9}" destId="{D8963873-D6F7-46CB-A52F-8496C3FE9A22}" srcOrd="0" destOrd="0" presId="urn:microsoft.com/office/officeart/2008/layout/HorizontalMultiLevelHierarchy"/>
    <dgm:cxn modelId="{A688E7F7-7DA6-44D7-ACC5-C0F2E6F8CACB}" type="presParOf" srcId="{4F68F4FE-E06E-46F9-B2B8-821206F615EE}" destId="{744ED208-330B-47E5-AB47-D322DC02C448}" srcOrd="5" destOrd="0" presId="urn:microsoft.com/office/officeart/2008/layout/HorizontalMultiLevelHierarchy"/>
    <dgm:cxn modelId="{4A4C2216-747C-49D5-89B9-DB2444841771}" type="presParOf" srcId="{744ED208-330B-47E5-AB47-D322DC02C448}" destId="{AD4DD042-9ECD-432E-AAEC-A4F62955B3EF}" srcOrd="0" destOrd="0" presId="urn:microsoft.com/office/officeart/2008/layout/HorizontalMultiLevelHierarchy"/>
    <dgm:cxn modelId="{81EA762E-28FB-484D-BFBF-FD0899B0A2BE}" type="presParOf" srcId="{744ED208-330B-47E5-AB47-D322DC02C448}" destId="{668EE075-155D-4015-B9B3-EC99AD05FC12}" srcOrd="1" destOrd="0" presId="urn:microsoft.com/office/officeart/2008/layout/HorizontalMultiLevelHierarchy"/>
    <dgm:cxn modelId="{CEB37D15-2AEE-48A0-87B0-E7C2BA9F3D96}" type="presParOf" srcId="{4F68F4FE-E06E-46F9-B2B8-821206F615EE}" destId="{9AA20CC2-9CB3-4ED9-84B9-3C358BB6442D}" srcOrd="6" destOrd="0" presId="urn:microsoft.com/office/officeart/2008/layout/HorizontalMultiLevelHierarchy"/>
    <dgm:cxn modelId="{8B7D021E-A551-4FFD-9FA2-59DB2437A1B2}" type="presParOf" srcId="{9AA20CC2-9CB3-4ED9-84B9-3C358BB6442D}" destId="{7CCDEC22-E55A-4F03-A27D-9ECEAAE5578B}" srcOrd="0" destOrd="0" presId="urn:microsoft.com/office/officeart/2008/layout/HorizontalMultiLevelHierarchy"/>
    <dgm:cxn modelId="{62FE4B70-49E3-493A-ADA0-BE7C6CDFEF47}" type="presParOf" srcId="{4F68F4FE-E06E-46F9-B2B8-821206F615EE}" destId="{F5DCA635-4B3B-46D4-8B94-12F7229C9429}" srcOrd="7" destOrd="0" presId="urn:microsoft.com/office/officeart/2008/layout/HorizontalMultiLevelHierarchy"/>
    <dgm:cxn modelId="{0B185C89-1B6E-4346-88DE-363605CEE723}" type="presParOf" srcId="{F5DCA635-4B3B-46D4-8B94-12F7229C9429}" destId="{B1E84107-E603-4DA3-B2F5-EEC3EC369B63}" srcOrd="0" destOrd="0" presId="urn:microsoft.com/office/officeart/2008/layout/HorizontalMultiLevelHierarchy"/>
    <dgm:cxn modelId="{081B94E8-0A07-469C-8B80-D7E7B90F2CDA}" type="presParOf" srcId="{F5DCA635-4B3B-46D4-8B94-12F7229C9429}" destId="{FBE9E242-8EB4-4405-B1F1-20C642CB7F0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6D4845-1C67-44DF-AEC8-EA5BF7DC1C91}"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GB"/>
        </a:p>
      </dgm:t>
    </dgm:pt>
    <dgm:pt modelId="{D000F167-6052-4A87-B3DC-8954A817A27B}">
      <dgm:prSet phldrT="[Text]"/>
      <dgm:spPr/>
      <dgm:t>
        <a:bodyPr/>
        <a:lstStyle/>
        <a:p>
          <a:r>
            <a:rPr lang="en-GB" smtClean="0"/>
            <a:t>Mobility for Growth (46 topics)</a:t>
          </a:r>
          <a:endParaRPr lang="en-GB"/>
        </a:p>
      </dgm:t>
    </dgm:pt>
    <dgm:pt modelId="{08BEC142-E706-4656-B40A-F0C4555F9ED2}" type="parTrans" cxnId="{41998F56-512B-44EE-8279-7C4ACA0FBFEE}">
      <dgm:prSet/>
      <dgm:spPr/>
      <dgm:t>
        <a:bodyPr/>
        <a:lstStyle/>
        <a:p>
          <a:endParaRPr lang="en-GB"/>
        </a:p>
      </dgm:t>
    </dgm:pt>
    <dgm:pt modelId="{F3307916-FA69-4C4D-B1C8-58B12C681CE6}" type="sibTrans" cxnId="{41998F56-512B-44EE-8279-7C4ACA0FBFEE}">
      <dgm:prSet/>
      <dgm:spPr/>
      <dgm:t>
        <a:bodyPr/>
        <a:lstStyle/>
        <a:p>
          <a:endParaRPr lang="en-GB"/>
        </a:p>
      </dgm:t>
    </dgm:pt>
    <dgm:pt modelId="{A53D467C-8AF7-45EE-80AF-1F2C8DD708E6}">
      <dgm:prSet/>
      <dgm:spPr/>
      <dgm:t>
        <a:bodyPr/>
        <a:lstStyle/>
        <a:p>
          <a:r>
            <a:rPr lang="en-GB" smtClean="0"/>
            <a:t>Clean Vehicles (10 topics)</a:t>
          </a:r>
          <a:endParaRPr lang="en-GB" dirty="0" smtClean="0"/>
        </a:p>
      </dgm:t>
    </dgm:pt>
    <dgm:pt modelId="{495A7D6A-1295-412F-B017-A6315085CDE9}" type="parTrans" cxnId="{316DE20B-94DD-49FC-A0E6-B7DF9E8C6455}">
      <dgm:prSet/>
      <dgm:spPr/>
      <dgm:t>
        <a:bodyPr/>
        <a:lstStyle/>
        <a:p>
          <a:endParaRPr lang="en-GB"/>
        </a:p>
      </dgm:t>
    </dgm:pt>
    <dgm:pt modelId="{D3AB5539-8FDC-4BCD-95C6-489B41DA6549}" type="sibTrans" cxnId="{316DE20B-94DD-49FC-A0E6-B7DF9E8C6455}">
      <dgm:prSet/>
      <dgm:spPr/>
      <dgm:t>
        <a:bodyPr/>
        <a:lstStyle/>
        <a:p>
          <a:endParaRPr lang="en-GB"/>
        </a:p>
      </dgm:t>
    </dgm:pt>
    <dgm:pt modelId="{F48E1F28-AADB-4B6F-9B90-4C5D867A66E1}">
      <dgm:prSet/>
      <dgm:spPr/>
      <dgm:t>
        <a:bodyPr/>
        <a:lstStyle/>
        <a:p>
          <a:r>
            <a:rPr lang="en-GB" dirty="0" smtClean="0"/>
            <a:t>Blue Growth (4 topics)</a:t>
          </a:r>
        </a:p>
      </dgm:t>
    </dgm:pt>
    <dgm:pt modelId="{A39BFD56-02C9-4FBE-822B-D5F654713E03}" type="parTrans" cxnId="{ACA03D36-D063-497E-B64E-26E366DF7A83}">
      <dgm:prSet/>
      <dgm:spPr/>
      <dgm:t>
        <a:bodyPr/>
        <a:lstStyle/>
        <a:p>
          <a:endParaRPr lang="en-GB"/>
        </a:p>
      </dgm:t>
    </dgm:pt>
    <dgm:pt modelId="{C9DDA6D1-7D14-4907-9050-F41EEE91334A}" type="sibTrans" cxnId="{ACA03D36-D063-497E-B64E-26E366DF7A83}">
      <dgm:prSet/>
      <dgm:spPr/>
      <dgm:t>
        <a:bodyPr/>
        <a:lstStyle/>
        <a:p>
          <a:endParaRPr lang="en-GB"/>
        </a:p>
      </dgm:t>
    </dgm:pt>
    <dgm:pt modelId="{08836264-E07F-4D15-8E20-086CBDDF93F8}">
      <dgm:prSet/>
      <dgm:spPr/>
      <dgm:t>
        <a:bodyPr/>
        <a:lstStyle/>
        <a:p>
          <a:r>
            <a:rPr lang="en-GB" dirty="0" smtClean="0"/>
            <a:t>Smart Cities and Communities (2 topics) </a:t>
          </a:r>
        </a:p>
      </dgm:t>
    </dgm:pt>
    <dgm:pt modelId="{FC56E2B9-AE0A-434B-A621-682F50188612}" type="parTrans" cxnId="{BA6882B3-446E-4C39-9920-22D39EB10824}">
      <dgm:prSet/>
      <dgm:spPr/>
      <dgm:t>
        <a:bodyPr/>
        <a:lstStyle/>
        <a:p>
          <a:endParaRPr lang="en-GB"/>
        </a:p>
      </dgm:t>
    </dgm:pt>
    <dgm:pt modelId="{B6122A07-806D-46DF-B2C1-5019D395A8B0}" type="sibTrans" cxnId="{BA6882B3-446E-4C39-9920-22D39EB10824}">
      <dgm:prSet/>
      <dgm:spPr/>
      <dgm:t>
        <a:bodyPr/>
        <a:lstStyle/>
        <a:p>
          <a:endParaRPr lang="en-GB"/>
        </a:p>
      </dgm:t>
    </dgm:pt>
    <dgm:pt modelId="{EC3C54CA-8E18-4A5B-BF49-F8ED04C7C5F3}" type="pres">
      <dgm:prSet presAssocID="{9C6D4845-1C67-44DF-AEC8-EA5BF7DC1C91}" presName="linear" presStyleCnt="0">
        <dgm:presLayoutVars>
          <dgm:animLvl val="lvl"/>
          <dgm:resizeHandles val="exact"/>
        </dgm:presLayoutVars>
      </dgm:prSet>
      <dgm:spPr/>
      <dgm:t>
        <a:bodyPr/>
        <a:lstStyle/>
        <a:p>
          <a:endParaRPr lang="en-GB"/>
        </a:p>
      </dgm:t>
    </dgm:pt>
    <dgm:pt modelId="{484A4A17-CD57-4A74-B2E3-4035739A2767}" type="pres">
      <dgm:prSet presAssocID="{D000F167-6052-4A87-B3DC-8954A817A27B}" presName="parentText" presStyleLbl="node1" presStyleIdx="0" presStyleCnt="4">
        <dgm:presLayoutVars>
          <dgm:chMax val="0"/>
          <dgm:bulletEnabled val="1"/>
        </dgm:presLayoutVars>
      </dgm:prSet>
      <dgm:spPr/>
      <dgm:t>
        <a:bodyPr/>
        <a:lstStyle/>
        <a:p>
          <a:endParaRPr lang="en-GB"/>
        </a:p>
      </dgm:t>
    </dgm:pt>
    <dgm:pt modelId="{639A35ED-220E-46C3-878D-0EB71C58B4AA}" type="pres">
      <dgm:prSet presAssocID="{F3307916-FA69-4C4D-B1C8-58B12C681CE6}" presName="spacer" presStyleCnt="0"/>
      <dgm:spPr/>
    </dgm:pt>
    <dgm:pt modelId="{CDC36CFA-FA87-45A3-9927-F1CFC5170A91}" type="pres">
      <dgm:prSet presAssocID="{A53D467C-8AF7-45EE-80AF-1F2C8DD708E6}" presName="parentText" presStyleLbl="node1" presStyleIdx="1" presStyleCnt="4">
        <dgm:presLayoutVars>
          <dgm:chMax val="0"/>
          <dgm:bulletEnabled val="1"/>
        </dgm:presLayoutVars>
      </dgm:prSet>
      <dgm:spPr/>
      <dgm:t>
        <a:bodyPr/>
        <a:lstStyle/>
        <a:p>
          <a:endParaRPr lang="en-GB"/>
        </a:p>
      </dgm:t>
    </dgm:pt>
    <dgm:pt modelId="{0DACC610-F887-4AB6-9587-A1F70B6E35DD}" type="pres">
      <dgm:prSet presAssocID="{D3AB5539-8FDC-4BCD-95C6-489B41DA6549}" presName="spacer" presStyleCnt="0"/>
      <dgm:spPr/>
    </dgm:pt>
    <dgm:pt modelId="{B16974FB-935E-4FE6-A060-62CD45F87291}" type="pres">
      <dgm:prSet presAssocID="{F48E1F28-AADB-4B6F-9B90-4C5D867A66E1}" presName="parentText" presStyleLbl="node1" presStyleIdx="2" presStyleCnt="4">
        <dgm:presLayoutVars>
          <dgm:chMax val="0"/>
          <dgm:bulletEnabled val="1"/>
        </dgm:presLayoutVars>
      </dgm:prSet>
      <dgm:spPr/>
      <dgm:t>
        <a:bodyPr/>
        <a:lstStyle/>
        <a:p>
          <a:endParaRPr lang="en-GB"/>
        </a:p>
      </dgm:t>
    </dgm:pt>
    <dgm:pt modelId="{DE643AFF-258B-4898-B3A8-849CB66973A4}" type="pres">
      <dgm:prSet presAssocID="{C9DDA6D1-7D14-4907-9050-F41EEE91334A}" presName="spacer" presStyleCnt="0"/>
      <dgm:spPr/>
    </dgm:pt>
    <dgm:pt modelId="{64E38527-09FF-4724-9D97-B43C647F434E}" type="pres">
      <dgm:prSet presAssocID="{08836264-E07F-4D15-8E20-086CBDDF93F8}" presName="parentText" presStyleLbl="node1" presStyleIdx="3" presStyleCnt="4">
        <dgm:presLayoutVars>
          <dgm:chMax val="0"/>
          <dgm:bulletEnabled val="1"/>
        </dgm:presLayoutVars>
      </dgm:prSet>
      <dgm:spPr/>
      <dgm:t>
        <a:bodyPr/>
        <a:lstStyle/>
        <a:p>
          <a:endParaRPr lang="en-GB"/>
        </a:p>
      </dgm:t>
    </dgm:pt>
  </dgm:ptLst>
  <dgm:cxnLst>
    <dgm:cxn modelId="{C9C640AA-2FF9-46E7-9343-A40147FC2CB6}" type="presOf" srcId="{F48E1F28-AADB-4B6F-9B90-4C5D867A66E1}" destId="{B16974FB-935E-4FE6-A060-62CD45F87291}" srcOrd="0" destOrd="0" presId="urn:microsoft.com/office/officeart/2005/8/layout/vList2"/>
    <dgm:cxn modelId="{BA6882B3-446E-4C39-9920-22D39EB10824}" srcId="{9C6D4845-1C67-44DF-AEC8-EA5BF7DC1C91}" destId="{08836264-E07F-4D15-8E20-086CBDDF93F8}" srcOrd="3" destOrd="0" parTransId="{FC56E2B9-AE0A-434B-A621-682F50188612}" sibTransId="{B6122A07-806D-46DF-B2C1-5019D395A8B0}"/>
    <dgm:cxn modelId="{ACA03D36-D063-497E-B64E-26E366DF7A83}" srcId="{9C6D4845-1C67-44DF-AEC8-EA5BF7DC1C91}" destId="{F48E1F28-AADB-4B6F-9B90-4C5D867A66E1}" srcOrd="2" destOrd="0" parTransId="{A39BFD56-02C9-4FBE-822B-D5F654713E03}" sibTransId="{C9DDA6D1-7D14-4907-9050-F41EEE91334A}"/>
    <dgm:cxn modelId="{50E891EB-A9C4-4ED7-BA95-5175E5722095}" type="presOf" srcId="{08836264-E07F-4D15-8E20-086CBDDF93F8}" destId="{64E38527-09FF-4724-9D97-B43C647F434E}" srcOrd="0" destOrd="0" presId="urn:microsoft.com/office/officeart/2005/8/layout/vList2"/>
    <dgm:cxn modelId="{41998F56-512B-44EE-8279-7C4ACA0FBFEE}" srcId="{9C6D4845-1C67-44DF-AEC8-EA5BF7DC1C91}" destId="{D000F167-6052-4A87-B3DC-8954A817A27B}" srcOrd="0" destOrd="0" parTransId="{08BEC142-E706-4656-B40A-F0C4555F9ED2}" sibTransId="{F3307916-FA69-4C4D-B1C8-58B12C681CE6}"/>
    <dgm:cxn modelId="{CBDC17D3-4252-4378-B2B5-1C217E17510F}" type="presOf" srcId="{A53D467C-8AF7-45EE-80AF-1F2C8DD708E6}" destId="{CDC36CFA-FA87-45A3-9927-F1CFC5170A91}" srcOrd="0" destOrd="0" presId="urn:microsoft.com/office/officeart/2005/8/layout/vList2"/>
    <dgm:cxn modelId="{ACA0FD40-4CB8-4F26-B8AF-5AC79B4922E7}" type="presOf" srcId="{9C6D4845-1C67-44DF-AEC8-EA5BF7DC1C91}" destId="{EC3C54CA-8E18-4A5B-BF49-F8ED04C7C5F3}" srcOrd="0" destOrd="0" presId="urn:microsoft.com/office/officeart/2005/8/layout/vList2"/>
    <dgm:cxn modelId="{721EFACD-93FF-42EA-B7FC-3D5546595523}" type="presOf" srcId="{D000F167-6052-4A87-B3DC-8954A817A27B}" destId="{484A4A17-CD57-4A74-B2E3-4035739A2767}" srcOrd="0" destOrd="0" presId="urn:microsoft.com/office/officeart/2005/8/layout/vList2"/>
    <dgm:cxn modelId="{316DE20B-94DD-49FC-A0E6-B7DF9E8C6455}" srcId="{9C6D4845-1C67-44DF-AEC8-EA5BF7DC1C91}" destId="{A53D467C-8AF7-45EE-80AF-1F2C8DD708E6}" srcOrd="1" destOrd="0" parTransId="{495A7D6A-1295-412F-B017-A6315085CDE9}" sibTransId="{D3AB5539-8FDC-4BCD-95C6-489B41DA6549}"/>
    <dgm:cxn modelId="{3F8591D8-B0A8-4635-9FD1-C5421DBA881F}" type="presParOf" srcId="{EC3C54CA-8E18-4A5B-BF49-F8ED04C7C5F3}" destId="{484A4A17-CD57-4A74-B2E3-4035739A2767}" srcOrd="0" destOrd="0" presId="urn:microsoft.com/office/officeart/2005/8/layout/vList2"/>
    <dgm:cxn modelId="{AB4E8E99-38C1-45FF-A65F-15C3189348E3}" type="presParOf" srcId="{EC3C54CA-8E18-4A5B-BF49-F8ED04C7C5F3}" destId="{639A35ED-220E-46C3-878D-0EB71C58B4AA}" srcOrd="1" destOrd="0" presId="urn:microsoft.com/office/officeart/2005/8/layout/vList2"/>
    <dgm:cxn modelId="{C14C9777-9B02-4EE1-95D3-E82AE56CAF6F}" type="presParOf" srcId="{EC3C54CA-8E18-4A5B-BF49-F8ED04C7C5F3}" destId="{CDC36CFA-FA87-45A3-9927-F1CFC5170A91}" srcOrd="2" destOrd="0" presId="urn:microsoft.com/office/officeart/2005/8/layout/vList2"/>
    <dgm:cxn modelId="{DF5CC2A1-9A7B-481F-B06D-0A156A88EFAD}" type="presParOf" srcId="{EC3C54CA-8E18-4A5B-BF49-F8ED04C7C5F3}" destId="{0DACC610-F887-4AB6-9587-A1F70B6E35DD}" srcOrd="3" destOrd="0" presId="urn:microsoft.com/office/officeart/2005/8/layout/vList2"/>
    <dgm:cxn modelId="{12533B64-E3A2-4F8D-81E6-69B7D3AB540A}" type="presParOf" srcId="{EC3C54CA-8E18-4A5B-BF49-F8ED04C7C5F3}" destId="{B16974FB-935E-4FE6-A060-62CD45F87291}" srcOrd="4" destOrd="0" presId="urn:microsoft.com/office/officeart/2005/8/layout/vList2"/>
    <dgm:cxn modelId="{5C694522-EB2E-4E53-9F7E-DDFA15A7478E}" type="presParOf" srcId="{EC3C54CA-8E18-4A5B-BF49-F8ED04C7C5F3}" destId="{DE643AFF-258B-4898-B3A8-849CB66973A4}" srcOrd="5" destOrd="0" presId="urn:microsoft.com/office/officeart/2005/8/layout/vList2"/>
    <dgm:cxn modelId="{21B13433-83B1-43F8-8201-A4DA0C6B54D2}" type="presParOf" srcId="{EC3C54CA-8E18-4A5B-BF49-F8ED04C7C5F3}" destId="{64E38527-09FF-4724-9D97-B43C647F434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12FAA1-8930-4C33-AEB7-A9DC8BA258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A5CFC60-204F-4BFC-806D-5F49008A6E3B}">
      <dgm:prSet phldrT="[Text]"/>
      <dgm:spPr>
        <a:solidFill>
          <a:srgbClr val="92D050"/>
        </a:solidFill>
      </dgm:spPr>
      <dgm:t>
        <a:bodyPr/>
        <a:lstStyle/>
        <a:p>
          <a:r>
            <a:rPr lang="en-GB" dirty="0" smtClean="0">
              <a:solidFill>
                <a:schemeClr val="tx1"/>
              </a:solidFill>
            </a:rPr>
            <a:t>Inclusive</a:t>
          </a:r>
          <a:r>
            <a:rPr lang="en-GB" dirty="0" smtClean="0"/>
            <a:t> </a:t>
          </a:r>
          <a:r>
            <a:rPr lang="en-GB" dirty="0" smtClean="0">
              <a:solidFill>
                <a:schemeClr val="tx1"/>
              </a:solidFill>
            </a:rPr>
            <a:t>societies</a:t>
          </a:r>
          <a:endParaRPr lang="en-GB" dirty="0">
            <a:solidFill>
              <a:schemeClr val="tx1"/>
            </a:solidFill>
          </a:endParaRPr>
        </a:p>
      </dgm:t>
    </dgm:pt>
    <dgm:pt modelId="{7ADE0BFE-CF6F-4073-9156-A5CDE6F5C9B5}" type="parTrans" cxnId="{D600F8DF-3A65-4A5B-8736-9747FED0B10C}">
      <dgm:prSet/>
      <dgm:spPr/>
      <dgm:t>
        <a:bodyPr/>
        <a:lstStyle/>
        <a:p>
          <a:endParaRPr lang="en-GB"/>
        </a:p>
      </dgm:t>
    </dgm:pt>
    <dgm:pt modelId="{B868395B-99CB-424B-8616-013A4E61F769}" type="sibTrans" cxnId="{D600F8DF-3A65-4A5B-8736-9747FED0B10C}">
      <dgm:prSet/>
      <dgm:spPr/>
      <dgm:t>
        <a:bodyPr/>
        <a:lstStyle/>
        <a:p>
          <a:endParaRPr lang="en-GB"/>
        </a:p>
      </dgm:t>
    </dgm:pt>
    <dgm:pt modelId="{B5EE3248-4EEC-46E5-8C7A-9E59B9008CA8}">
      <dgm:prSet phldrT="[Text]" custT="1"/>
      <dgm:spPr>
        <a:solidFill>
          <a:schemeClr val="tx2">
            <a:lumMod val="20000"/>
            <a:lumOff val="80000"/>
            <a:alpha val="90000"/>
          </a:schemeClr>
        </a:solidFill>
      </dgm:spPr>
      <dgm:t>
        <a:bodyPr/>
        <a:lstStyle/>
        <a:p>
          <a:r>
            <a:rPr lang="en-GB" sz="1200" dirty="0" smtClean="0"/>
            <a:t>Europe for the young generation (7 topics)</a:t>
          </a:r>
          <a:endParaRPr lang="en-GB" sz="1200" dirty="0"/>
        </a:p>
      </dgm:t>
    </dgm:pt>
    <dgm:pt modelId="{56F5F681-C441-426C-AF81-0FF05B49E1C9}" type="parTrans" cxnId="{9365AFA1-7514-4082-939C-7749CA3C5E98}">
      <dgm:prSet/>
      <dgm:spPr/>
      <dgm:t>
        <a:bodyPr/>
        <a:lstStyle/>
        <a:p>
          <a:endParaRPr lang="en-GB"/>
        </a:p>
      </dgm:t>
    </dgm:pt>
    <dgm:pt modelId="{583E0496-4832-4C79-BB51-752D827BE05E}" type="sibTrans" cxnId="{9365AFA1-7514-4082-939C-7749CA3C5E98}">
      <dgm:prSet/>
      <dgm:spPr/>
      <dgm:t>
        <a:bodyPr/>
        <a:lstStyle/>
        <a:p>
          <a:endParaRPr lang="en-GB"/>
        </a:p>
      </dgm:t>
    </dgm:pt>
    <dgm:pt modelId="{8FBB8AE9-468E-4A3D-8B94-C3C8503E1001}">
      <dgm:prSet phldrT="[Text]"/>
      <dgm:spPr>
        <a:solidFill>
          <a:srgbClr val="92D050"/>
        </a:solidFill>
      </dgm:spPr>
      <dgm:t>
        <a:bodyPr/>
        <a:lstStyle/>
        <a:p>
          <a:r>
            <a:rPr lang="en-GB" dirty="0" smtClean="0">
              <a:solidFill>
                <a:schemeClr val="tx1"/>
              </a:solidFill>
            </a:rPr>
            <a:t>Innovative</a:t>
          </a:r>
          <a:r>
            <a:rPr lang="en-GB" dirty="0" smtClean="0"/>
            <a:t> </a:t>
          </a:r>
          <a:r>
            <a:rPr lang="en-GB" dirty="0" smtClean="0">
              <a:solidFill>
                <a:schemeClr val="tx1"/>
              </a:solidFill>
            </a:rPr>
            <a:t>societies</a:t>
          </a:r>
          <a:endParaRPr lang="en-GB" dirty="0">
            <a:solidFill>
              <a:schemeClr val="tx1"/>
            </a:solidFill>
          </a:endParaRPr>
        </a:p>
      </dgm:t>
    </dgm:pt>
    <dgm:pt modelId="{03AC6911-E2EE-43F7-B172-7592A9D5333B}" type="parTrans" cxnId="{29D73FB2-DD8E-4BDD-AC5E-9483360EA8A2}">
      <dgm:prSet/>
      <dgm:spPr/>
      <dgm:t>
        <a:bodyPr/>
        <a:lstStyle/>
        <a:p>
          <a:endParaRPr lang="en-GB"/>
        </a:p>
      </dgm:t>
    </dgm:pt>
    <dgm:pt modelId="{1D59A4C3-3904-4AA5-A8DD-51165F727FE8}" type="sibTrans" cxnId="{29D73FB2-DD8E-4BDD-AC5E-9483360EA8A2}">
      <dgm:prSet/>
      <dgm:spPr/>
      <dgm:t>
        <a:bodyPr/>
        <a:lstStyle/>
        <a:p>
          <a:endParaRPr lang="en-GB"/>
        </a:p>
      </dgm:t>
    </dgm:pt>
    <dgm:pt modelId="{0C589930-6786-4D30-A369-57A7FE389E82}">
      <dgm:prSet phldrT="[Text]" custT="1"/>
      <dgm:spPr>
        <a:solidFill>
          <a:schemeClr val="tx2">
            <a:lumMod val="20000"/>
            <a:lumOff val="80000"/>
            <a:alpha val="90000"/>
          </a:schemeClr>
        </a:solidFill>
      </dgm:spPr>
      <dgm:t>
        <a:bodyPr/>
        <a:lstStyle/>
        <a:p>
          <a:r>
            <a:rPr lang="en-GB" sz="1200" dirty="0" smtClean="0"/>
            <a:t>Achieving Innovation Union and ERA (9 topics)</a:t>
          </a:r>
          <a:endParaRPr lang="en-GB" sz="1200" dirty="0"/>
        </a:p>
      </dgm:t>
    </dgm:pt>
    <dgm:pt modelId="{CFF7C5F7-C356-4B8B-8140-520AD20AF368}" type="parTrans" cxnId="{97748017-95B8-4021-8A83-7DC1F9E7EDC9}">
      <dgm:prSet/>
      <dgm:spPr/>
      <dgm:t>
        <a:bodyPr/>
        <a:lstStyle/>
        <a:p>
          <a:endParaRPr lang="en-GB"/>
        </a:p>
      </dgm:t>
    </dgm:pt>
    <dgm:pt modelId="{C4522241-09A2-488B-9BC7-450FFF34A39B}" type="sibTrans" cxnId="{97748017-95B8-4021-8A83-7DC1F9E7EDC9}">
      <dgm:prSet/>
      <dgm:spPr/>
      <dgm:t>
        <a:bodyPr/>
        <a:lstStyle/>
        <a:p>
          <a:endParaRPr lang="en-GB"/>
        </a:p>
      </dgm:t>
    </dgm:pt>
    <dgm:pt modelId="{C1062197-B4F4-46FC-8EFD-302E1A1D670B}">
      <dgm:prSet phldrT="[Text]"/>
      <dgm:spPr>
        <a:solidFill>
          <a:srgbClr val="92D050"/>
        </a:solidFill>
      </dgm:spPr>
      <dgm:t>
        <a:bodyPr/>
        <a:lstStyle/>
        <a:p>
          <a:r>
            <a:rPr lang="en-GB" dirty="0" smtClean="0">
              <a:solidFill>
                <a:schemeClr val="tx1"/>
              </a:solidFill>
            </a:rPr>
            <a:t>Reflective</a:t>
          </a:r>
          <a:r>
            <a:rPr lang="en-GB" dirty="0" smtClean="0"/>
            <a:t> </a:t>
          </a:r>
          <a:r>
            <a:rPr lang="en-GB" dirty="0" smtClean="0">
              <a:solidFill>
                <a:schemeClr val="tx1"/>
              </a:solidFill>
            </a:rPr>
            <a:t>societies</a:t>
          </a:r>
          <a:endParaRPr lang="en-GB" dirty="0">
            <a:solidFill>
              <a:schemeClr val="tx1"/>
            </a:solidFill>
          </a:endParaRPr>
        </a:p>
      </dgm:t>
    </dgm:pt>
    <dgm:pt modelId="{5D1285CD-DC88-476A-995A-94BB12DB6A21}" type="parTrans" cxnId="{AD9BAD19-8B43-4D2C-BAE0-6C5A0B5DA98D}">
      <dgm:prSet/>
      <dgm:spPr/>
      <dgm:t>
        <a:bodyPr/>
        <a:lstStyle/>
        <a:p>
          <a:endParaRPr lang="en-GB"/>
        </a:p>
      </dgm:t>
    </dgm:pt>
    <dgm:pt modelId="{ACFDA2D0-0DC0-431E-B411-A4BA1BE359F0}" type="sibTrans" cxnId="{AD9BAD19-8B43-4D2C-BAE0-6C5A0B5DA98D}">
      <dgm:prSet/>
      <dgm:spPr/>
      <dgm:t>
        <a:bodyPr/>
        <a:lstStyle/>
        <a:p>
          <a:endParaRPr lang="en-GB"/>
        </a:p>
      </dgm:t>
    </dgm:pt>
    <dgm:pt modelId="{AB28D539-BDBA-43B6-92E6-7450F2D8B91C}">
      <dgm:prSet phldrT="[Text]" custT="1"/>
      <dgm:spPr>
        <a:solidFill>
          <a:schemeClr val="tx2">
            <a:lumMod val="20000"/>
            <a:lumOff val="80000"/>
            <a:alpha val="90000"/>
          </a:schemeClr>
        </a:solidFill>
      </dgm:spPr>
      <dgm:t>
        <a:bodyPr/>
        <a:lstStyle/>
        <a:p>
          <a:r>
            <a:rPr lang="en-GB" sz="1200" dirty="0" smtClean="0"/>
            <a:t>Cultural heritage (10 topics)</a:t>
          </a:r>
          <a:endParaRPr lang="en-GB" sz="1200" dirty="0"/>
        </a:p>
      </dgm:t>
    </dgm:pt>
    <dgm:pt modelId="{716481EA-414E-4093-B604-929F87061F2D}" type="parTrans" cxnId="{EB32B791-24D2-437C-903D-F2EA2A1426C9}">
      <dgm:prSet/>
      <dgm:spPr/>
      <dgm:t>
        <a:bodyPr/>
        <a:lstStyle/>
        <a:p>
          <a:endParaRPr lang="en-GB"/>
        </a:p>
      </dgm:t>
    </dgm:pt>
    <dgm:pt modelId="{84B0F8EC-5D06-4800-BC96-A12EA5EF8160}" type="sibTrans" cxnId="{EB32B791-24D2-437C-903D-F2EA2A1426C9}">
      <dgm:prSet/>
      <dgm:spPr/>
      <dgm:t>
        <a:bodyPr/>
        <a:lstStyle/>
        <a:p>
          <a:endParaRPr lang="en-GB"/>
        </a:p>
      </dgm:t>
    </dgm:pt>
    <dgm:pt modelId="{631E745E-3CD2-4B34-9836-09AC09866110}">
      <dgm:prSet phldrT="[Text]" custT="1"/>
      <dgm:spPr>
        <a:solidFill>
          <a:schemeClr val="tx2">
            <a:lumMod val="20000"/>
            <a:lumOff val="80000"/>
            <a:alpha val="90000"/>
          </a:schemeClr>
        </a:solidFill>
      </dgm:spPr>
      <dgm:t>
        <a:bodyPr/>
        <a:lstStyle/>
        <a:p>
          <a:r>
            <a:rPr lang="en-GB" sz="1200" dirty="0" smtClean="0"/>
            <a:t>Europe as a global actor (12 topics)</a:t>
          </a:r>
          <a:endParaRPr lang="en-GB" sz="1200" dirty="0"/>
        </a:p>
      </dgm:t>
    </dgm:pt>
    <dgm:pt modelId="{551D00DB-BDA3-4C21-84B0-D05693C50C1E}" type="parTrans" cxnId="{871F0F2A-8700-4CEF-B75D-F16D83FA2CFC}">
      <dgm:prSet/>
      <dgm:spPr/>
      <dgm:t>
        <a:bodyPr/>
        <a:lstStyle/>
        <a:p>
          <a:endParaRPr lang="en-GB"/>
        </a:p>
      </dgm:t>
    </dgm:pt>
    <dgm:pt modelId="{24552439-4C49-499A-AEAB-9104685BE8C7}" type="sibTrans" cxnId="{871F0F2A-8700-4CEF-B75D-F16D83FA2CFC}">
      <dgm:prSet/>
      <dgm:spPr/>
      <dgm:t>
        <a:bodyPr/>
        <a:lstStyle/>
        <a:p>
          <a:endParaRPr lang="en-GB"/>
        </a:p>
      </dgm:t>
    </dgm:pt>
    <dgm:pt modelId="{DDF61AAD-D235-4B67-AA20-2412952ED658}">
      <dgm:prSet phldrT="[Text]" custT="1"/>
      <dgm:spPr>
        <a:solidFill>
          <a:schemeClr val="tx2">
            <a:lumMod val="20000"/>
            <a:lumOff val="80000"/>
            <a:alpha val="90000"/>
          </a:schemeClr>
        </a:solidFill>
      </dgm:spPr>
      <dgm:t>
        <a:bodyPr/>
        <a:lstStyle/>
        <a:p>
          <a:r>
            <a:rPr lang="en-GB" sz="1200" dirty="0" smtClean="0"/>
            <a:t>Cooperation with third countries (1 topic</a:t>
          </a:r>
          <a:r>
            <a:rPr lang="en-GB" sz="1400" dirty="0" smtClean="0"/>
            <a:t>) </a:t>
          </a:r>
          <a:endParaRPr lang="en-GB" sz="1400" dirty="0"/>
        </a:p>
      </dgm:t>
    </dgm:pt>
    <dgm:pt modelId="{DA816D8E-5CD4-4C00-99B2-83C4E3204A1F}" type="parTrans" cxnId="{21094CE0-AF1A-4D42-9CE3-47AE668BC6ED}">
      <dgm:prSet/>
      <dgm:spPr/>
      <dgm:t>
        <a:bodyPr/>
        <a:lstStyle/>
        <a:p>
          <a:endParaRPr lang="en-GB"/>
        </a:p>
      </dgm:t>
    </dgm:pt>
    <dgm:pt modelId="{CBC13A9B-D1F3-4F89-BFFE-87BC567E7AA9}" type="sibTrans" cxnId="{21094CE0-AF1A-4D42-9CE3-47AE668BC6ED}">
      <dgm:prSet/>
      <dgm:spPr/>
      <dgm:t>
        <a:bodyPr/>
        <a:lstStyle/>
        <a:p>
          <a:endParaRPr lang="en-GB"/>
        </a:p>
      </dgm:t>
    </dgm:pt>
    <dgm:pt modelId="{2A8859AE-3709-45D8-99D0-6B628D1254C4}">
      <dgm:prSet phldrT="[Text]" custT="1"/>
      <dgm:spPr>
        <a:solidFill>
          <a:schemeClr val="tx2">
            <a:lumMod val="20000"/>
            <a:lumOff val="80000"/>
            <a:alpha val="90000"/>
          </a:schemeClr>
        </a:solidFill>
      </dgm:spPr>
      <dgm:t>
        <a:bodyPr/>
        <a:lstStyle/>
        <a:p>
          <a:r>
            <a:rPr lang="en-GB" sz="1200" dirty="0" smtClean="0"/>
            <a:t>New forms of innovation (10 topics)</a:t>
          </a:r>
          <a:endParaRPr lang="en-GB" sz="1200" dirty="0"/>
        </a:p>
      </dgm:t>
    </dgm:pt>
    <dgm:pt modelId="{281D3F7C-7220-4193-95BA-A26A39A89529}" type="parTrans" cxnId="{0E1D6B46-2146-40F3-B882-48A65138D78B}">
      <dgm:prSet/>
      <dgm:spPr/>
      <dgm:t>
        <a:bodyPr/>
        <a:lstStyle/>
        <a:p>
          <a:endParaRPr lang="en-GB"/>
        </a:p>
      </dgm:t>
    </dgm:pt>
    <dgm:pt modelId="{EDFABB4C-C0ED-46B2-9459-73C13D197100}" type="sibTrans" cxnId="{0E1D6B46-2146-40F3-B882-48A65138D78B}">
      <dgm:prSet/>
      <dgm:spPr/>
      <dgm:t>
        <a:bodyPr/>
        <a:lstStyle/>
        <a:p>
          <a:endParaRPr lang="en-GB"/>
        </a:p>
      </dgm:t>
    </dgm:pt>
    <dgm:pt modelId="{951E5AF1-60F1-40C5-9EE4-5B472A127AE9}">
      <dgm:prSet phldrT="[Text]" custT="1"/>
      <dgm:spPr>
        <a:solidFill>
          <a:schemeClr val="tx2">
            <a:lumMod val="20000"/>
            <a:lumOff val="80000"/>
            <a:alpha val="90000"/>
          </a:schemeClr>
        </a:solidFill>
      </dgm:spPr>
      <dgm:t>
        <a:bodyPr/>
        <a:lstStyle/>
        <a:p>
          <a:r>
            <a:rPr lang="en-GB" sz="1200" dirty="0" smtClean="0"/>
            <a:t>Digital empowerment of citizens (7 topics) </a:t>
          </a:r>
          <a:endParaRPr lang="en-GB" sz="1200" dirty="0"/>
        </a:p>
      </dgm:t>
    </dgm:pt>
    <dgm:pt modelId="{ED06513C-9638-41E0-9A1D-8CAE85861037}" type="parTrans" cxnId="{27BA199A-887C-4AC8-BFC0-398A3AE888D1}">
      <dgm:prSet/>
      <dgm:spPr/>
      <dgm:t>
        <a:bodyPr/>
        <a:lstStyle/>
        <a:p>
          <a:endParaRPr lang="en-GB"/>
        </a:p>
      </dgm:t>
    </dgm:pt>
    <dgm:pt modelId="{533127C9-DEDB-47B8-967E-1B4A7E504DB9}" type="sibTrans" cxnId="{27BA199A-887C-4AC8-BFC0-398A3AE888D1}">
      <dgm:prSet/>
      <dgm:spPr/>
      <dgm:t>
        <a:bodyPr/>
        <a:lstStyle/>
        <a:p>
          <a:endParaRPr lang="en-GB"/>
        </a:p>
      </dgm:t>
    </dgm:pt>
    <dgm:pt modelId="{1245B541-7E0D-4FBF-8C0A-BD83E9BC2603}">
      <dgm:prSet phldrT="[Text]" custT="1"/>
      <dgm:spPr>
        <a:solidFill>
          <a:schemeClr val="tx2">
            <a:lumMod val="20000"/>
            <a:lumOff val="80000"/>
            <a:alpha val="90000"/>
          </a:schemeClr>
        </a:solidFill>
      </dgm:spPr>
      <dgm:t>
        <a:bodyPr/>
        <a:lstStyle/>
        <a:p>
          <a:r>
            <a:rPr lang="en-GB" sz="1200" dirty="0" smtClean="0"/>
            <a:t>European values and identities (8 topics)</a:t>
          </a:r>
          <a:endParaRPr lang="en-GB" sz="1200" dirty="0"/>
        </a:p>
      </dgm:t>
    </dgm:pt>
    <dgm:pt modelId="{29AE527B-96A0-4783-B226-5EB6A34B79F9}" type="parTrans" cxnId="{B1366F73-307D-4072-8E7E-FC47B41628A4}">
      <dgm:prSet/>
      <dgm:spPr/>
      <dgm:t>
        <a:bodyPr/>
        <a:lstStyle/>
        <a:p>
          <a:endParaRPr lang="en-GB"/>
        </a:p>
      </dgm:t>
    </dgm:pt>
    <dgm:pt modelId="{06695B67-80CF-405E-BB3C-6C9865C26F82}" type="sibTrans" cxnId="{B1366F73-307D-4072-8E7E-FC47B41628A4}">
      <dgm:prSet/>
      <dgm:spPr/>
      <dgm:t>
        <a:bodyPr/>
        <a:lstStyle/>
        <a:p>
          <a:endParaRPr lang="en-GB"/>
        </a:p>
      </dgm:t>
    </dgm:pt>
    <dgm:pt modelId="{A19B1053-6390-4FAD-8C02-4538A751EAE0}" type="pres">
      <dgm:prSet presAssocID="{5812FAA1-8930-4C33-AEB7-A9DC8BA25866}" presName="Name0" presStyleCnt="0">
        <dgm:presLayoutVars>
          <dgm:dir/>
          <dgm:animLvl val="lvl"/>
          <dgm:resizeHandles val="exact"/>
        </dgm:presLayoutVars>
      </dgm:prSet>
      <dgm:spPr/>
      <dgm:t>
        <a:bodyPr/>
        <a:lstStyle/>
        <a:p>
          <a:endParaRPr lang="en-US"/>
        </a:p>
      </dgm:t>
    </dgm:pt>
    <dgm:pt modelId="{32DE862F-95A6-4033-8982-DFD711BDA27D}" type="pres">
      <dgm:prSet presAssocID="{AA5CFC60-204F-4BFC-806D-5F49008A6E3B}" presName="linNode" presStyleCnt="0"/>
      <dgm:spPr/>
    </dgm:pt>
    <dgm:pt modelId="{BF5BC250-1BD8-4EE0-B4C4-5B725AE150B8}" type="pres">
      <dgm:prSet presAssocID="{AA5CFC60-204F-4BFC-806D-5F49008A6E3B}" presName="parentText" presStyleLbl="node1" presStyleIdx="0" presStyleCnt="3" custScaleX="97542" custScaleY="31914" custLinFactNeighborX="-1" custLinFactNeighborY="-152">
        <dgm:presLayoutVars>
          <dgm:chMax val="1"/>
          <dgm:bulletEnabled val="1"/>
        </dgm:presLayoutVars>
      </dgm:prSet>
      <dgm:spPr/>
      <dgm:t>
        <a:bodyPr/>
        <a:lstStyle/>
        <a:p>
          <a:endParaRPr lang="en-GB"/>
        </a:p>
      </dgm:t>
    </dgm:pt>
    <dgm:pt modelId="{111F2C50-B337-43FD-93BF-D3BFCD0A5196}" type="pres">
      <dgm:prSet presAssocID="{AA5CFC60-204F-4BFC-806D-5F49008A6E3B}" presName="descendantText" presStyleLbl="alignAccFollowNode1" presStyleIdx="0" presStyleCnt="3" custScaleX="88363" custScaleY="66363">
        <dgm:presLayoutVars>
          <dgm:bulletEnabled val="1"/>
        </dgm:presLayoutVars>
      </dgm:prSet>
      <dgm:spPr/>
      <dgm:t>
        <a:bodyPr/>
        <a:lstStyle/>
        <a:p>
          <a:endParaRPr lang="en-GB"/>
        </a:p>
      </dgm:t>
    </dgm:pt>
    <dgm:pt modelId="{0D9209F9-44E9-48ED-B982-3457E78E6FA2}" type="pres">
      <dgm:prSet presAssocID="{B868395B-99CB-424B-8616-013A4E61F769}" presName="sp" presStyleCnt="0"/>
      <dgm:spPr/>
    </dgm:pt>
    <dgm:pt modelId="{9F2F1B01-E23C-43C0-8BD1-2D91AEA289AC}" type="pres">
      <dgm:prSet presAssocID="{8FBB8AE9-468E-4A3D-8B94-C3C8503E1001}" presName="linNode" presStyleCnt="0"/>
      <dgm:spPr/>
    </dgm:pt>
    <dgm:pt modelId="{9319EFCC-5502-49CA-AD6C-78EA69EEB6DB}" type="pres">
      <dgm:prSet presAssocID="{8FBB8AE9-468E-4A3D-8B94-C3C8503E1001}" presName="parentText" presStyleLbl="node1" presStyleIdx="1" presStyleCnt="3" custScaleX="96487" custScaleY="30704">
        <dgm:presLayoutVars>
          <dgm:chMax val="1"/>
          <dgm:bulletEnabled val="1"/>
        </dgm:presLayoutVars>
      </dgm:prSet>
      <dgm:spPr/>
      <dgm:t>
        <a:bodyPr/>
        <a:lstStyle/>
        <a:p>
          <a:endParaRPr lang="en-GB"/>
        </a:p>
      </dgm:t>
    </dgm:pt>
    <dgm:pt modelId="{11A56A70-4541-40ED-80A4-DED7C116EEF3}" type="pres">
      <dgm:prSet presAssocID="{8FBB8AE9-468E-4A3D-8B94-C3C8503E1001}" presName="descendantText" presStyleLbl="alignAccFollowNode1" presStyleIdx="1" presStyleCnt="3" custScaleX="88979" custScaleY="61680">
        <dgm:presLayoutVars>
          <dgm:bulletEnabled val="1"/>
        </dgm:presLayoutVars>
      </dgm:prSet>
      <dgm:spPr/>
      <dgm:t>
        <a:bodyPr/>
        <a:lstStyle/>
        <a:p>
          <a:endParaRPr lang="en-GB"/>
        </a:p>
      </dgm:t>
    </dgm:pt>
    <dgm:pt modelId="{B03E5A58-E23B-434D-BFCB-1041F9ABECEA}" type="pres">
      <dgm:prSet presAssocID="{1D59A4C3-3904-4AA5-A8DD-51165F727FE8}" presName="sp" presStyleCnt="0"/>
      <dgm:spPr/>
    </dgm:pt>
    <dgm:pt modelId="{500F1F9E-319B-4AC7-AB33-11F130639A62}" type="pres">
      <dgm:prSet presAssocID="{C1062197-B4F4-46FC-8EFD-302E1A1D670B}" presName="linNode" presStyleCnt="0"/>
      <dgm:spPr/>
    </dgm:pt>
    <dgm:pt modelId="{035324F0-A8A7-44CE-8A6E-47787C060B70}" type="pres">
      <dgm:prSet presAssocID="{C1062197-B4F4-46FC-8EFD-302E1A1D670B}" presName="parentText" presStyleLbl="node1" presStyleIdx="2" presStyleCnt="3" custScaleX="97441" custScaleY="27921">
        <dgm:presLayoutVars>
          <dgm:chMax val="1"/>
          <dgm:bulletEnabled val="1"/>
        </dgm:presLayoutVars>
      </dgm:prSet>
      <dgm:spPr/>
      <dgm:t>
        <a:bodyPr/>
        <a:lstStyle/>
        <a:p>
          <a:endParaRPr lang="en-US"/>
        </a:p>
      </dgm:t>
    </dgm:pt>
    <dgm:pt modelId="{FA444918-2089-48B3-AB17-BAC2BD0BAF9B}" type="pres">
      <dgm:prSet presAssocID="{C1062197-B4F4-46FC-8EFD-302E1A1D670B}" presName="descendantText" presStyleLbl="alignAccFollowNode1" presStyleIdx="2" presStyleCnt="3" custScaleX="90266" custScaleY="54981" custLinFactNeighborX="-1621" custLinFactNeighborY="30">
        <dgm:presLayoutVars>
          <dgm:bulletEnabled val="1"/>
        </dgm:presLayoutVars>
      </dgm:prSet>
      <dgm:spPr/>
      <dgm:t>
        <a:bodyPr/>
        <a:lstStyle/>
        <a:p>
          <a:endParaRPr lang="en-GB"/>
        </a:p>
      </dgm:t>
    </dgm:pt>
  </dgm:ptLst>
  <dgm:cxnLst>
    <dgm:cxn modelId="{871F0F2A-8700-4CEF-B75D-F16D83FA2CFC}" srcId="{AA5CFC60-204F-4BFC-806D-5F49008A6E3B}" destId="{631E745E-3CD2-4B34-9836-09AC09866110}" srcOrd="1" destOrd="0" parTransId="{551D00DB-BDA3-4C21-84B0-D05693C50C1E}" sibTransId="{24552439-4C49-499A-AEAB-9104685BE8C7}"/>
    <dgm:cxn modelId="{B617A10B-6B97-46D2-9B67-21AD70B4AB11}" type="presOf" srcId="{AB28D539-BDBA-43B6-92E6-7450F2D8B91C}" destId="{FA444918-2089-48B3-AB17-BAC2BD0BAF9B}" srcOrd="0" destOrd="0" presId="urn:microsoft.com/office/officeart/2005/8/layout/vList5"/>
    <dgm:cxn modelId="{C11575C2-5982-4360-8875-E39736D21A0B}" type="presOf" srcId="{C1062197-B4F4-46FC-8EFD-302E1A1D670B}" destId="{035324F0-A8A7-44CE-8A6E-47787C060B70}" srcOrd="0" destOrd="0" presId="urn:microsoft.com/office/officeart/2005/8/layout/vList5"/>
    <dgm:cxn modelId="{E8D96529-AFA9-4A7B-949C-7F0DFAAAE811}" type="presOf" srcId="{AA5CFC60-204F-4BFC-806D-5F49008A6E3B}" destId="{BF5BC250-1BD8-4EE0-B4C4-5B725AE150B8}" srcOrd="0" destOrd="0" presId="urn:microsoft.com/office/officeart/2005/8/layout/vList5"/>
    <dgm:cxn modelId="{97748017-95B8-4021-8A83-7DC1F9E7EDC9}" srcId="{8FBB8AE9-468E-4A3D-8B94-C3C8503E1001}" destId="{0C589930-6786-4D30-A369-57A7FE389E82}" srcOrd="0" destOrd="0" parTransId="{CFF7C5F7-C356-4B8B-8140-520AD20AF368}" sibTransId="{C4522241-09A2-488B-9BC7-450FFF34A39B}"/>
    <dgm:cxn modelId="{717CECA1-374D-4200-B3E5-5D4A90FEB809}" type="presOf" srcId="{5812FAA1-8930-4C33-AEB7-A9DC8BA25866}" destId="{A19B1053-6390-4FAD-8C02-4538A751EAE0}" srcOrd="0" destOrd="0" presId="urn:microsoft.com/office/officeart/2005/8/layout/vList5"/>
    <dgm:cxn modelId="{21094CE0-AF1A-4D42-9CE3-47AE668BC6ED}" srcId="{AA5CFC60-204F-4BFC-806D-5F49008A6E3B}" destId="{DDF61AAD-D235-4B67-AA20-2412952ED658}" srcOrd="2" destOrd="0" parTransId="{DA816D8E-5CD4-4C00-99B2-83C4E3204A1F}" sibTransId="{CBC13A9B-D1F3-4F89-BFFE-87BC567E7AA9}"/>
    <dgm:cxn modelId="{27BA199A-887C-4AC8-BFC0-398A3AE888D1}" srcId="{8FBB8AE9-468E-4A3D-8B94-C3C8503E1001}" destId="{951E5AF1-60F1-40C5-9EE4-5B472A127AE9}" srcOrd="2" destOrd="0" parTransId="{ED06513C-9638-41E0-9A1D-8CAE85861037}" sibTransId="{533127C9-DEDB-47B8-967E-1B4A7E504DB9}"/>
    <dgm:cxn modelId="{57C55B99-BA63-40DD-A0B9-12B4F063D406}" type="presOf" srcId="{0C589930-6786-4D30-A369-57A7FE389E82}" destId="{11A56A70-4541-40ED-80A4-DED7C116EEF3}" srcOrd="0" destOrd="0" presId="urn:microsoft.com/office/officeart/2005/8/layout/vList5"/>
    <dgm:cxn modelId="{158A9D7D-DCA1-4E15-ACFF-A8DBBE6B6E29}" type="presOf" srcId="{8FBB8AE9-468E-4A3D-8B94-C3C8503E1001}" destId="{9319EFCC-5502-49CA-AD6C-78EA69EEB6DB}" srcOrd="0" destOrd="0" presId="urn:microsoft.com/office/officeart/2005/8/layout/vList5"/>
    <dgm:cxn modelId="{791B1DFE-6ACA-4A33-9791-EBE315A81ECC}" type="presOf" srcId="{631E745E-3CD2-4B34-9836-09AC09866110}" destId="{111F2C50-B337-43FD-93BF-D3BFCD0A5196}" srcOrd="0" destOrd="1" presId="urn:microsoft.com/office/officeart/2005/8/layout/vList5"/>
    <dgm:cxn modelId="{29D73FB2-DD8E-4BDD-AC5E-9483360EA8A2}" srcId="{5812FAA1-8930-4C33-AEB7-A9DC8BA25866}" destId="{8FBB8AE9-468E-4A3D-8B94-C3C8503E1001}" srcOrd="1" destOrd="0" parTransId="{03AC6911-E2EE-43F7-B172-7592A9D5333B}" sibTransId="{1D59A4C3-3904-4AA5-A8DD-51165F727FE8}"/>
    <dgm:cxn modelId="{B1366F73-307D-4072-8E7E-FC47B41628A4}" srcId="{C1062197-B4F4-46FC-8EFD-302E1A1D670B}" destId="{1245B541-7E0D-4FBF-8C0A-BD83E9BC2603}" srcOrd="1" destOrd="0" parTransId="{29AE527B-96A0-4783-B226-5EB6A34B79F9}" sibTransId="{06695B67-80CF-405E-BB3C-6C9865C26F82}"/>
    <dgm:cxn modelId="{19822E39-7A08-47BE-827C-CEAD510A92FA}" type="presOf" srcId="{951E5AF1-60F1-40C5-9EE4-5B472A127AE9}" destId="{11A56A70-4541-40ED-80A4-DED7C116EEF3}" srcOrd="0" destOrd="2" presId="urn:microsoft.com/office/officeart/2005/8/layout/vList5"/>
    <dgm:cxn modelId="{555E79E5-A494-4234-B5D6-A79849CDBCC7}" type="presOf" srcId="{B5EE3248-4EEC-46E5-8C7A-9E59B9008CA8}" destId="{111F2C50-B337-43FD-93BF-D3BFCD0A5196}" srcOrd="0" destOrd="0" presId="urn:microsoft.com/office/officeart/2005/8/layout/vList5"/>
    <dgm:cxn modelId="{9365AFA1-7514-4082-939C-7749CA3C5E98}" srcId="{AA5CFC60-204F-4BFC-806D-5F49008A6E3B}" destId="{B5EE3248-4EEC-46E5-8C7A-9E59B9008CA8}" srcOrd="0" destOrd="0" parTransId="{56F5F681-C441-426C-AF81-0FF05B49E1C9}" sibTransId="{583E0496-4832-4C79-BB51-752D827BE05E}"/>
    <dgm:cxn modelId="{522DBD19-8FD0-47F6-85BF-146C6762DB68}" type="presOf" srcId="{1245B541-7E0D-4FBF-8C0A-BD83E9BC2603}" destId="{FA444918-2089-48B3-AB17-BAC2BD0BAF9B}" srcOrd="0" destOrd="1" presId="urn:microsoft.com/office/officeart/2005/8/layout/vList5"/>
    <dgm:cxn modelId="{0E1D6B46-2146-40F3-B882-48A65138D78B}" srcId="{8FBB8AE9-468E-4A3D-8B94-C3C8503E1001}" destId="{2A8859AE-3709-45D8-99D0-6B628D1254C4}" srcOrd="1" destOrd="0" parTransId="{281D3F7C-7220-4193-95BA-A26A39A89529}" sibTransId="{EDFABB4C-C0ED-46B2-9459-73C13D197100}"/>
    <dgm:cxn modelId="{F3C838AA-AC53-410B-8725-B91C06A0579C}" type="presOf" srcId="{DDF61AAD-D235-4B67-AA20-2412952ED658}" destId="{111F2C50-B337-43FD-93BF-D3BFCD0A5196}" srcOrd="0" destOrd="2" presId="urn:microsoft.com/office/officeart/2005/8/layout/vList5"/>
    <dgm:cxn modelId="{AD9BAD19-8B43-4D2C-BAE0-6C5A0B5DA98D}" srcId="{5812FAA1-8930-4C33-AEB7-A9DC8BA25866}" destId="{C1062197-B4F4-46FC-8EFD-302E1A1D670B}" srcOrd="2" destOrd="0" parTransId="{5D1285CD-DC88-476A-995A-94BB12DB6A21}" sibTransId="{ACFDA2D0-0DC0-431E-B411-A4BA1BE359F0}"/>
    <dgm:cxn modelId="{EB32B791-24D2-437C-903D-F2EA2A1426C9}" srcId="{C1062197-B4F4-46FC-8EFD-302E1A1D670B}" destId="{AB28D539-BDBA-43B6-92E6-7450F2D8B91C}" srcOrd="0" destOrd="0" parTransId="{716481EA-414E-4093-B604-929F87061F2D}" sibTransId="{84B0F8EC-5D06-4800-BC96-A12EA5EF8160}"/>
    <dgm:cxn modelId="{D600F8DF-3A65-4A5B-8736-9747FED0B10C}" srcId="{5812FAA1-8930-4C33-AEB7-A9DC8BA25866}" destId="{AA5CFC60-204F-4BFC-806D-5F49008A6E3B}" srcOrd="0" destOrd="0" parTransId="{7ADE0BFE-CF6F-4073-9156-A5CDE6F5C9B5}" sibTransId="{B868395B-99CB-424B-8616-013A4E61F769}"/>
    <dgm:cxn modelId="{3658AA4B-CBE5-4272-9080-F3069D30E6E4}" type="presOf" srcId="{2A8859AE-3709-45D8-99D0-6B628D1254C4}" destId="{11A56A70-4541-40ED-80A4-DED7C116EEF3}" srcOrd="0" destOrd="1" presId="urn:microsoft.com/office/officeart/2005/8/layout/vList5"/>
    <dgm:cxn modelId="{47F5632D-F8A5-4B86-865F-528DB617B53D}" type="presParOf" srcId="{A19B1053-6390-4FAD-8C02-4538A751EAE0}" destId="{32DE862F-95A6-4033-8982-DFD711BDA27D}" srcOrd="0" destOrd="0" presId="urn:microsoft.com/office/officeart/2005/8/layout/vList5"/>
    <dgm:cxn modelId="{A686A855-6E35-4792-B191-19C575C8871D}" type="presParOf" srcId="{32DE862F-95A6-4033-8982-DFD711BDA27D}" destId="{BF5BC250-1BD8-4EE0-B4C4-5B725AE150B8}" srcOrd="0" destOrd="0" presId="urn:microsoft.com/office/officeart/2005/8/layout/vList5"/>
    <dgm:cxn modelId="{7C0C03DF-755F-42FF-A66A-C8F9CCE69087}" type="presParOf" srcId="{32DE862F-95A6-4033-8982-DFD711BDA27D}" destId="{111F2C50-B337-43FD-93BF-D3BFCD0A5196}" srcOrd="1" destOrd="0" presId="urn:microsoft.com/office/officeart/2005/8/layout/vList5"/>
    <dgm:cxn modelId="{FF401D8F-BEAE-49C8-915D-1FBB37B82886}" type="presParOf" srcId="{A19B1053-6390-4FAD-8C02-4538A751EAE0}" destId="{0D9209F9-44E9-48ED-B982-3457E78E6FA2}" srcOrd="1" destOrd="0" presId="urn:microsoft.com/office/officeart/2005/8/layout/vList5"/>
    <dgm:cxn modelId="{83AE5985-8570-4B83-8E7A-56EA692A93B4}" type="presParOf" srcId="{A19B1053-6390-4FAD-8C02-4538A751EAE0}" destId="{9F2F1B01-E23C-43C0-8BD1-2D91AEA289AC}" srcOrd="2" destOrd="0" presId="urn:microsoft.com/office/officeart/2005/8/layout/vList5"/>
    <dgm:cxn modelId="{57DA7C53-0CD3-481C-AF72-C58DC49639AA}" type="presParOf" srcId="{9F2F1B01-E23C-43C0-8BD1-2D91AEA289AC}" destId="{9319EFCC-5502-49CA-AD6C-78EA69EEB6DB}" srcOrd="0" destOrd="0" presId="urn:microsoft.com/office/officeart/2005/8/layout/vList5"/>
    <dgm:cxn modelId="{7EF83818-86E0-4F77-9D15-7AA0C7FD6133}" type="presParOf" srcId="{9F2F1B01-E23C-43C0-8BD1-2D91AEA289AC}" destId="{11A56A70-4541-40ED-80A4-DED7C116EEF3}" srcOrd="1" destOrd="0" presId="urn:microsoft.com/office/officeart/2005/8/layout/vList5"/>
    <dgm:cxn modelId="{B7B0C819-23FA-4D36-92A7-8AEEE31D6243}" type="presParOf" srcId="{A19B1053-6390-4FAD-8C02-4538A751EAE0}" destId="{B03E5A58-E23B-434D-BFCB-1041F9ABECEA}" srcOrd="3" destOrd="0" presId="urn:microsoft.com/office/officeart/2005/8/layout/vList5"/>
    <dgm:cxn modelId="{5F08A8B5-A4D9-41F3-A275-BDF93BF7E6FB}" type="presParOf" srcId="{A19B1053-6390-4FAD-8C02-4538A751EAE0}" destId="{500F1F9E-319B-4AC7-AB33-11F130639A62}" srcOrd="4" destOrd="0" presId="urn:microsoft.com/office/officeart/2005/8/layout/vList5"/>
    <dgm:cxn modelId="{E77BCCBB-7DC0-4AD1-92FA-66CB83E157E1}" type="presParOf" srcId="{500F1F9E-319B-4AC7-AB33-11F130639A62}" destId="{035324F0-A8A7-44CE-8A6E-47787C060B70}" srcOrd="0" destOrd="0" presId="urn:microsoft.com/office/officeart/2005/8/layout/vList5"/>
    <dgm:cxn modelId="{20BAADF0-94A1-4FD6-B7A1-073678A2DB62}" type="presParOf" srcId="{500F1F9E-319B-4AC7-AB33-11F130639A62}" destId="{FA444918-2089-48B3-AB17-BAC2BD0BAF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E49F-35A1-4CD9-A787-5E956B18BDDE}">
      <dsp:nvSpPr>
        <dsp:cNvPr id="0" name=""/>
        <dsp:cNvSpPr/>
      </dsp:nvSpPr>
      <dsp:spPr>
        <a:xfrm>
          <a:off x="0" y="0"/>
          <a:ext cx="2054964" cy="3312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Excellent Science</a:t>
          </a:r>
        </a:p>
      </dsp:txBody>
      <dsp:txXfrm>
        <a:off x="0" y="0"/>
        <a:ext cx="2054964" cy="993710"/>
      </dsp:txXfrm>
    </dsp:sp>
    <dsp:sp modelId="{552724DC-8A3B-4AC0-9AD2-03FE596F6224}">
      <dsp:nvSpPr>
        <dsp:cNvPr id="0" name=""/>
        <dsp:cNvSpPr/>
      </dsp:nvSpPr>
      <dsp:spPr>
        <a:xfrm>
          <a:off x="206286" y="993791"/>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dirty="0"/>
            <a:t>European Research Council (ERC)</a:t>
          </a:r>
        </a:p>
      </dsp:txBody>
      <dsp:txXfrm>
        <a:off x="220419" y="1007924"/>
        <a:ext cx="1615705" cy="454275"/>
      </dsp:txXfrm>
    </dsp:sp>
    <dsp:sp modelId="{8DA8FAB4-3312-4331-9822-1F0B10A52AD8}">
      <dsp:nvSpPr>
        <dsp:cNvPr id="0" name=""/>
        <dsp:cNvSpPr/>
      </dsp:nvSpPr>
      <dsp:spPr>
        <a:xfrm>
          <a:off x="206286" y="1550569"/>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Future and Emerging Technologies (FET)</a:t>
          </a:r>
        </a:p>
      </dsp:txBody>
      <dsp:txXfrm>
        <a:off x="220419" y="1564702"/>
        <a:ext cx="1615705" cy="454275"/>
      </dsp:txXfrm>
    </dsp:sp>
    <dsp:sp modelId="{F6BFAF5D-51A3-481E-A2E5-C1AD8B01B342}">
      <dsp:nvSpPr>
        <dsp:cNvPr id="0" name=""/>
        <dsp:cNvSpPr/>
      </dsp:nvSpPr>
      <dsp:spPr>
        <a:xfrm>
          <a:off x="206286" y="2107348"/>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Marie Skłodowska-Curie Actions (MSCA)</a:t>
          </a:r>
        </a:p>
      </dsp:txBody>
      <dsp:txXfrm>
        <a:off x="220419" y="2121481"/>
        <a:ext cx="1615705" cy="454275"/>
      </dsp:txXfrm>
    </dsp:sp>
    <dsp:sp modelId="{7DF625EA-3CAF-40EC-8E5B-E1C961EF62E8}">
      <dsp:nvSpPr>
        <dsp:cNvPr id="0" name=""/>
        <dsp:cNvSpPr/>
      </dsp:nvSpPr>
      <dsp:spPr>
        <a:xfrm>
          <a:off x="206286" y="2664127"/>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Research Infrastructures</a:t>
          </a:r>
        </a:p>
      </dsp:txBody>
      <dsp:txXfrm>
        <a:off x="220419" y="2678260"/>
        <a:ext cx="1615705" cy="454275"/>
      </dsp:txXfrm>
    </dsp:sp>
    <dsp:sp modelId="{4ED795A0-B59D-4836-9011-A4D20BD42DCF}">
      <dsp:nvSpPr>
        <dsp:cNvPr id="0" name=""/>
        <dsp:cNvSpPr/>
      </dsp:nvSpPr>
      <dsp:spPr>
        <a:xfrm>
          <a:off x="2209877" y="0"/>
          <a:ext cx="2054964" cy="3312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Industrial Leadership</a:t>
          </a:r>
        </a:p>
      </dsp:txBody>
      <dsp:txXfrm>
        <a:off x="2209877" y="0"/>
        <a:ext cx="2054964" cy="993710"/>
      </dsp:txXfrm>
    </dsp:sp>
    <dsp:sp modelId="{3B5A5BA6-1805-4BD2-9C62-DAC447ED122D}">
      <dsp:nvSpPr>
        <dsp:cNvPr id="0" name=""/>
        <dsp:cNvSpPr/>
      </dsp:nvSpPr>
      <dsp:spPr>
        <a:xfrm>
          <a:off x="2415373" y="993991"/>
          <a:ext cx="1643971" cy="135595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Leadership in Enabling and Industrial Technologies (LEIT) - ICT, KETs, Space</a:t>
          </a:r>
        </a:p>
      </dsp:txBody>
      <dsp:txXfrm>
        <a:off x="2455087" y="1033705"/>
        <a:ext cx="1564543" cy="1276523"/>
      </dsp:txXfrm>
    </dsp:sp>
    <dsp:sp modelId="{2C83FCDB-50FF-4400-BAC1-A59F2749571C}">
      <dsp:nvSpPr>
        <dsp:cNvPr id="0" name=""/>
        <dsp:cNvSpPr/>
      </dsp:nvSpPr>
      <dsp:spPr>
        <a:xfrm>
          <a:off x="2415373" y="2504078"/>
          <a:ext cx="1643971" cy="24202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Access to Risk Finance</a:t>
          </a:r>
        </a:p>
      </dsp:txBody>
      <dsp:txXfrm>
        <a:off x="2422462" y="2511167"/>
        <a:ext cx="1629793" cy="227845"/>
      </dsp:txXfrm>
    </dsp:sp>
    <dsp:sp modelId="{B68FEFBF-CFDB-4CE6-BC6B-E7ED42B7E930}">
      <dsp:nvSpPr>
        <dsp:cNvPr id="0" name=""/>
        <dsp:cNvSpPr/>
      </dsp:nvSpPr>
      <dsp:spPr>
        <a:xfrm>
          <a:off x="2415373" y="2900237"/>
          <a:ext cx="1643971" cy="2462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Innovation in SMEs</a:t>
          </a:r>
        </a:p>
      </dsp:txBody>
      <dsp:txXfrm>
        <a:off x="2422585" y="2907449"/>
        <a:ext cx="1629547" cy="231807"/>
      </dsp:txXfrm>
    </dsp:sp>
    <dsp:sp modelId="{2518BE23-222D-47AD-9F03-D8EFA567F112}">
      <dsp:nvSpPr>
        <dsp:cNvPr id="0" name=""/>
        <dsp:cNvSpPr/>
      </dsp:nvSpPr>
      <dsp:spPr>
        <a:xfrm>
          <a:off x="4418964" y="0"/>
          <a:ext cx="2054964" cy="3312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a:t>Societal Challenges</a:t>
          </a:r>
        </a:p>
      </dsp:txBody>
      <dsp:txXfrm>
        <a:off x="4418964" y="0"/>
        <a:ext cx="2054964" cy="993710"/>
      </dsp:txXfrm>
    </dsp:sp>
    <dsp:sp modelId="{7B31870D-095C-4702-AAC2-DF4E449C1184}">
      <dsp:nvSpPr>
        <dsp:cNvPr id="0" name=""/>
        <dsp:cNvSpPr/>
      </dsp:nvSpPr>
      <dsp:spPr>
        <a:xfrm>
          <a:off x="4624460" y="995732"/>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Health and Wellbeing</a:t>
          </a:r>
        </a:p>
      </dsp:txBody>
      <dsp:txXfrm>
        <a:off x="4632404" y="1003676"/>
        <a:ext cx="1628083" cy="255344"/>
      </dsp:txXfrm>
    </dsp:sp>
    <dsp:sp modelId="{D7D8251D-EAEF-4E9D-946B-9098E8DBE736}">
      <dsp:nvSpPr>
        <dsp:cNvPr id="0" name=""/>
        <dsp:cNvSpPr/>
      </dsp:nvSpPr>
      <dsp:spPr>
        <a:xfrm>
          <a:off x="4624460" y="1308692"/>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Food security</a:t>
          </a:r>
        </a:p>
      </dsp:txBody>
      <dsp:txXfrm>
        <a:off x="4632404" y="1316636"/>
        <a:ext cx="1628083" cy="255344"/>
      </dsp:txXfrm>
    </dsp:sp>
    <dsp:sp modelId="{FA27F0A9-55FD-4274-8AF9-8F90668D752E}">
      <dsp:nvSpPr>
        <dsp:cNvPr id="0" name=""/>
        <dsp:cNvSpPr/>
      </dsp:nvSpPr>
      <dsp:spPr>
        <a:xfrm>
          <a:off x="4624460" y="1621653"/>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Transport</a:t>
          </a:r>
        </a:p>
      </dsp:txBody>
      <dsp:txXfrm>
        <a:off x="4632404" y="1629597"/>
        <a:ext cx="1628083" cy="255344"/>
      </dsp:txXfrm>
    </dsp:sp>
    <dsp:sp modelId="{9AA69073-8D74-4137-AEEF-3853FAB72694}">
      <dsp:nvSpPr>
        <dsp:cNvPr id="0" name=""/>
        <dsp:cNvSpPr/>
      </dsp:nvSpPr>
      <dsp:spPr>
        <a:xfrm>
          <a:off x="4624460" y="1934613"/>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Energy</a:t>
          </a:r>
        </a:p>
      </dsp:txBody>
      <dsp:txXfrm>
        <a:off x="4632404" y="1942557"/>
        <a:ext cx="1628083" cy="255344"/>
      </dsp:txXfrm>
    </dsp:sp>
    <dsp:sp modelId="{80B1090E-5E9D-4AE9-A67B-5B8FD3C5650E}">
      <dsp:nvSpPr>
        <dsp:cNvPr id="0" name=""/>
        <dsp:cNvSpPr/>
      </dsp:nvSpPr>
      <dsp:spPr>
        <a:xfrm>
          <a:off x="4624460" y="2247574"/>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Climate action</a:t>
          </a:r>
        </a:p>
      </dsp:txBody>
      <dsp:txXfrm>
        <a:off x="4632404" y="2255518"/>
        <a:ext cx="1628083" cy="255344"/>
      </dsp:txXfrm>
    </dsp:sp>
    <dsp:sp modelId="{F78160EA-47F7-4646-9E3A-28CAD31732B5}">
      <dsp:nvSpPr>
        <dsp:cNvPr id="0" name=""/>
        <dsp:cNvSpPr/>
      </dsp:nvSpPr>
      <dsp:spPr>
        <a:xfrm>
          <a:off x="4624460" y="2560534"/>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Societies</a:t>
          </a:r>
        </a:p>
      </dsp:txBody>
      <dsp:txXfrm>
        <a:off x="4632404" y="2568478"/>
        <a:ext cx="1628083" cy="255344"/>
      </dsp:txXfrm>
    </dsp:sp>
    <dsp:sp modelId="{55A14460-B99A-4C6F-9C02-732A218D5DD9}">
      <dsp:nvSpPr>
        <dsp:cNvPr id="0" name=""/>
        <dsp:cNvSpPr/>
      </dsp:nvSpPr>
      <dsp:spPr>
        <a:xfrm>
          <a:off x="4624460" y="2873495"/>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Security</a:t>
          </a:r>
        </a:p>
      </dsp:txBody>
      <dsp:txXfrm>
        <a:off x="4632404" y="2881439"/>
        <a:ext cx="1628083" cy="255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0E0E9-9DC5-42FC-B51B-31E27E78C33A}">
      <dsp:nvSpPr>
        <dsp:cNvPr id="0" name=""/>
        <dsp:cNvSpPr/>
      </dsp:nvSpPr>
      <dsp:spPr>
        <a:xfrm>
          <a:off x="3099911" y="56574"/>
          <a:ext cx="2715577" cy="2715577"/>
        </a:xfrm>
        <a:prstGeom prst="ellipse">
          <a:avLst/>
        </a:prstGeom>
        <a:solidFill>
          <a:schemeClr val="accent5">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smtClean="0"/>
            <a:t>Excellent Science</a:t>
          </a:r>
          <a:endParaRPr lang="en-GB" sz="2200" kern="1200" dirty="0"/>
        </a:p>
      </dsp:txBody>
      <dsp:txXfrm>
        <a:off x="3461988" y="531800"/>
        <a:ext cx="1991423" cy="1222009"/>
      </dsp:txXfrm>
    </dsp:sp>
    <dsp:sp modelId="{C1C000DC-1610-4FEB-B9FC-579716C6E9B9}">
      <dsp:nvSpPr>
        <dsp:cNvPr id="0" name=""/>
        <dsp:cNvSpPr/>
      </dsp:nvSpPr>
      <dsp:spPr>
        <a:xfrm>
          <a:off x="4079782" y="1753810"/>
          <a:ext cx="2715577" cy="2715577"/>
        </a:xfrm>
        <a:prstGeom prst="ellipse">
          <a:avLst/>
        </a:prstGeom>
        <a:solidFill>
          <a:schemeClr val="accent5">
            <a:alpha val="50000"/>
            <a:hueOff val="-3902867"/>
            <a:satOff val="-855"/>
            <a:lumOff val="-980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smtClean="0"/>
            <a:t>Better Society</a:t>
          </a:r>
          <a:endParaRPr lang="en-GB" sz="2200" kern="1200" dirty="0"/>
        </a:p>
      </dsp:txBody>
      <dsp:txXfrm>
        <a:off x="4910296" y="2455334"/>
        <a:ext cx="1629346" cy="1493567"/>
      </dsp:txXfrm>
    </dsp:sp>
    <dsp:sp modelId="{5E36BB71-B37C-45AC-B84E-DA96E5ED2F60}">
      <dsp:nvSpPr>
        <dsp:cNvPr id="0" name=""/>
        <dsp:cNvSpPr/>
      </dsp:nvSpPr>
      <dsp:spPr>
        <a:xfrm>
          <a:off x="2120040" y="1753810"/>
          <a:ext cx="2715577" cy="2715577"/>
        </a:xfrm>
        <a:prstGeom prst="ellipse">
          <a:avLst/>
        </a:prstGeom>
        <a:solidFill>
          <a:schemeClr val="accent5">
            <a:alpha val="50000"/>
            <a:hueOff val="-7805733"/>
            <a:satOff val="-1709"/>
            <a:lumOff val="-1960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smtClean="0"/>
            <a:t>Competitive Industries</a:t>
          </a:r>
          <a:endParaRPr lang="en-GB" sz="2200" kern="1200" dirty="0"/>
        </a:p>
      </dsp:txBody>
      <dsp:txXfrm>
        <a:off x="2375757" y="2455334"/>
        <a:ext cx="1629346" cy="1493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D683D-8695-44D8-9DD2-12481F4A2468}">
      <dsp:nvSpPr>
        <dsp:cNvPr id="0" name=""/>
        <dsp:cNvSpPr/>
      </dsp:nvSpPr>
      <dsp:spPr>
        <a:xfrm>
          <a:off x="1005522" y="0"/>
          <a:ext cx="2714792" cy="2715124"/>
        </a:xfrm>
        <a:prstGeom prst="ellipse">
          <a:avLst/>
        </a:prstGeom>
        <a:solidFill>
          <a:schemeClr val="accent5">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kern="1200" baseline="0" dirty="0" smtClean="0"/>
        </a:p>
        <a:p>
          <a:pPr lvl="0" algn="ctr" defTabSz="889000">
            <a:lnSpc>
              <a:spcPct val="90000"/>
            </a:lnSpc>
            <a:spcBef>
              <a:spcPct val="0"/>
            </a:spcBef>
            <a:spcAft>
              <a:spcPct val="35000"/>
            </a:spcAft>
          </a:pPr>
          <a:r>
            <a:rPr lang="en-GB" sz="2000" kern="1200" baseline="0" dirty="0" smtClean="0"/>
            <a:t>European Research Council</a:t>
          </a:r>
        </a:p>
        <a:p>
          <a:pPr lvl="0" algn="ctr" defTabSz="889000">
            <a:lnSpc>
              <a:spcPct val="90000"/>
            </a:lnSpc>
            <a:spcBef>
              <a:spcPct val="0"/>
            </a:spcBef>
            <a:spcAft>
              <a:spcPct val="35000"/>
            </a:spcAft>
          </a:pPr>
          <a:endParaRPr lang="en-GB" sz="3000" kern="1200" baseline="0" dirty="0"/>
        </a:p>
      </dsp:txBody>
      <dsp:txXfrm>
        <a:off x="1403094" y="397621"/>
        <a:ext cx="1919648" cy="1919882"/>
      </dsp:txXfrm>
    </dsp:sp>
    <dsp:sp modelId="{140907A2-32FC-4ECB-9189-04296A9A4B5B}">
      <dsp:nvSpPr>
        <dsp:cNvPr id="0" name=""/>
        <dsp:cNvSpPr/>
      </dsp:nvSpPr>
      <dsp:spPr>
        <a:xfrm>
          <a:off x="2402273" y="1810837"/>
          <a:ext cx="2714792" cy="2715124"/>
        </a:xfrm>
        <a:prstGeom prst="ellipse">
          <a:avLst/>
        </a:prstGeom>
        <a:solidFill>
          <a:schemeClr val="accent5">
            <a:alpha val="50000"/>
            <a:hueOff val="-2601911"/>
            <a:satOff val="-570"/>
            <a:lumOff val="-653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Marie </a:t>
          </a:r>
          <a:r>
            <a:rPr lang="en-GB" sz="1900" kern="1200" dirty="0" err="1" smtClean="0"/>
            <a:t>Sklodowska</a:t>
          </a:r>
          <a:r>
            <a:rPr lang="en-GB" sz="1900" kern="1200" dirty="0" smtClean="0"/>
            <a:t>-Curie Actions</a:t>
          </a:r>
          <a:endParaRPr lang="en-GB" sz="1900" kern="1200" dirty="0"/>
        </a:p>
      </dsp:txBody>
      <dsp:txXfrm>
        <a:off x="2799845" y="2208458"/>
        <a:ext cx="1919648" cy="1919882"/>
      </dsp:txXfrm>
    </dsp:sp>
    <dsp:sp modelId="{FC59DCCE-E52E-4023-BD8C-8C61FB49F4A7}">
      <dsp:nvSpPr>
        <dsp:cNvPr id="0" name=""/>
        <dsp:cNvSpPr/>
      </dsp:nvSpPr>
      <dsp:spPr>
        <a:xfrm>
          <a:off x="3798334" y="0"/>
          <a:ext cx="2714792" cy="2715124"/>
        </a:xfrm>
        <a:prstGeom prst="ellipse">
          <a:avLst/>
        </a:prstGeom>
        <a:solidFill>
          <a:schemeClr val="accent5">
            <a:alpha val="50000"/>
            <a:hueOff val="-5203822"/>
            <a:satOff val="-1139"/>
            <a:lumOff val="-1307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Research Infrastructures</a:t>
          </a:r>
          <a:endParaRPr lang="en-GB" sz="1900" kern="1200" dirty="0"/>
        </a:p>
      </dsp:txBody>
      <dsp:txXfrm>
        <a:off x="4195906" y="397621"/>
        <a:ext cx="1919648" cy="1919882"/>
      </dsp:txXfrm>
    </dsp:sp>
    <dsp:sp modelId="{86FE8D1E-25B0-40D9-A830-5BD9EFF782EB}">
      <dsp:nvSpPr>
        <dsp:cNvPr id="0" name=""/>
        <dsp:cNvSpPr/>
      </dsp:nvSpPr>
      <dsp:spPr>
        <a:xfrm>
          <a:off x="5195085" y="1810837"/>
          <a:ext cx="2714792" cy="2715124"/>
        </a:xfrm>
        <a:prstGeom prst="ellipse">
          <a:avLst/>
        </a:prstGeom>
        <a:solidFill>
          <a:schemeClr val="accent5">
            <a:alpha val="50000"/>
            <a:hueOff val="-7805733"/>
            <a:satOff val="-1709"/>
            <a:lumOff val="-1960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Future and Emerging Technologies</a:t>
          </a:r>
          <a:endParaRPr lang="en-GB" sz="1900" kern="1200" dirty="0"/>
        </a:p>
      </dsp:txBody>
      <dsp:txXfrm>
        <a:off x="5592657" y="2208458"/>
        <a:ext cx="1919648" cy="1919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FBD94-B8D0-48DA-9638-6EF71EBCDE24}">
      <dsp:nvSpPr>
        <dsp:cNvPr id="0" name=""/>
        <dsp:cNvSpPr/>
      </dsp:nvSpPr>
      <dsp:spPr>
        <a:xfrm>
          <a:off x="3372"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FET </a:t>
          </a:r>
        </a:p>
        <a:p>
          <a:pPr lvl="0" algn="ctr" defTabSz="577850">
            <a:lnSpc>
              <a:spcPct val="90000"/>
            </a:lnSpc>
            <a:spcBef>
              <a:spcPct val="0"/>
            </a:spcBef>
            <a:spcAft>
              <a:spcPct val="35000"/>
            </a:spcAft>
          </a:pPr>
          <a:r>
            <a:rPr lang="en-GB" sz="1300" kern="1200" dirty="0" smtClean="0"/>
            <a:t>Open</a:t>
          </a:r>
          <a:endParaRPr lang="en-GB" sz="1300" kern="1200" dirty="0"/>
        </a:p>
      </dsp:txBody>
      <dsp:txXfrm>
        <a:off x="3372" y="75074"/>
        <a:ext cx="2028111" cy="661079"/>
      </dsp:txXfrm>
    </dsp:sp>
    <dsp:sp modelId="{79E3F5B5-A4A6-4034-AF5B-0CD689B068EE}">
      <dsp:nvSpPr>
        <dsp:cNvPr id="0" name=""/>
        <dsp:cNvSpPr/>
      </dsp:nvSpPr>
      <dsp:spPr>
        <a:xfrm>
          <a:off x="3372"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Fostering novel ideas</a:t>
          </a:r>
          <a:endParaRPr lang="en-GB" sz="1300" kern="1200" dirty="0"/>
        </a:p>
      </dsp:txBody>
      <dsp:txXfrm>
        <a:off x="3372" y="736153"/>
        <a:ext cx="2028111" cy="2141099"/>
      </dsp:txXfrm>
    </dsp:sp>
    <dsp:sp modelId="{C9B35C81-CBD8-48F3-8A0E-170799CBC65F}">
      <dsp:nvSpPr>
        <dsp:cNvPr id="0" name=""/>
        <dsp:cNvSpPr/>
      </dsp:nvSpPr>
      <dsp:spPr>
        <a:xfrm>
          <a:off x="2315419"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FET</a:t>
          </a:r>
        </a:p>
        <a:p>
          <a:pPr lvl="0" algn="ctr" defTabSz="577850">
            <a:lnSpc>
              <a:spcPct val="90000"/>
            </a:lnSpc>
            <a:spcBef>
              <a:spcPct val="0"/>
            </a:spcBef>
            <a:spcAft>
              <a:spcPct val="35000"/>
            </a:spcAft>
          </a:pPr>
          <a:r>
            <a:rPr lang="en-GB" sz="1300" kern="1200" dirty="0" smtClean="0"/>
            <a:t> Proactive</a:t>
          </a:r>
          <a:endParaRPr lang="en-GB" sz="1300" kern="1200" dirty="0"/>
        </a:p>
      </dsp:txBody>
      <dsp:txXfrm>
        <a:off x="2315419" y="75074"/>
        <a:ext cx="2028111" cy="661079"/>
      </dsp:txXfrm>
    </dsp:sp>
    <dsp:sp modelId="{057D3DAF-2D68-486B-B202-2ED31A5695E3}">
      <dsp:nvSpPr>
        <dsp:cNvPr id="0" name=""/>
        <dsp:cNvSpPr/>
      </dsp:nvSpPr>
      <dsp:spPr>
        <a:xfrm>
          <a:off x="2315419"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Nurturing emerging themes and communities</a:t>
          </a:r>
          <a:endParaRPr lang="en-GB" sz="1300" kern="1200" dirty="0"/>
        </a:p>
        <a:p>
          <a:pPr marL="114300" lvl="1" indent="-114300" algn="l" defTabSz="577850">
            <a:lnSpc>
              <a:spcPct val="90000"/>
            </a:lnSpc>
            <a:spcBef>
              <a:spcPct val="0"/>
            </a:spcBef>
            <a:spcAft>
              <a:spcPct val="15000"/>
            </a:spcAft>
            <a:buChar char="••"/>
          </a:pPr>
          <a:r>
            <a:rPr lang="en-GB" sz="1300" kern="1200" dirty="0" smtClean="0"/>
            <a:t>9 Topics + CSA</a:t>
          </a:r>
          <a:endParaRPr lang="en-GB" sz="1300" kern="1200" dirty="0"/>
        </a:p>
      </dsp:txBody>
      <dsp:txXfrm>
        <a:off x="2315419" y="736153"/>
        <a:ext cx="2028111" cy="2141099"/>
      </dsp:txXfrm>
    </dsp:sp>
    <dsp:sp modelId="{BA76C6B9-819E-4292-86EA-32D1262CD9DB}">
      <dsp:nvSpPr>
        <dsp:cNvPr id="0" name=""/>
        <dsp:cNvSpPr/>
      </dsp:nvSpPr>
      <dsp:spPr>
        <a:xfrm>
          <a:off x="4627466"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FET </a:t>
          </a:r>
        </a:p>
        <a:p>
          <a:pPr lvl="0" algn="ctr" defTabSz="577850">
            <a:lnSpc>
              <a:spcPct val="90000"/>
            </a:lnSpc>
            <a:spcBef>
              <a:spcPct val="0"/>
            </a:spcBef>
            <a:spcAft>
              <a:spcPct val="35000"/>
            </a:spcAft>
          </a:pPr>
          <a:r>
            <a:rPr lang="en-GB" sz="1300" kern="1200" dirty="0" smtClean="0"/>
            <a:t>Flagships</a:t>
          </a:r>
          <a:endParaRPr lang="en-GB" sz="1300" kern="1200" dirty="0"/>
        </a:p>
      </dsp:txBody>
      <dsp:txXfrm>
        <a:off x="4627466" y="75074"/>
        <a:ext cx="2028111" cy="661079"/>
      </dsp:txXfrm>
    </dsp:sp>
    <dsp:sp modelId="{642D3087-FC96-4C93-850A-3A55D443D6F1}">
      <dsp:nvSpPr>
        <dsp:cNvPr id="0" name=""/>
        <dsp:cNvSpPr/>
      </dsp:nvSpPr>
      <dsp:spPr>
        <a:xfrm>
          <a:off x="4627466"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Tackling grand Interdisciplinary science and technology challenges</a:t>
          </a:r>
          <a:endParaRPr lang="en-GB" sz="1300" kern="1200" dirty="0"/>
        </a:p>
        <a:p>
          <a:pPr marL="114300" lvl="1" indent="-114300" algn="l" defTabSz="577850">
            <a:lnSpc>
              <a:spcPct val="90000"/>
            </a:lnSpc>
            <a:spcBef>
              <a:spcPct val="0"/>
            </a:spcBef>
            <a:spcAft>
              <a:spcPct val="15000"/>
            </a:spcAft>
            <a:buChar char="••"/>
          </a:pPr>
          <a:r>
            <a:rPr lang="en-GB" sz="1300" kern="1200" dirty="0" err="1" smtClean="0"/>
            <a:t>Graphene</a:t>
          </a:r>
          <a:endParaRPr lang="en-GB" sz="1300" kern="1200" dirty="0"/>
        </a:p>
        <a:p>
          <a:pPr marL="114300" lvl="1" indent="-114300" algn="l" defTabSz="577850">
            <a:lnSpc>
              <a:spcPct val="90000"/>
            </a:lnSpc>
            <a:spcBef>
              <a:spcPct val="0"/>
            </a:spcBef>
            <a:spcAft>
              <a:spcPct val="15000"/>
            </a:spcAft>
            <a:buChar char="••"/>
          </a:pPr>
          <a:r>
            <a:rPr lang="en-GB" sz="1300" kern="1200" dirty="0" smtClean="0"/>
            <a:t>Human Brain</a:t>
          </a:r>
          <a:endParaRPr lang="en-GB" sz="1300" kern="1200" dirty="0"/>
        </a:p>
        <a:p>
          <a:pPr marL="114300" lvl="1" indent="-114300" algn="l" defTabSz="577850">
            <a:lnSpc>
              <a:spcPct val="90000"/>
            </a:lnSpc>
            <a:spcBef>
              <a:spcPct val="0"/>
            </a:spcBef>
            <a:spcAft>
              <a:spcPct val="15000"/>
            </a:spcAft>
            <a:buChar char="••"/>
          </a:pPr>
          <a:r>
            <a:rPr lang="en-GB" sz="1300" kern="1200" dirty="0" smtClean="0"/>
            <a:t>Support to Flagships</a:t>
          </a:r>
          <a:endParaRPr lang="en-GB" sz="1300" kern="1200" dirty="0"/>
        </a:p>
      </dsp:txBody>
      <dsp:txXfrm>
        <a:off x="4627466" y="736153"/>
        <a:ext cx="2028111" cy="2141099"/>
      </dsp:txXfrm>
    </dsp:sp>
    <dsp:sp modelId="{228F7030-99D6-4196-9806-F54F00D78C0A}">
      <dsp:nvSpPr>
        <dsp:cNvPr id="0" name=""/>
        <dsp:cNvSpPr/>
      </dsp:nvSpPr>
      <dsp:spPr>
        <a:xfrm>
          <a:off x="6939512"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High Performance Computing PPP</a:t>
          </a:r>
          <a:endParaRPr lang="en-GB" sz="1300" kern="1200" dirty="0"/>
        </a:p>
      </dsp:txBody>
      <dsp:txXfrm>
        <a:off x="6939512" y="75074"/>
        <a:ext cx="2028111" cy="661079"/>
      </dsp:txXfrm>
    </dsp:sp>
    <dsp:sp modelId="{EC30E220-F064-4A32-8F7A-9B31B15537AD}">
      <dsp:nvSpPr>
        <dsp:cNvPr id="0" name=""/>
        <dsp:cNvSpPr/>
      </dsp:nvSpPr>
      <dsp:spPr>
        <a:xfrm>
          <a:off x="6939512"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HPC towards </a:t>
          </a:r>
          <a:r>
            <a:rPr lang="en-GB" sz="1300" kern="1200" dirty="0" err="1" smtClean="0"/>
            <a:t>Exascale</a:t>
          </a:r>
          <a:r>
            <a:rPr lang="en-GB" sz="1300" kern="1200" dirty="0" smtClean="0"/>
            <a:t> </a:t>
          </a:r>
          <a:endParaRPr lang="en-GB" sz="1300" kern="1200" dirty="0"/>
        </a:p>
        <a:p>
          <a:pPr marL="114300" lvl="1" indent="-114300" algn="l" defTabSz="577850">
            <a:lnSpc>
              <a:spcPct val="90000"/>
            </a:lnSpc>
            <a:spcBef>
              <a:spcPct val="0"/>
            </a:spcBef>
            <a:spcAft>
              <a:spcPct val="15000"/>
            </a:spcAft>
            <a:buChar char="••"/>
          </a:pPr>
          <a:r>
            <a:rPr lang="en-GB" sz="1300" kern="1200" dirty="0" smtClean="0"/>
            <a:t>7 Topics</a:t>
          </a:r>
          <a:endParaRPr lang="en-GB" sz="1300" kern="1200" dirty="0"/>
        </a:p>
      </dsp:txBody>
      <dsp:txXfrm>
        <a:off x="6939512" y="736153"/>
        <a:ext cx="2028111" cy="2141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1CC3E-BC83-4C50-9EB4-B0CAF994FA3A}">
      <dsp:nvSpPr>
        <dsp:cNvPr id="0" name=""/>
        <dsp:cNvSpPr/>
      </dsp:nvSpPr>
      <dsp:spPr>
        <a:xfrm>
          <a:off x="0" y="702326"/>
          <a:ext cx="8915400" cy="504000"/>
        </a:xfrm>
        <a:prstGeom prst="rect">
          <a:avLst/>
        </a:prstGeom>
        <a:solidFill>
          <a:schemeClr val="lt1">
            <a:alpha val="90000"/>
            <a:hueOff val="0"/>
            <a:satOff val="0"/>
            <a:lumOff val="0"/>
            <a:alphaOff val="0"/>
          </a:schemeClr>
        </a:solidFill>
        <a:ln w="55000" cap="flat" cmpd="thickThin" algn="ctr">
          <a:solidFill>
            <a:srgbClr val="92D050"/>
          </a:solidFill>
          <a:prstDash val="solid"/>
        </a:ln>
        <a:effectLst/>
      </dsp:spPr>
      <dsp:style>
        <a:lnRef idx="2">
          <a:scrgbClr r="0" g="0" b="0"/>
        </a:lnRef>
        <a:fillRef idx="1">
          <a:scrgbClr r="0" g="0" b="0"/>
        </a:fillRef>
        <a:effectRef idx="0">
          <a:scrgbClr r="0" g="0" b="0"/>
        </a:effectRef>
        <a:fontRef idx="minor"/>
      </dsp:style>
    </dsp:sp>
    <dsp:sp modelId="{E5D9EA25-6249-4B52-978F-E888A9AC790F}">
      <dsp:nvSpPr>
        <dsp:cNvPr id="0" name=""/>
        <dsp:cNvSpPr/>
      </dsp:nvSpPr>
      <dsp:spPr>
        <a:xfrm>
          <a:off x="445770" y="119117"/>
          <a:ext cx="6863734" cy="878408"/>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GB" sz="2000" b="1" kern="1200" dirty="0" smtClean="0"/>
            <a:t>Sustainable Agriculture and Forestry</a:t>
          </a:r>
          <a:endParaRPr lang="en-GB" sz="2000" b="1" kern="1200" dirty="0"/>
        </a:p>
      </dsp:txBody>
      <dsp:txXfrm>
        <a:off x="488650" y="161997"/>
        <a:ext cx="6777974" cy="792648"/>
      </dsp:txXfrm>
    </dsp:sp>
    <dsp:sp modelId="{45346288-5773-467C-9DAE-6F33298E6AF4}">
      <dsp:nvSpPr>
        <dsp:cNvPr id="0" name=""/>
        <dsp:cNvSpPr/>
      </dsp:nvSpPr>
      <dsp:spPr>
        <a:xfrm>
          <a:off x="0" y="2012221"/>
          <a:ext cx="8915400" cy="504000"/>
        </a:xfrm>
        <a:prstGeom prst="rect">
          <a:avLst/>
        </a:prstGeom>
        <a:solidFill>
          <a:schemeClr val="lt1">
            <a:alpha val="90000"/>
            <a:hueOff val="0"/>
            <a:satOff val="0"/>
            <a:lumOff val="0"/>
            <a:alphaOff val="0"/>
          </a:schemeClr>
        </a:solidFill>
        <a:ln w="55000" cap="flat" cmpd="thickThin" algn="ctr">
          <a:solidFill>
            <a:srgbClr val="7030A0"/>
          </a:solidFill>
          <a:prstDash val="solid"/>
        </a:ln>
        <a:effectLst/>
      </dsp:spPr>
      <dsp:style>
        <a:lnRef idx="2">
          <a:scrgbClr r="0" g="0" b="0"/>
        </a:lnRef>
        <a:fillRef idx="1">
          <a:scrgbClr r="0" g="0" b="0"/>
        </a:fillRef>
        <a:effectRef idx="0">
          <a:scrgbClr r="0" g="0" b="0"/>
        </a:effectRef>
        <a:fontRef idx="minor"/>
      </dsp:style>
    </dsp:sp>
    <dsp:sp modelId="{64DD081C-E812-4491-96AE-AF3F0669C515}">
      <dsp:nvSpPr>
        <dsp:cNvPr id="0" name=""/>
        <dsp:cNvSpPr/>
      </dsp:nvSpPr>
      <dsp:spPr>
        <a:xfrm>
          <a:off x="445770" y="1314326"/>
          <a:ext cx="6905797" cy="993094"/>
        </a:xfrm>
        <a:prstGeom prst="roundRect">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GB" sz="2000" b="1" kern="1200" dirty="0" smtClean="0"/>
            <a:t>Sustainable and competitive </a:t>
          </a:r>
          <a:r>
            <a:rPr lang="en-GB" sz="2000" b="1" kern="1200" dirty="0" err="1" smtClean="0"/>
            <a:t>agri</a:t>
          </a:r>
          <a:r>
            <a:rPr lang="en-GB" sz="2000" b="1" kern="1200" dirty="0" smtClean="0"/>
            <a:t>-food sector for a safe and healthy diet</a:t>
          </a:r>
          <a:endParaRPr lang="en-GB" sz="2000" kern="1200" dirty="0"/>
        </a:p>
      </dsp:txBody>
      <dsp:txXfrm>
        <a:off x="494249" y="1362805"/>
        <a:ext cx="6808839" cy="896136"/>
      </dsp:txXfrm>
    </dsp:sp>
    <dsp:sp modelId="{FC5BBF29-739D-470D-81E7-E37F5920B921}">
      <dsp:nvSpPr>
        <dsp:cNvPr id="0" name=""/>
        <dsp:cNvSpPr/>
      </dsp:nvSpPr>
      <dsp:spPr>
        <a:xfrm>
          <a:off x="0" y="3304149"/>
          <a:ext cx="8915400" cy="504000"/>
        </a:xfrm>
        <a:prstGeom prst="rect">
          <a:avLst/>
        </a:prstGeom>
        <a:solidFill>
          <a:schemeClr val="lt1">
            <a:alpha val="90000"/>
            <a:hueOff val="0"/>
            <a:satOff val="0"/>
            <a:lumOff val="0"/>
            <a:alphaOff val="0"/>
          </a:schemeClr>
        </a:solidFill>
        <a:ln w="55000" cap="flat" cmpd="thickThin"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6CB805E9-D7EF-44B7-A86A-5273CB85021C}">
      <dsp:nvSpPr>
        <dsp:cNvPr id="0" name=""/>
        <dsp:cNvSpPr/>
      </dsp:nvSpPr>
      <dsp:spPr>
        <a:xfrm>
          <a:off x="445770" y="2624221"/>
          <a:ext cx="6911226" cy="975128"/>
        </a:xfrm>
        <a:prstGeom prst="roundRect">
          <a:avLst/>
        </a:prstGeom>
        <a:solidFill>
          <a:schemeClr val="accent6">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GB" sz="2000" b="1" kern="1200" dirty="0" smtClean="0"/>
            <a:t>Unlocking the potential of aquatic living resources</a:t>
          </a:r>
          <a:endParaRPr lang="en-GB" sz="2000" b="1" kern="1200" dirty="0"/>
        </a:p>
      </dsp:txBody>
      <dsp:txXfrm>
        <a:off x="493372" y="2671823"/>
        <a:ext cx="6816022" cy="879924"/>
      </dsp:txXfrm>
    </dsp:sp>
    <dsp:sp modelId="{F919C152-7272-4B31-BFB5-4D8A36114761}">
      <dsp:nvSpPr>
        <dsp:cNvPr id="0" name=""/>
        <dsp:cNvSpPr/>
      </dsp:nvSpPr>
      <dsp:spPr>
        <a:xfrm>
          <a:off x="0" y="4708903"/>
          <a:ext cx="8915400" cy="504000"/>
        </a:xfrm>
        <a:prstGeom prst="rect">
          <a:avLst/>
        </a:prstGeom>
        <a:solidFill>
          <a:schemeClr val="lt1">
            <a:alpha val="90000"/>
            <a:hueOff val="0"/>
            <a:satOff val="0"/>
            <a:lumOff val="0"/>
            <a:alphaOff val="0"/>
          </a:schemeClr>
        </a:solidFill>
        <a:ln w="55000" cap="flat" cmpd="thickThin" algn="ctr">
          <a:solidFill>
            <a:srgbClr val="4B10F0"/>
          </a:solidFill>
          <a:prstDash val="solid"/>
        </a:ln>
        <a:effectLst/>
      </dsp:spPr>
      <dsp:style>
        <a:lnRef idx="2">
          <a:scrgbClr r="0" g="0" b="0"/>
        </a:lnRef>
        <a:fillRef idx="1">
          <a:scrgbClr r="0" g="0" b="0"/>
        </a:fillRef>
        <a:effectRef idx="0">
          <a:scrgbClr r="0" g="0" b="0"/>
        </a:effectRef>
        <a:fontRef idx="minor"/>
      </dsp:style>
    </dsp:sp>
    <dsp:sp modelId="{8A21654F-F69C-4BED-8BCB-DF8179C19122}">
      <dsp:nvSpPr>
        <dsp:cNvPr id="0" name=""/>
        <dsp:cNvSpPr/>
      </dsp:nvSpPr>
      <dsp:spPr>
        <a:xfrm>
          <a:off x="445770" y="3916149"/>
          <a:ext cx="6911226" cy="1087953"/>
        </a:xfrm>
        <a:prstGeom prst="roundRect">
          <a:avLst/>
        </a:prstGeom>
        <a:solidFill>
          <a:srgbClr val="4B1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GB" sz="2000" b="1" kern="1200" dirty="0" smtClean="0"/>
            <a:t>Sustainable and competitive bio-based industries</a:t>
          </a:r>
          <a:endParaRPr lang="en-GB" sz="2000" kern="1200" dirty="0"/>
        </a:p>
      </dsp:txBody>
      <dsp:txXfrm>
        <a:off x="498879" y="3969258"/>
        <a:ext cx="6805008" cy="981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0CC2-9CB3-4ED9-84B9-3C358BB6442D}">
      <dsp:nvSpPr>
        <dsp:cNvPr id="0" name=""/>
        <dsp:cNvSpPr/>
      </dsp:nvSpPr>
      <dsp:spPr>
        <a:xfrm>
          <a:off x="5471689" y="3421874"/>
          <a:ext cx="304093" cy="869170"/>
        </a:xfrm>
        <a:custGeom>
          <a:avLst/>
          <a:gdLst/>
          <a:ahLst/>
          <a:cxnLst/>
          <a:rect l="0" t="0" r="0" b="0"/>
          <a:pathLst>
            <a:path>
              <a:moveTo>
                <a:pt x="0" y="0"/>
              </a:moveTo>
              <a:lnTo>
                <a:pt x="152046" y="0"/>
              </a:lnTo>
              <a:lnTo>
                <a:pt x="152046" y="869170"/>
              </a:lnTo>
              <a:lnTo>
                <a:pt x="304093" y="86917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3833439"/>
        <a:ext cx="46041" cy="46041"/>
      </dsp:txXfrm>
    </dsp:sp>
    <dsp:sp modelId="{D88F5F19-D31A-4592-94A8-84CEF7E844C9}">
      <dsp:nvSpPr>
        <dsp:cNvPr id="0" name=""/>
        <dsp:cNvSpPr/>
      </dsp:nvSpPr>
      <dsp:spPr>
        <a:xfrm>
          <a:off x="5471689" y="3421874"/>
          <a:ext cx="304093" cy="289723"/>
        </a:xfrm>
        <a:custGeom>
          <a:avLst/>
          <a:gdLst/>
          <a:ahLst/>
          <a:cxnLst/>
          <a:rect l="0" t="0" r="0" b="0"/>
          <a:pathLst>
            <a:path>
              <a:moveTo>
                <a:pt x="0" y="0"/>
              </a:moveTo>
              <a:lnTo>
                <a:pt x="152046" y="0"/>
              </a:lnTo>
              <a:lnTo>
                <a:pt x="152046" y="289723"/>
              </a:lnTo>
              <a:lnTo>
                <a:pt x="304093" y="289723"/>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3556236"/>
        <a:ext cx="21000" cy="21000"/>
      </dsp:txXfrm>
    </dsp:sp>
    <dsp:sp modelId="{39C9B8F4-E652-4E3A-9C16-CE71FFDBE363}">
      <dsp:nvSpPr>
        <dsp:cNvPr id="0" name=""/>
        <dsp:cNvSpPr/>
      </dsp:nvSpPr>
      <dsp:spPr>
        <a:xfrm>
          <a:off x="5471689" y="3132151"/>
          <a:ext cx="304093" cy="289723"/>
        </a:xfrm>
        <a:custGeom>
          <a:avLst/>
          <a:gdLst/>
          <a:ahLst/>
          <a:cxnLst/>
          <a:rect l="0" t="0" r="0" b="0"/>
          <a:pathLst>
            <a:path>
              <a:moveTo>
                <a:pt x="0" y="289723"/>
              </a:moveTo>
              <a:lnTo>
                <a:pt x="152046" y="289723"/>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3266512"/>
        <a:ext cx="21000" cy="21000"/>
      </dsp:txXfrm>
    </dsp:sp>
    <dsp:sp modelId="{8EEFCCB5-EA94-4EEF-A75B-C042404E6551}">
      <dsp:nvSpPr>
        <dsp:cNvPr id="0" name=""/>
        <dsp:cNvSpPr/>
      </dsp:nvSpPr>
      <dsp:spPr>
        <a:xfrm>
          <a:off x="5471689" y="2552704"/>
          <a:ext cx="304093" cy="869170"/>
        </a:xfrm>
        <a:custGeom>
          <a:avLst/>
          <a:gdLst/>
          <a:ahLst/>
          <a:cxnLst/>
          <a:rect l="0" t="0" r="0" b="0"/>
          <a:pathLst>
            <a:path>
              <a:moveTo>
                <a:pt x="0" y="869170"/>
              </a:moveTo>
              <a:lnTo>
                <a:pt x="152046" y="869170"/>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2964268"/>
        <a:ext cx="46041" cy="46041"/>
      </dsp:txXfrm>
    </dsp:sp>
    <dsp:sp modelId="{A3C1920D-C8F4-442B-AE41-3E6007586F43}">
      <dsp:nvSpPr>
        <dsp:cNvPr id="0" name=""/>
        <dsp:cNvSpPr/>
      </dsp:nvSpPr>
      <dsp:spPr>
        <a:xfrm>
          <a:off x="3273546" y="2262981"/>
          <a:ext cx="677674" cy="1158893"/>
        </a:xfrm>
        <a:custGeom>
          <a:avLst/>
          <a:gdLst/>
          <a:ahLst/>
          <a:cxnLst/>
          <a:rect l="0" t="0" r="0" b="0"/>
          <a:pathLst>
            <a:path>
              <a:moveTo>
                <a:pt x="0" y="0"/>
              </a:moveTo>
              <a:lnTo>
                <a:pt x="338837" y="0"/>
              </a:lnTo>
              <a:lnTo>
                <a:pt x="338837" y="1158893"/>
              </a:lnTo>
              <a:lnTo>
                <a:pt x="677674" y="1158893"/>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78821" y="2808865"/>
        <a:ext cx="67124" cy="67124"/>
      </dsp:txXfrm>
    </dsp:sp>
    <dsp:sp modelId="{80F65AEE-C684-4832-A241-6523DFA23748}">
      <dsp:nvSpPr>
        <dsp:cNvPr id="0" name=""/>
        <dsp:cNvSpPr/>
      </dsp:nvSpPr>
      <dsp:spPr>
        <a:xfrm>
          <a:off x="5471689" y="1104087"/>
          <a:ext cx="304093" cy="869170"/>
        </a:xfrm>
        <a:custGeom>
          <a:avLst/>
          <a:gdLst/>
          <a:ahLst/>
          <a:cxnLst/>
          <a:rect l="0" t="0" r="0" b="0"/>
          <a:pathLst>
            <a:path>
              <a:moveTo>
                <a:pt x="0" y="0"/>
              </a:moveTo>
              <a:lnTo>
                <a:pt x="152046" y="0"/>
              </a:lnTo>
              <a:lnTo>
                <a:pt x="152046" y="869170"/>
              </a:lnTo>
              <a:lnTo>
                <a:pt x="304093" y="86917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1515651"/>
        <a:ext cx="46041" cy="46041"/>
      </dsp:txXfrm>
    </dsp:sp>
    <dsp:sp modelId="{DBDD6E78-E4AE-4C60-9B7F-EA8F8D66BEB1}">
      <dsp:nvSpPr>
        <dsp:cNvPr id="0" name=""/>
        <dsp:cNvSpPr/>
      </dsp:nvSpPr>
      <dsp:spPr>
        <a:xfrm>
          <a:off x="5471689" y="1104087"/>
          <a:ext cx="304093" cy="289723"/>
        </a:xfrm>
        <a:custGeom>
          <a:avLst/>
          <a:gdLst/>
          <a:ahLst/>
          <a:cxnLst/>
          <a:rect l="0" t="0" r="0" b="0"/>
          <a:pathLst>
            <a:path>
              <a:moveTo>
                <a:pt x="0" y="0"/>
              </a:moveTo>
              <a:lnTo>
                <a:pt x="152046" y="0"/>
              </a:lnTo>
              <a:lnTo>
                <a:pt x="152046" y="289723"/>
              </a:lnTo>
              <a:lnTo>
                <a:pt x="304093" y="289723"/>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1238448"/>
        <a:ext cx="21000" cy="21000"/>
      </dsp:txXfrm>
    </dsp:sp>
    <dsp:sp modelId="{75B23866-762F-41D5-A917-D26494EB47FF}">
      <dsp:nvSpPr>
        <dsp:cNvPr id="0" name=""/>
        <dsp:cNvSpPr/>
      </dsp:nvSpPr>
      <dsp:spPr>
        <a:xfrm>
          <a:off x="5471689" y="814363"/>
          <a:ext cx="304093" cy="289723"/>
        </a:xfrm>
        <a:custGeom>
          <a:avLst/>
          <a:gdLst/>
          <a:ahLst/>
          <a:cxnLst/>
          <a:rect l="0" t="0" r="0" b="0"/>
          <a:pathLst>
            <a:path>
              <a:moveTo>
                <a:pt x="0" y="289723"/>
              </a:moveTo>
              <a:lnTo>
                <a:pt x="152046" y="289723"/>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948725"/>
        <a:ext cx="21000" cy="21000"/>
      </dsp:txXfrm>
    </dsp:sp>
    <dsp:sp modelId="{9977396A-00AE-4907-A259-665336D85E36}">
      <dsp:nvSpPr>
        <dsp:cNvPr id="0" name=""/>
        <dsp:cNvSpPr/>
      </dsp:nvSpPr>
      <dsp:spPr>
        <a:xfrm>
          <a:off x="5471689" y="234916"/>
          <a:ext cx="304093" cy="869170"/>
        </a:xfrm>
        <a:custGeom>
          <a:avLst/>
          <a:gdLst/>
          <a:ahLst/>
          <a:cxnLst/>
          <a:rect l="0" t="0" r="0" b="0"/>
          <a:pathLst>
            <a:path>
              <a:moveTo>
                <a:pt x="0" y="869170"/>
              </a:moveTo>
              <a:lnTo>
                <a:pt x="152046" y="869170"/>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646481"/>
        <a:ext cx="46041" cy="46041"/>
      </dsp:txXfrm>
    </dsp:sp>
    <dsp:sp modelId="{315775D7-EA3E-4758-A303-632E39595166}">
      <dsp:nvSpPr>
        <dsp:cNvPr id="0" name=""/>
        <dsp:cNvSpPr/>
      </dsp:nvSpPr>
      <dsp:spPr>
        <a:xfrm>
          <a:off x="3273546" y="1104087"/>
          <a:ext cx="677674" cy="1158893"/>
        </a:xfrm>
        <a:custGeom>
          <a:avLst/>
          <a:gdLst/>
          <a:ahLst/>
          <a:cxnLst/>
          <a:rect l="0" t="0" r="0" b="0"/>
          <a:pathLst>
            <a:path>
              <a:moveTo>
                <a:pt x="0" y="1158893"/>
              </a:moveTo>
              <a:lnTo>
                <a:pt x="338837" y="1158893"/>
              </a:lnTo>
              <a:lnTo>
                <a:pt x="338837" y="0"/>
              </a:lnTo>
              <a:lnTo>
                <a:pt x="677674" y="0"/>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78821" y="1649971"/>
        <a:ext cx="67124" cy="67124"/>
      </dsp:txXfrm>
    </dsp:sp>
    <dsp:sp modelId="{7FC14B09-DC45-46B7-BC79-FA5707872D49}">
      <dsp:nvSpPr>
        <dsp:cNvPr id="0" name=""/>
        <dsp:cNvSpPr/>
      </dsp:nvSpPr>
      <dsp:spPr>
        <a:xfrm>
          <a:off x="10345" y="219668"/>
          <a:ext cx="2439776" cy="4086625"/>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u="sng" kern="1200" dirty="0" smtClean="0"/>
            <a:t>Four broad lines of activity:</a:t>
          </a:r>
          <a:br>
            <a:rPr lang="en-GB" sz="1100" b="1" u="sng" kern="1200" dirty="0" smtClean="0"/>
          </a:br>
          <a:r>
            <a:rPr lang="en-GB" sz="1100" kern="1200" dirty="0" smtClean="0"/>
            <a:t/>
          </a:r>
          <a:br>
            <a:rPr lang="en-GB" sz="1100" kern="1200" dirty="0" smtClean="0"/>
          </a:br>
          <a:r>
            <a:rPr lang="en-GB" sz="1100" kern="1200" dirty="0" smtClean="0"/>
            <a:t>1) Resource-efficient transport that respects the environment and public health</a:t>
          </a:r>
          <a:br>
            <a:rPr lang="en-GB" sz="1100" kern="1200" dirty="0" smtClean="0"/>
          </a:br>
          <a:r>
            <a:rPr lang="en-GB" sz="1100" kern="1200" dirty="0" smtClean="0"/>
            <a:t/>
          </a:r>
          <a:br>
            <a:rPr lang="en-GB" sz="1100" kern="1200" dirty="0" smtClean="0"/>
          </a:br>
          <a:r>
            <a:rPr lang="en-GB" sz="1100" kern="1200" dirty="0" smtClean="0"/>
            <a:t>2) Better mobility and accessibility, less congestion, more safety and security</a:t>
          </a:r>
          <a:br>
            <a:rPr lang="en-GB" sz="1100" kern="1200" dirty="0" smtClean="0"/>
          </a:br>
          <a:r>
            <a:rPr lang="en-GB" sz="1100" kern="1200" dirty="0" smtClean="0"/>
            <a:t/>
          </a:r>
          <a:br>
            <a:rPr lang="en-GB" sz="1100" kern="1200" dirty="0" smtClean="0"/>
          </a:br>
          <a:r>
            <a:rPr lang="en-GB" sz="1100" kern="1200" dirty="0" smtClean="0"/>
            <a:t>3) Global leadership for the European transport industry</a:t>
          </a:r>
          <a:br>
            <a:rPr lang="en-GB" sz="1100" kern="1200" dirty="0" smtClean="0"/>
          </a:br>
          <a:r>
            <a:rPr lang="en-GB" sz="1100" kern="1200" dirty="0" smtClean="0"/>
            <a:t/>
          </a:r>
          <a:br>
            <a:rPr lang="en-GB" sz="1100" kern="1200" dirty="0" smtClean="0"/>
          </a:br>
          <a:r>
            <a:rPr lang="en-GB" sz="1100" kern="1200" dirty="0" smtClean="0"/>
            <a:t>4) Socio-economic and behavioural research and forward looking activities for policy making</a:t>
          </a:r>
          <a:endParaRPr lang="en-GB" sz="1100" kern="1200" dirty="0"/>
        </a:p>
      </dsp:txBody>
      <dsp:txXfrm>
        <a:off x="10345" y="219668"/>
        <a:ext cx="2439776" cy="4086625"/>
      </dsp:txXfrm>
    </dsp:sp>
    <dsp:sp modelId="{FA6E9A33-E8FE-4851-B1E9-FFDB9B5413CD}">
      <dsp:nvSpPr>
        <dsp:cNvPr id="0" name=""/>
        <dsp:cNvSpPr/>
      </dsp:nvSpPr>
      <dsp:spPr>
        <a:xfrm>
          <a:off x="3951221" y="872308"/>
          <a:ext cx="1520468"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Mode of transport</a:t>
          </a:r>
          <a:endParaRPr lang="en-GB" sz="1100" kern="1200" dirty="0"/>
        </a:p>
      </dsp:txBody>
      <dsp:txXfrm>
        <a:off x="3951221" y="872308"/>
        <a:ext cx="1520468" cy="463557"/>
      </dsp:txXfrm>
    </dsp:sp>
    <dsp:sp modelId="{5726C7CD-E9A2-4350-85A0-E10BB9554E6A}">
      <dsp:nvSpPr>
        <dsp:cNvPr id="0" name=""/>
        <dsp:cNvSpPr/>
      </dsp:nvSpPr>
      <dsp:spPr>
        <a:xfrm>
          <a:off x="5775783" y="3138"/>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Aviation</a:t>
          </a:r>
          <a:endParaRPr lang="en-GB" sz="1100" kern="1200" dirty="0"/>
        </a:p>
      </dsp:txBody>
      <dsp:txXfrm>
        <a:off x="5775783" y="3138"/>
        <a:ext cx="1647290" cy="463557"/>
      </dsp:txXfrm>
    </dsp:sp>
    <dsp:sp modelId="{4D7470CC-14A8-4F15-A8C9-50EA91827B11}">
      <dsp:nvSpPr>
        <dsp:cNvPr id="0" name=""/>
        <dsp:cNvSpPr/>
      </dsp:nvSpPr>
      <dsp:spPr>
        <a:xfrm>
          <a:off x="5775783" y="582585"/>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Rail</a:t>
          </a:r>
          <a:endParaRPr lang="en-GB" sz="1100" kern="1200" dirty="0"/>
        </a:p>
      </dsp:txBody>
      <dsp:txXfrm>
        <a:off x="5775783" y="582585"/>
        <a:ext cx="1647290" cy="463557"/>
      </dsp:txXfrm>
    </dsp:sp>
    <dsp:sp modelId="{2CCA9CC1-D2D3-4F5C-B393-CE73CEFC8BB5}">
      <dsp:nvSpPr>
        <dsp:cNvPr id="0" name=""/>
        <dsp:cNvSpPr/>
      </dsp:nvSpPr>
      <dsp:spPr>
        <a:xfrm>
          <a:off x="5775783" y="1162031"/>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Road</a:t>
          </a:r>
          <a:endParaRPr lang="en-GB" sz="1100" kern="1200" dirty="0"/>
        </a:p>
      </dsp:txBody>
      <dsp:txXfrm>
        <a:off x="5775783" y="1162031"/>
        <a:ext cx="1647290" cy="463557"/>
      </dsp:txXfrm>
    </dsp:sp>
    <dsp:sp modelId="{F9DD3FF4-B22F-470E-84A9-31C0FC3FB285}">
      <dsp:nvSpPr>
        <dsp:cNvPr id="0" name=""/>
        <dsp:cNvSpPr/>
      </dsp:nvSpPr>
      <dsp:spPr>
        <a:xfrm>
          <a:off x="5775783" y="1741478"/>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Waterborne</a:t>
          </a:r>
          <a:endParaRPr lang="en-GB" sz="1100" kern="1200" dirty="0"/>
        </a:p>
      </dsp:txBody>
      <dsp:txXfrm>
        <a:off x="5775783" y="1741478"/>
        <a:ext cx="1647290" cy="463557"/>
      </dsp:txXfrm>
    </dsp:sp>
    <dsp:sp modelId="{585A6DB9-5268-4349-B478-116D6BD47626}">
      <dsp:nvSpPr>
        <dsp:cNvPr id="0" name=""/>
        <dsp:cNvSpPr/>
      </dsp:nvSpPr>
      <dsp:spPr>
        <a:xfrm>
          <a:off x="3951221" y="3190096"/>
          <a:ext cx="1520468"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Transport integration</a:t>
          </a:r>
          <a:endParaRPr lang="en-GB" sz="1100" kern="1200" dirty="0"/>
        </a:p>
      </dsp:txBody>
      <dsp:txXfrm>
        <a:off x="3951221" y="3190096"/>
        <a:ext cx="1520468" cy="463557"/>
      </dsp:txXfrm>
    </dsp:sp>
    <dsp:sp modelId="{D7BA7907-D297-4D9C-B74B-9E0D92521016}">
      <dsp:nvSpPr>
        <dsp:cNvPr id="0" name=""/>
        <dsp:cNvSpPr/>
      </dsp:nvSpPr>
      <dsp:spPr>
        <a:xfrm>
          <a:off x="5775783" y="2320925"/>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Urban mobility</a:t>
          </a:r>
          <a:endParaRPr lang="en-GB" sz="1100" kern="1200" dirty="0"/>
        </a:p>
      </dsp:txBody>
      <dsp:txXfrm>
        <a:off x="5775783" y="2320925"/>
        <a:ext cx="1647290" cy="463557"/>
      </dsp:txXfrm>
    </dsp:sp>
    <dsp:sp modelId="{25F8F1E3-7EE2-42B3-A9E1-694213B14394}">
      <dsp:nvSpPr>
        <dsp:cNvPr id="0" name=""/>
        <dsp:cNvSpPr/>
      </dsp:nvSpPr>
      <dsp:spPr>
        <a:xfrm>
          <a:off x="5775783" y="2900372"/>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Logistics</a:t>
          </a:r>
          <a:endParaRPr lang="en-GB" sz="1100" kern="1200" dirty="0"/>
        </a:p>
      </dsp:txBody>
      <dsp:txXfrm>
        <a:off x="5775783" y="2900372"/>
        <a:ext cx="1647290" cy="463557"/>
      </dsp:txXfrm>
    </dsp:sp>
    <dsp:sp modelId="{AD4DD042-9ECD-432E-AAEC-A4F62955B3EF}">
      <dsp:nvSpPr>
        <dsp:cNvPr id="0" name=""/>
        <dsp:cNvSpPr/>
      </dsp:nvSpPr>
      <dsp:spPr>
        <a:xfrm>
          <a:off x="5775783" y="3479819"/>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Intelligent transport systems</a:t>
          </a:r>
          <a:endParaRPr lang="en-GB" sz="1100" kern="1200" dirty="0"/>
        </a:p>
      </dsp:txBody>
      <dsp:txXfrm>
        <a:off x="5775783" y="3479819"/>
        <a:ext cx="1647290" cy="463557"/>
      </dsp:txXfrm>
    </dsp:sp>
    <dsp:sp modelId="{B1E84107-E603-4DA3-B2F5-EEC3EC369B63}">
      <dsp:nvSpPr>
        <dsp:cNvPr id="0" name=""/>
        <dsp:cNvSpPr/>
      </dsp:nvSpPr>
      <dsp:spPr>
        <a:xfrm>
          <a:off x="5775783" y="4059266"/>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Infrastructures</a:t>
          </a:r>
          <a:endParaRPr lang="en-GB" sz="1100" kern="1200" dirty="0"/>
        </a:p>
      </dsp:txBody>
      <dsp:txXfrm>
        <a:off x="5775783" y="4059266"/>
        <a:ext cx="1647290" cy="4635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A4A17-CD57-4A74-B2E3-4035739A2767}">
      <dsp:nvSpPr>
        <dsp:cNvPr id="0" name=""/>
        <dsp:cNvSpPr/>
      </dsp:nvSpPr>
      <dsp:spPr>
        <a:xfrm>
          <a:off x="0" y="4058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Mobility for Growth (46 topics)</a:t>
          </a:r>
          <a:endParaRPr lang="en-GB" sz="1200" kern="1200"/>
        </a:p>
      </dsp:txBody>
      <dsp:txXfrm>
        <a:off x="16963" y="57543"/>
        <a:ext cx="4494531" cy="313564"/>
      </dsp:txXfrm>
    </dsp:sp>
    <dsp:sp modelId="{CDC36CFA-FA87-45A3-9927-F1CFC5170A91}">
      <dsp:nvSpPr>
        <dsp:cNvPr id="0" name=""/>
        <dsp:cNvSpPr/>
      </dsp:nvSpPr>
      <dsp:spPr>
        <a:xfrm>
          <a:off x="0" y="42263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Clean Vehicles (10 topics)</a:t>
          </a:r>
          <a:endParaRPr lang="en-GB" sz="1200" kern="1200" dirty="0" smtClean="0"/>
        </a:p>
      </dsp:txBody>
      <dsp:txXfrm>
        <a:off x="16963" y="439593"/>
        <a:ext cx="4494531" cy="313564"/>
      </dsp:txXfrm>
    </dsp:sp>
    <dsp:sp modelId="{B16974FB-935E-4FE6-A060-62CD45F87291}">
      <dsp:nvSpPr>
        <dsp:cNvPr id="0" name=""/>
        <dsp:cNvSpPr/>
      </dsp:nvSpPr>
      <dsp:spPr>
        <a:xfrm>
          <a:off x="0" y="80468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Blue Growth (4 topics)</a:t>
          </a:r>
        </a:p>
      </dsp:txBody>
      <dsp:txXfrm>
        <a:off x="16963" y="821643"/>
        <a:ext cx="4494531" cy="313564"/>
      </dsp:txXfrm>
    </dsp:sp>
    <dsp:sp modelId="{64E38527-09FF-4724-9D97-B43C647F434E}">
      <dsp:nvSpPr>
        <dsp:cNvPr id="0" name=""/>
        <dsp:cNvSpPr/>
      </dsp:nvSpPr>
      <dsp:spPr>
        <a:xfrm>
          <a:off x="0" y="118673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Smart Cities and Communities (2 topics) </a:t>
          </a:r>
        </a:p>
      </dsp:txBody>
      <dsp:txXfrm>
        <a:off x="16963" y="1203693"/>
        <a:ext cx="4494531" cy="3135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F2C50-B337-43FD-93BF-D3BFCD0A5196}">
      <dsp:nvSpPr>
        <dsp:cNvPr id="0" name=""/>
        <dsp:cNvSpPr/>
      </dsp:nvSpPr>
      <dsp:spPr>
        <a:xfrm rot="5400000">
          <a:off x="4460470" y="-1556028"/>
          <a:ext cx="1127508" cy="4242873"/>
        </a:xfrm>
        <a:prstGeom prst="round2Same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Europe for the young generation (7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Europe as a global actor (12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Cooperation with third countries (1 topic</a:t>
          </a:r>
          <a:r>
            <a:rPr lang="en-GB" sz="1400" kern="1200" dirty="0" smtClean="0"/>
            <a:t>) </a:t>
          </a:r>
          <a:endParaRPr lang="en-GB" sz="1400" kern="1200" dirty="0"/>
        </a:p>
      </dsp:txBody>
      <dsp:txXfrm rot="-5400000">
        <a:off x="2902788" y="56694"/>
        <a:ext cx="4187833" cy="1017428"/>
      </dsp:txXfrm>
    </dsp:sp>
    <dsp:sp modelId="{BF5BC250-1BD8-4EE0-B4C4-5B725AE150B8}">
      <dsp:nvSpPr>
        <dsp:cNvPr id="0" name=""/>
        <dsp:cNvSpPr/>
      </dsp:nvSpPr>
      <dsp:spPr>
        <a:xfrm>
          <a:off x="268206" y="223292"/>
          <a:ext cx="2634534" cy="677774"/>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Inclusive</a:t>
          </a:r>
          <a:r>
            <a:rPr lang="en-GB" sz="1900" kern="1200" dirty="0" smtClean="0"/>
            <a:t> </a:t>
          </a:r>
          <a:r>
            <a:rPr lang="en-GB" sz="1900" kern="1200" dirty="0" smtClean="0">
              <a:solidFill>
                <a:schemeClr val="tx1"/>
              </a:solidFill>
            </a:rPr>
            <a:t>societies</a:t>
          </a:r>
          <a:endParaRPr lang="en-GB" sz="1900" kern="1200" dirty="0">
            <a:solidFill>
              <a:schemeClr val="tx1"/>
            </a:solidFill>
          </a:endParaRPr>
        </a:p>
      </dsp:txBody>
      <dsp:txXfrm>
        <a:off x="301292" y="256378"/>
        <a:ext cx="2568362" cy="611602"/>
      </dsp:txXfrm>
    </dsp:sp>
    <dsp:sp modelId="{11A56A70-4541-40ED-80A4-DED7C116EEF3}">
      <dsp:nvSpPr>
        <dsp:cNvPr id="0" name=""/>
        <dsp:cNvSpPr/>
      </dsp:nvSpPr>
      <dsp:spPr>
        <a:xfrm rot="5400000">
          <a:off x="4486546" y="-376903"/>
          <a:ext cx="1047944" cy="4272451"/>
        </a:xfrm>
        <a:prstGeom prst="round2Same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Achieving Innovation Union and ERA (9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New forms of innovation (10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Digital empowerment of citizens (7 topics) </a:t>
          </a:r>
          <a:endParaRPr lang="en-GB" sz="1200" kern="1200" dirty="0"/>
        </a:p>
      </dsp:txBody>
      <dsp:txXfrm rot="-5400000">
        <a:off x="2874293" y="1286506"/>
        <a:ext cx="4221295" cy="945632"/>
      </dsp:txXfrm>
    </dsp:sp>
    <dsp:sp modelId="{9319EFCC-5502-49CA-AD6C-78EA69EEB6DB}">
      <dsp:nvSpPr>
        <dsp:cNvPr id="0" name=""/>
        <dsp:cNvSpPr/>
      </dsp:nvSpPr>
      <dsp:spPr>
        <a:xfrm>
          <a:off x="268254" y="1433283"/>
          <a:ext cx="2606039" cy="652076"/>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Innovative</a:t>
          </a:r>
          <a:r>
            <a:rPr lang="en-GB" sz="1900" kern="1200" dirty="0" smtClean="0"/>
            <a:t> </a:t>
          </a:r>
          <a:r>
            <a:rPr lang="en-GB" sz="1900" kern="1200" dirty="0" smtClean="0">
              <a:solidFill>
                <a:schemeClr val="tx1"/>
              </a:solidFill>
            </a:rPr>
            <a:t>societies</a:t>
          </a:r>
          <a:endParaRPr lang="en-GB" sz="1900" kern="1200" dirty="0">
            <a:solidFill>
              <a:schemeClr val="tx1"/>
            </a:solidFill>
          </a:endParaRPr>
        </a:p>
      </dsp:txBody>
      <dsp:txXfrm>
        <a:off x="300086" y="1465115"/>
        <a:ext cx="2542375" cy="588412"/>
      </dsp:txXfrm>
    </dsp:sp>
    <dsp:sp modelId="{FA444918-2089-48B3-AB17-BAC2BD0BAF9B}">
      <dsp:nvSpPr>
        <dsp:cNvPr id="0" name=""/>
        <dsp:cNvSpPr/>
      </dsp:nvSpPr>
      <dsp:spPr>
        <a:xfrm rot="5400000">
          <a:off x="4556338" y="689931"/>
          <a:ext cx="934128" cy="4334248"/>
        </a:xfrm>
        <a:prstGeom prst="round2Same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Cultural heritage (10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European values and identities (8 topics)</a:t>
          </a:r>
          <a:endParaRPr lang="en-GB" sz="1200" kern="1200" dirty="0"/>
        </a:p>
      </dsp:txBody>
      <dsp:txXfrm rot="-5400000">
        <a:off x="2856278" y="2435591"/>
        <a:ext cx="4288648" cy="842928"/>
      </dsp:txXfrm>
    </dsp:sp>
    <dsp:sp modelId="{035324F0-A8A7-44CE-8A6E-47787C060B70}">
      <dsp:nvSpPr>
        <dsp:cNvPr id="0" name=""/>
        <dsp:cNvSpPr/>
      </dsp:nvSpPr>
      <dsp:spPr>
        <a:xfrm>
          <a:off x="268254" y="2560059"/>
          <a:ext cx="2631806" cy="592972"/>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Reflective</a:t>
          </a:r>
          <a:r>
            <a:rPr lang="en-GB" sz="1900" kern="1200" dirty="0" smtClean="0"/>
            <a:t> </a:t>
          </a:r>
          <a:r>
            <a:rPr lang="en-GB" sz="1900" kern="1200" dirty="0" smtClean="0">
              <a:solidFill>
                <a:schemeClr val="tx1"/>
              </a:solidFill>
            </a:rPr>
            <a:t>societies</a:t>
          </a:r>
          <a:endParaRPr lang="en-GB" sz="1900" kern="1200" dirty="0">
            <a:solidFill>
              <a:schemeClr val="tx1"/>
            </a:solidFill>
          </a:endParaRPr>
        </a:p>
      </dsp:txBody>
      <dsp:txXfrm>
        <a:off x="297201" y="2589006"/>
        <a:ext cx="2573912" cy="5350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2371" name="Rectangle 3"/>
          <p:cNvSpPr>
            <a:spLocks noGrp="1" noChangeArrowheads="1"/>
          </p:cNvSpPr>
          <p:nvPr>
            <p:ph type="dt" sz="quarter"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442372" name="Rectangle 4"/>
          <p:cNvSpPr>
            <a:spLocks noGrp="1" noChangeArrowheads="1"/>
          </p:cNvSpPr>
          <p:nvPr>
            <p:ph type="ftr" sz="quarter" idx="2"/>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2373" name="Rectangle 5"/>
          <p:cNvSpPr>
            <a:spLocks noGrp="1" noChangeArrowheads="1"/>
          </p:cNvSpPr>
          <p:nvPr>
            <p:ph type="sldNum" sz="quarter" idx="3"/>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45F9E44E-7B63-49A0-845F-FD8FA23992DC}" type="slidenum">
              <a:rPr lang="en-US"/>
              <a:pPr>
                <a:defRPr/>
              </a:pPr>
              <a:t>‹#›</a:t>
            </a:fld>
            <a:endParaRPr lang="en-US" dirty="0"/>
          </a:p>
        </p:txBody>
      </p:sp>
    </p:spTree>
    <p:extLst>
      <p:ext uri="{BB962C8B-B14F-4D97-AF65-F5344CB8AC3E}">
        <p14:creationId xmlns:p14="http://schemas.microsoft.com/office/powerpoint/2010/main" val="390081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33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3395"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58825" y="742950"/>
            <a:ext cx="5365750" cy="3714750"/>
          </a:xfrm>
          <a:prstGeom prst="rect">
            <a:avLst/>
          </a:prstGeom>
          <a:noFill/>
          <a:ln w="9525">
            <a:solidFill>
              <a:srgbClr val="000000"/>
            </a:solidFill>
            <a:miter lim="800000"/>
            <a:headEnd/>
            <a:tailEnd/>
          </a:ln>
        </p:spPr>
      </p:sp>
      <p:sp>
        <p:nvSpPr>
          <p:cNvPr id="443397"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3398"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3399"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680F0500-94CD-414E-A561-6F460FBBC9E6}" type="slidenum">
              <a:rPr lang="en-US"/>
              <a:pPr>
                <a:defRPr/>
              </a:pPr>
              <a:t>‹#›</a:t>
            </a:fld>
            <a:endParaRPr lang="en-US" dirty="0"/>
          </a:p>
        </p:txBody>
      </p:sp>
    </p:spTree>
    <p:extLst>
      <p:ext uri="{BB962C8B-B14F-4D97-AF65-F5344CB8AC3E}">
        <p14:creationId xmlns:p14="http://schemas.microsoft.com/office/powerpoint/2010/main" val="404137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6</a:t>
            </a:fld>
            <a:endParaRPr lang="en-GB" dirty="0"/>
          </a:p>
        </p:txBody>
      </p:sp>
    </p:spTree>
    <p:extLst>
      <p:ext uri="{BB962C8B-B14F-4D97-AF65-F5344CB8AC3E}">
        <p14:creationId xmlns:p14="http://schemas.microsoft.com/office/powerpoint/2010/main" val="375033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accent2"/>
                </a:solidFill>
                <a:latin typeface="Arial" charset="0"/>
              </a:defRPr>
            </a:lvl1pPr>
            <a:lvl2pPr marL="742950" indent="-285750" eaLnBrk="0" hangingPunct="0">
              <a:defRPr sz="3200" b="1">
                <a:solidFill>
                  <a:schemeClr val="accent2"/>
                </a:solidFill>
                <a:latin typeface="Arial" charset="0"/>
              </a:defRPr>
            </a:lvl2pPr>
            <a:lvl3pPr marL="1143000" indent="-228600" eaLnBrk="0" hangingPunct="0">
              <a:defRPr sz="3200" b="1">
                <a:solidFill>
                  <a:schemeClr val="accent2"/>
                </a:solidFill>
                <a:latin typeface="Arial" charset="0"/>
              </a:defRPr>
            </a:lvl3pPr>
            <a:lvl4pPr marL="1600200" indent="-228600" eaLnBrk="0" hangingPunct="0">
              <a:defRPr sz="3200" b="1">
                <a:solidFill>
                  <a:schemeClr val="accent2"/>
                </a:solidFill>
                <a:latin typeface="Arial" charset="0"/>
              </a:defRPr>
            </a:lvl4pPr>
            <a:lvl5pPr marL="2057400" indent="-228600" eaLnBrk="0" hangingPunct="0">
              <a:defRPr sz="3200" b="1">
                <a:solidFill>
                  <a:schemeClr val="accent2"/>
                </a:solidFill>
                <a:latin typeface="Arial" charset="0"/>
              </a:defRPr>
            </a:lvl5pPr>
            <a:lvl6pPr marL="2514600" indent="-228600" eaLnBrk="0" fontAlgn="base" hangingPunct="0">
              <a:spcBef>
                <a:spcPct val="0"/>
              </a:spcBef>
              <a:spcAft>
                <a:spcPct val="0"/>
              </a:spcAft>
              <a:defRPr sz="3200" b="1">
                <a:solidFill>
                  <a:schemeClr val="accent2"/>
                </a:solidFill>
                <a:latin typeface="Arial" charset="0"/>
              </a:defRPr>
            </a:lvl6pPr>
            <a:lvl7pPr marL="2971800" indent="-228600" eaLnBrk="0" fontAlgn="base" hangingPunct="0">
              <a:spcBef>
                <a:spcPct val="0"/>
              </a:spcBef>
              <a:spcAft>
                <a:spcPct val="0"/>
              </a:spcAft>
              <a:defRPr sz="3200" b="1">
                <a:solidFill>
                  <a:schemeClr val="accent2"/>
                </a:solidFill>
                <a:latin typeface="Arial" charset="0"/>
              </a:defRPr>
            </a:lvl7pPr>
            <a:lvl8pPr marL="3429000" indent="-228600" eaLnBrk="0" fontAlgn="base" hangingPunct="0">
              <a:spcBef>
                <a:spcPct val="0"/>
              </a:spcBef>
              <a:spcAft>
                <a:spcPct val="0"/>
              </a:spcAft>
              <a:defRPr sz="3200" b="1">
                <a:solidFill>
                  <a:schemeClr val="accent2"/>
                </a:solidFill>
                <a:latin typeface="Arial" charset="0"/>
              </a:defRPr>
            </a:lvl8pPr>
            <a:lvl9pPr marL="3886200" indent="-228600" eaLnBrk="0" fontAlgn="base" hangingPunct="0">
              <a:spcBef>
                <a:spcPct val="0"/>
              </a:spcBef>
              <a:spcAft>
                <a:spcPct val="0"/>
              </a:spcAft>
              <a:defRPr sz="3200" b="1">
                <a:solidFill>
                  <a:schemeClr val="accent2"/>
                </a:solidFill>
                <a:latin typeface="Arial" charset="0"/>
              </a:defRPr>
            </a:lvl9pPr>
          </a:lstStyle>
          <a:p>
            <a:pPr eaLnBrk="1" hangingPunct="1"/>
            <a:endParaRPr lang="en-US" sz="1200" b="0" smtClean="0">
              <a:solidFill>
                <a:schemeClr val="tx1"/>
              </a:solidFill>
            </a:endParaRPr>
          </a:p>
        </p:txBody>
      </p:sp>
      <p:sp>
        <p:nvSpPr>
          <p:cNvPr id="91139" name="Rectangle 2"/>
          <p:cNvSpPr>
            <a:spLocks noGrp="1" noRot="1" noChangeAspect="1" noChangeArrowheads="1" noTextEdit="1"/>
          </p:cNvSpPr>
          <p:nvPr>
            <p:ph type="sldImg"/>
          </p:nvPr>
        </p:nvSpPr>
        <p:spPr>
          <a:xfrm>
            <a:off x="760413" y="742950"/>
            <a:ext cx="5362575" cy="3713163"/>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b="1">
                <a:solidFill>
                  <a:schemeClr val="accent2"/>
                </a:solidFill>
                <a:latin typeface="Arial" charset="0"/>
              </a:defRPr>
            </a:lvl1pPr>
            <a:lvl2pPr marL="742945" indent="-285748" eaLnBrk="0" hangingPunct="0">
              <a:defRPr sz="3100" b="1">
                <a:solidFill>
                  <a:schemeClr val="accent2"/>
                </a:solidFill>
                <a:latin typeface="Arial" charset="0"/>
              </a:defRPr>
            </a:lvl2pPr>
            <a:lvl3pPr marL="1142991" indent="-228599" eaLnBrk="0" hangingPunct="0">
              <a:defRPr sz="3100" b="1">
                <a:solidFill>
                  <a:schemeClr val="accent2"/>
                </a:solidFill>
                <a:latin typeface="Arial" charset="0"/>
              </a:defRPr>
            </a:lvl3pPr>
            <a:lvl4pPr marL="1600188" indent="-228599" eaLnBrk="0" hangingPunct="0">
              <a:defRPr sz="3100" b="1">
                <a:solidFill>
                  <a:schemeClr val="accent2"/>
                </a:solidFill>
                <a:latin typeface="Arial" charset="0"/>
              </a:defRPr>
            </a:lvl4pPr>
            <a:lvl5pPr marL="2057385" indent="-228599" eaLnBrk="0" hangingPunct="0">
              <a:defRPr sz="3100" b="1">
                <a:solidFill>
                  <a:schemeClr val="accent2"/>
                </a:solidFill>
                <a:latin typeface="Arial" charset="0"/>
              </a:defRPr>
            </a:lvl5pPr>
            <a:lvl6pPr marL="2514581" indent="-228599" eaLnBrk="0" fontAlgn="base" hangingPunct="0">
              <a:spcBef>
                <a:spcPct val="0"/>
              </a:spcBef>
              <a:spcAft>
                <a:spcPct val="0"/>
              </a:spcAft>
              <a:defRPr sz="3100" b="1">
                <a:solidFill>
                  <a:schemeClr val="accent2"/>
                </a:solidFill>
                <a:latin typeface="Arial" charset="0"/>
              </a:defRPr>
            </a:lvl6pPr>
            <a:lvl7pPr marL="2971778" indent="-228599" eaLnBrk="0" fontAlgn="base" hangingPunct="0">
              <a:spcBef>
                <a:spcPct val="0"/>
              </a:spcBef>
              <a:spcAft>
                <a:spcPct val="0"/>
              </a:spcAft>
              <a:defRPr sz="3100" b="1">
                <a:solidFill>
                  <a:schemeClr val="accent2"/>
                </a:solidFill>
                <a:latin typeface="Arial" charset="0"/>
              </a:defRPr>
            </a:lvl7pPr>
            <a:lvl8pPr marL="3428974" indent="-228599" eaLnBrk="0" fontAlgn="base" hangingPunct="0">
              <a:spcBef>
                <a:spcPct val="0"/>
              </a:spcBef>
              <a:spcAft>
                <a:spcPct val="0"/>
              </a:spcAft>
              <a:defRPr sz="3100" b="1">
                <a:solidFill>
                  <a:schemeClr val="accent2"/>
                </a:solidFill>
                <a:latin typeface="Arial" charset="0"/>
              </a:defRPr>
            </a:lvl8pPr>
            <a:lvl9pPr marL="3886171" indent="-228599" eaLnBrk="0" fontAlgn="base" hangingPunct="0">
              <a:spcBef>
                <a:spcPct val="0"/>
              </a:spcBef>
              <a:spcAft>
                <a:spcPct val="0"/>
              </a:spcAft>
              <a:defRPr sz="3100" b="1">
                <a:solidFill>
                  <a:schemeClr val="accent2"/>
                </a:solidFill>
                <a:latin typeface="Arial" charset="0"/>
              </a:defRPr>
            </a:lvl9pPr>
          </a:lstStyle>
          <a:p>
            <a:pPr eaLnBrk="1" hangingPunct="1"/>
            <a:endParaRPr lang="en-US" sz="1200" b="0">
              <a:solidFill>
                <a:schemeClr val="tx1"/>
              </a:solidFill>
            </a:endParaRPr>
          </a:p>
        </p:txBody>
      </p:sp>
      <p:sp>
        <p:nvSpPr>
          <p:cNvPr id="90115" name="Rectangle 2"/>
          <p:cNvSpPr>
            <a:spLocks noGrp="1" noRot="1" noChangeAspect="1" noChangeArrowheads="1" noTextEdit="1"/>
          </p:cNvSpPr>
          <p:nvPr>
            <p:ph type="sldImg"/>
          </p:nvPr>
        </p:nvSpPr>
        <p:spPr>
          <a:xfrm>
            <a:off x="760413" y="742950"/>
            <a:ext cx="5362575" cy="3713163"/>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9" rIns="91296" bIns="45649"/>
          <a:lstStyle/>
          <a:p>
            <a:pPr eaLnBrk="1" hangingPunct="1"/>
            <a:endParaRPr 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760413" y="742950"/>
            <a:ext cx="5362575" cy="3713163"/>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b="1">
                <a:solidFill>
                  <a:schemeClr val="accent2"/>
                </a:solidFill>
                <a:latin typeface="Arial" charset="0"/>
              </a:defRPr>
            </a:lvl1pPr>
            <a:lvl2pPr marL="742945" indent="-285748" eaLnBrk="0" hangingPunct="0">
              <a:defRPr sz="3100" b="1">
                <a:solidFill>
                  <a:schemeClr val="accent2"/>
                </a:solidFill>
                <a:latin typeface="Arial" charset="0"/>
              </a:defRPr>
            </a:lvl2pPr>
            <a:lvl3pPr marL="1142991" indent="-228599" eaLnBrk="0" hangingPunct="0">
              <a:defRPr sz="3100" b="1">
                <a:solidFill>
                  <a:schemeClr val="accent2"/>
                </a:solidFill>
                <a:latin typeface="Arial" charset="0"/>
              </a:defRPr>
            </a:lvl3pPr>
            <a:lvl4pPr marL="1600188" indent="-228599" eaLnBrk="0" hangingPunct="0">
              <a:defRPr sz="3100" b="1">
                <a:solidFill>
                  <a:schemeClr val="accent2"/>
                </a:solidFill>
                <a:latin typeface="Arial" charset="0"/>
              </a:defRPr>
            </a:lvl4pPr>
            <a:lvl5pPr marL="2057385" indent="-228599" eaLnBrk="0" hangingPunct="0">
              <a:defRPr sz="3100" b="1">
                <a:solidFill>
                  <a:schemeClr val="accent2"/>
                </a:solidFill>
                <a:latin typeface="Arial" charset="0"/>
              </a:defRPr>
            </a:lvl5pPr>
            <a:lvl6pPr marL="2514581" indent="-228599" eaLnBrk="0" fontAlgn="base" hangingPunct="0">
              <a:spcBef>
                <a:spcPct val="0"/>
              </a:spcBef>
              <a:spcAft>
                <a:spcPct val="0"/>
              </a:spcAft>
              <a:defRPr sz="3100" b="1">
                <a:solidFill>
                  <a:schemeClr val="accent2"/>
                </a:solidFill>
                <a:latin typeface="Arial" charset="0"/>
              </a:defRPr>
            </a:lvl6pPr>
            <a:lvl7pPr marL="2971778" indent="-228599" eaLnBrk="0" fontAlgn="base" hangingPunct="0">
              <a:spcBef>
                <a:spcPct val="0"/>
              </a:spcBef>
              <a:spcAft>
                <a:spcPct val="0"/>
              </a:spcAft>
              <a:defRPr sz="3100" b="1">
                <a:solidFill>
                  <a:schemeClr val="accent2"/>
                </a:solidFill>
                <a:latin typeface="Arial" charset="0"/>
              </a:defRPr>
            </a:lvl7pPr>
            <a:lvl8pPr marL="3428974" indent="-228599" eaLnBrk="0" fontAlgn="base" hangingPunct="0">
              <a:spcBef>
                <a:spcPct val="0"/>
              </a:spcBef>
              <a:spcAft>
                <a:spcPct val="0"/>
              </a:spcAft>
              <a:defRPr sz="3100" b="1">
                <a:solidFill>
                  <a:schemeClr val="accent2"/>
                </a:solidFill>
                <a:latin typeface="Arial" charset="0"/>
              </a:defRPr>
            </a:lvl8pPr>
            <a:lvl9pPr marL="3886171" indent="-228599" eaLnBrk="0" fontAlgn="base" hangingPunct="0">
              <a:spcBef>
                <a:spcPct val="0"/>
              </a:spcBef>
              <a:spcAft>
                <a:spcPct val="0"/>
              </a:spcAft>
              <a:defRPr sz="3100" b="1">
                <a:solidFill>
                  <a:schemeClr val="accent2"/>
                </a:solidFill>
                <a:latin typeface="Arial" charset="0"/>
              </a:defRPr>
            </a:lvl9pPr>
          </a:lstStyle>
          <a:p>
            <a:pPr eaLnBrk="1" hangingPunct="1"/>
            <a:fld id="{462CC2AB-C3B1-4038-BDDD-B087DC5AEDEC}" type="slidenum">
              <a:rPr lang="en-US" sz="1200" b="0">
                <a:solidFill>
                  <a:schemeClr val="tx1"/>
                </a:solidFill>
              </a:rPr>
              <a:pPr eaLnBrk="1" hangingPunct="1"/>
              <a:t>42</a:t>
            </a:fld>
            <a:endParaRPr lang="en-US" sz="12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24 CP 100% calls</a:t>
            </a:r>
          </a:p>
          <a:p>
            <a:r>
              <a:rPr lang="en-GB" dirty="0" smtClean="0"/>
              <a:t>4 CP 70% calls</a:t>
            </a:r>
          </a:p>
          <a:p>
            <a:r>
              <a:rPr lang="en-GB" dirty="0" smtClean="0"/>
              <a:t>7 CSA calls</a:t>
            </a:r>
          </a:p>
          <a:p>
            <a:endParaRPr lang="en-GB" dirty="0" smtClean="0"/>
          </a:p>
          <a:p>
            <a:r>
              <a:rPr lang="en-GB" dirty="0" smtClean="0"/>
              <a:t>Satellite</a:t>
            </a:r>
            <a:r>
              <a:rPr lang="en-GB" baseline="0" dirty="0" smtClean="0"/>
              <a:t> navigation applications calls to be managed by European GNSS Agency (GSA)</a:t>
            </a:r>
          </a:p>
          <a:p>
            <a:r>
              <a:rPr lang="en-GB" baseline="0" dirty="0" smtClean="0"/>
              <a:t>All other calls managed by REA</a:t>
            </a:r>
          </a:p>
          <a:p>
            <a:endParaRPr lang="en-GB" baseline="0" dirty="0" smtClean="0"/>
          </a:p>
          <a:p>
            <a:r>
              <a:rPr lang="en-GB" baseline="0" dirty="0" smtClean="0"/>
              <a:t>Topics are either for 2014 or 2015 call – two deadlines are mentioned: April 2014 and November 2014</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F6DD40-C2AA-4F0A-9AC9-7FBF471250A7}" type="slidenum">
              <a:rPr lang="en-GB" smtClean="0"/>
              <a:t>52</a:t>
            </a:fld>
            <a:endParaRPr lang="en-GB"/>
          </a:p>
        </p:txBody>
      </p:sp>
    </p:spTree>
    <p:extLst>
      <p:ext uri="{BB962C8B-B14F-4D97-AF65-F5344CB8AC3E}">
        <p14:creationId xmlns:p14="http://schemas.microsoft.com/office/powerpoint/2010/main" val="305494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60</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61</a:t>
            </a:fld>
            <a:endParaRPr lang="en-GB"/>
          </a:p>
        </p:txBody>
      </p:sp>
    </p:spTree>
    <p:extLst>
      <p:ext uri="{BB962C8B-B14F-4D97-AF65-F5344CB8AC3E}">
        <p14:creationId xmlns:p14="http://schemas.microsoft.com/office/powerpoint/2010/main" val="94886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The draft Food Sec WP for 2014-15 does not contain any</a:t>
            </a:r>
            <a:r>
              <a:rPr lang="en-GB" baseline="0" dirty="0" smtClean="0"/>
              <a:t> information on call dates or budgets, but does give an indication of the year that a particular topic will be funded. No indication is provided on whether calls will be single or two stage.</a:t>
            </a:r>
          </a:p>
          <a:p>
            <a:endParaRPr lang="en-GB" baseline="0" dirty="0" smtClean="0"/>
          </a:p>
          <a:p>
            <a:r>
              <a:rPr lang="en-GB" baseline="0" dirty="0" smtClean="0"/>
              <a:t>The 3 topics to be funded via the SME instrument are: </a:t>
            </a:r>
          </a:p>
          <a:p>
            <a:r>
              <a:rPr lang="en-GB" baseline="0" dirty="0" smtClean="0"/>
              <a:t>Towards more resource-efficient food processing methods</a:t>
            </a:r>
          </a:p>
          <a:p>
            <a:r>
              <a:rPr lang="en-GB" baseline="0" dirty="0" smtClean="0"/>
              <a:t>Novel sustainable sources of proteins</a:t>
            </a:r>
          </a:p>
          <a:p>
            <a:r>
              <a:rPr lang="en-GB" baseline="0" dirty="0" smtClean="0"/>
              <a:t>Edible oils and fats</a:t>
            </a:r>
          </a:p>
          <a:p>
            <a:endParaRPr lang="en-GB" baseline="0" dirty="0" smtClean="0"/>
          </a:p>
          <a:p>
            <a:r>
              <a:rPr lang="en-GB" baseline="0" dirty="0" smtClean="0"/>
              <a:t>The 2 ERA-NETs are: </a:t>
            </a:r>
          </a:p>
          <a:p>
            <a:r>
              <a:rPr lang="en-GB" baseline="0" dirty="0" smtClean="0"/>
              <a:t>Sustainable and resilient agriculture for food and non-food systems in the </a:t>
            </a:r>
            <a:r>
              <a:rPr lang="en-GB" baseline="0" dirty="0" err="1" smtClean="0"/>
              <a:t>bioeconomy</a:t>
            </a:r>
            <a:endParaRPr lang="en-GB" baseline="0" dirty="0" smtClean="0"/>
          </a:p>
          <a:p>
            <a:r>
              <a:rPr lang="en-GB" baseline="0" dirty="0" smtClean="0"/>
              <a:t>Public Private Partnerships in the </a:t>
            </a:r>
            <a:r>
              <a:rPr lang="en-GB" baseline="0" dirty="0" err="1" smtClean="0"/>
              <a:t>bioeconomy</a:t>
            </a:r>
            <a:endParaRPr lang="en-GB" baseline="0" dirty="0" smtClean="0"/>
          </a:p>
          <a:p>
            <a:endParaRPr lang="en-GB" baseline="0" dirty="0" smtClean="0"/>
          </a:p>
          <a:p>
            <a:pPr defTabSz="959388" eaLnBrk="1" hangingPunct="1">
              <a:defRPr/>
            </a:pPr>
            <a:r>
              <a:rPr lang="en-GB" baseline="0" dirty="0" smtClean="0"/>
              <a:t>The Bio-Based Industries PPP is expected to be allocated €1 billion from the budget from this challenge, which will finance public organisations’ participation in its calls. See several previous UKRO articles, including the 2013 conference session with Barry Verachtert, for more details. </a:t>
            </a:r>
          </a:p>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66</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pPr/>
              <a:t>69</a:t>
            </a:fld>
            <a:endParaRPr lang="en-GB"/>
          </a:p>
        </p:txBody>
      </p:sp>
    </p:spTree>
    <p:extLst>
      <p:ext uri="{BB962C8B-B14F-4D97-AF65-F5344CB8AC3E}">
        <p14:creationId xmlns:p14="http://schemas.microsoft.com/office/powerpoint/2010/main" val="84327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pPr/>
              <a:t>70</a:t>
            </a:fld>
            <a:endParaRPr lang="en-GB"/>
          </a:p>
        </p:txBody>
      </p:sp>
    </p:spTree>
    <p:extLst>
      <p:ext uri="{BB962C8B-B14F-4D97-AF65-F5344CB8AC3E}">
        <p14:creationId xmlns:p14="http://schemas.microsoft.com/office/powerpoint/2010/main" val="273707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pPr/>
              <a:t>71</a:t>
            </a:fld>
            <a:endParaRPr lang="en-GB"/>
          </a:p>
        </p:txBody>
      </p:sp>
    </p:spTree>
    <p:extLst>
      <p:ext uri="{BB962C8B-B14F-4D97-AF65-F5344CB8AC3E}">
        <p14:creationId xmlns:p14="http://schemas.microsoft.com/office/powerpoint/2010/main" val="22548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17</a:t>
            </a:fld>
            <a:endParaRPr lang="en-GB" dirty="0"/>
          </a:p>
        </p:txBody>
      </p:sp>
    </p:spTree>
    <p:extLst>
      <p:ext uri="{BB962C8B-B14F-4D97-AF65-F5344CB8AC3E}">
        <p14:creationId xmlns:p14="http://schemas.microsoft.com/office/powerpoint/2010/main" val="821381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The draft Energy WP for 2014-15 does not contain any</a:t>
            </a:r>
            <a:r>
              <a:rPr lang="en-GB" baseline="0" dirty="0" smtClean="0"/>
              <a:t> information on call dates or budgets, but does give an indication of the year that a particular topic will be funded. No indication is provided on whether calls will be single or two stage.</a:t>
            </a:r>
          </a:p>
          <a:p>
            <a:endParaRPr lang="en-GB" baseline="0" dirty="0" smtClean="0"/>
          </a:p>
          <a:p>
            <a:r>
              <a:rPr lang="en-GB" baseline="0" dirty="0" smtClean="0"/>
              <a:t>This previous UKRO article provides a good summary of the main drivers behind each focus area: http://www.ukro.ac.uk/subscriber/Pages/130711_energy_h2020.aspx </a:t>
            </a:r>
          </a:p>
          <a:p>
            <a:endParaRPr lang="en-GB" baseline="0" dirty="0" smtClean="0"/>
          </a:p>
          <a:p>
            <a:r>
              <a:rPr lang="en-GB" b="1" dirty="0" smtClean="0">
                <a:effectLst/>
              </a:rPr>
              <a:t>Energy efficiency</a:t>
            </a:r>
            <a:r>
              <a:rPr lang="en-GB" dirty="0" smtClean="0">
                <a:effectLst/>
              </a:rPr>
              <a:t/>
            </a:r>
            <a:br>
              <a:rPr lang="en-GB" dirty="0" smtClean="0">
                <a:effectLst/>
              </a:rPr>
            </a:br>
            <a:r>
              <a:rPr lang="en-GB" dirty="0" smtClean="0">
                <a:effectLst/>
              </a:rPr>
              <a:t>This focus area supports the EU 2020 energy efficiency targets, as well as putting measures in place to achieve sufficient and cost-effective level of energy efficiency by 2030 (as formal targets have not yet been set). </a:t>
            </a:r>
            <a:br>
              <a:rPr lang="en-GB" dirty="0" smtClean="0">
                <a:effectLst/>
              </a:rPr>
            </a:br>
            <a:r>
              <a:rPr lang="en-GB" dirty="0" smtClean="0">
                <a:effectLst/>
              </a:rPr>
              <a:t/>
            </a:r>
            <a:br>
              <a:rPr lang="en-GB" dirty="0" smtClean="0">
                <a:effectLst/>
              </a:rPr>
            </a:br>
            <a:r>
              <a:rPr lang="en-GB" dirty="0" smtClean="0">
                <a:effectLst/>
              </a:rPr>
              <a:t>16 call topics are foreseen in total, covering energy efficiency in buildings, industry and energy-related products. A topic on citizen engagement, capacity building, governance and communication is also foreseen. Some of the topics have a strong training element attached to them. </a:t>
            </a:r>
            <a:br>
              <a:rPr lang="en-GB" dirty="0" smtClean="0">
                <a:effectLst/>
              </a:rPr>
            </a:br>
            <a:r>
              <a:rPr lang="en-GB" dirty="0" smtClean="0">
                <a:effectLst/>
              </a:rPr>
              <a:t/>
            </a:r>
            <a:br>
              <a:rPr lang="en-GB" dirty="0" smtClean="0">
                <a:effectLst/>
              </a:rPr>
            </a:br>
            <a:r>
              <a:rPr lang="en-GB" dirty="0" smtClean="0">
                <a:effectLst/>
              </a:rPr>
              <a:t>In terms of the expected impact, the draft features very concrete targets e.g. in terms of how many people need to be trained or how much energy will need to be saved per million EUR spent on interventions. Also, some of the training activities and take-up of energy efficiency measures by industry have to be sustained for a minimum of 3 years after the end of the project, i.e. need to become sustainable through other sources of funding. </a:t>
            </a:r>
            <a:br>
              <a:rPr lang="en-GB" dirty="0" smtClean="0">
                <a:effectLst/>
              </a:rPr>
            </a:br>
            <a:r>
              <a:rPr lang="en-GB" dirty="0" smtClean="0">
                <a:effectLst/>
              </a:rPr>
              <a:t/>
            </a:r>
            <a:br>
              <a:rPr lang="en-GB" dirty="0" smtClean="0">
                <a:effectLst/>
              </a:rPr>
            </a:br>
            <a:r>
              <a:rPr lang="en-GB" b="1" dirty="0" smtClean="0">
                <a:effectLst/>
              </a:rPr>
              <a:t>Competitive low-carbon energy</a:t>
            </a:r>
            <a:r>
              <a:rPr lang="en-GB" dirty="0" smtClean="0">
                <a:effectLst/>
              </a:rPr>
              <a:t/>
            </a:r>
            <a:br>
              <a:rPr lang="en-GB" dirty="0" smtClean="0">
                <a:effectLst/>
              </a:rPr>
            </a:br>
            <a:r>
              <a:rPr lang="en-GB" dirty="0" smtClean="0">
                <a:effectLst/>
              </a:rPr>
              <a:t>The rationale for this focus area is for Europe to achieve a clean, secure and efficient energy system, whilst ensuring EU industrial leadership in low-carbon energy technologies. This is in line with the Strategic Energy Technologies Plan (SET-Plan). </a:t>
            </a:r>
            <a:br>
              <a:rPr lang="en-GB" dirty="0" smtClean="0">
                <a:effectLst/>
              </a:rPr>
            </a:br>
            <a:r>
              <a:rPr lang="en-GB" dirty="0" smtClean="0">
                <a:effectLst/>
              </a:rPr>
              <a:t/>
            </a:r>
            <a:br>
              <a:rPr lang="en-GB" dirty="0" smtClean="0">
                <a:effectLst/>
              </a:rPr>
            </a:br>
            <a:r>
              <a:rPr lang="en-GB" dirty="0" smtClean="0">
                <a:effectLst/>
              </a:rPr>
              <a:t>20 call topics are foreseen in total. They cover the development, demonstration and market up-take of various low-carbon technologies, topics relating to electricity grids and enhanced energy storage, as well as Carbon Capture and Storage (CCS). There are several topics on bio-fuels, including a potential joint call on advanced biofuels with Brazil. </a:t>
            </a:r>
            <a:br>
              <a:rPr lang="en-GB" dirty="0" smtClean="0">
                <a:effectLst/>
              </a:rPr>
            </a:br>
            <a:r>
              <a:rPr lang="en-GB" dirty="0" smtClean="0">
                <a:effectLst/>
              </a:rPr>
              <a:t/>
            </a:r>
            <a:br>
              <a:rPr lang="en-GB" dirty="0" smtClean="0">
                <a:effectLst/>
              </a:rPr>
            </a:br>
            <a:r>
              <a:rPr lang="en-GB" dirty="0" smtClean="0">
                <a:effectLst/>
              </a:rPr>
              <a:t>There is also a broad topic titled 'New knowledge and technologies', which would indicate scope for more bottom-up projects on technologies still at the formulation stage but with potential to move up the technology readiness levels (TRL, as specified in Annex 1 of the document).</a:t>
            </a:r>
            <a:br>
              <a:rPr lang="en-GB" dirty="0" smtClean="0">
                <a:effectLst/>
              </a:rPr>
            </a:br>
            <a:r>
              <a:rPr lang="en-GB" dirty="0" smtClean="0">
                <a:effectLst/>
              </a:rPr>
              <a:t/>
            </a:r>
            <a:br>
              <a:rPr lang="en-GB" dirty="0" smtClean="0">
                <a:effectLst/>
              </a:rPr>
            </a:br>
            <a:r>
              <a:rPr lang="en-GB" dirty="0" smtClean="0">
                <a:effectLst/>
              </a:rPr>
              <a:t>Topics on the social, environmental and economic aspects of the energy system are also foreseen.</a:t>
            </a:r>
            <a:br>
              <a:rPr lang="en-GB" dirty="0" smtClean="0">
                <a:effectLst/>
              </a:rPr>
            </a:br>
            <a:r>
              <a:rPr lang="en-GB" dirty="0" smtClean="0">
                <a:effectLst/>
              </a:rPr>
              <a:t/>
            </a:r>
            <a:br>
              <a:rPr lang="en-GB" dirty="0" smtClean="0">
                <a:effectLst/>
              </a:rPr>
            </a:br>
            <a:r>
              <a:rPr lang="en-GB" b="1" dirty="0" smtClean="0">
                <a:effectLst/>
              </a:rPr>
              <a:t>Smart Cities and Communities</a:t>
            </a:r>
            <a:br>
              <a:rPr lang="en-GB" b="1" dirty="0" smtClean="0">
                <a:effectLst/>
              </a:rPr>
            </a:br>
            <a:r>
              <a:rPr lang="en-GB" dirty="0" smtClean="0">
                <a:effectLst/>
              </a:rPr>
              <a:t>This focus area underpins the European Innovation Partnership (EIP) on Smart Cities and Communities (SSC). The SSC High Level Group is currently formulating its Strategic Implementation Plan. The draft work programme identifies two potential topics to be taken forward under the Energy societal challenge, delivered through large-scale 'lighthouse projects' at the intersection of energy, transport and ICT. </a:t>
            </a:r>
            <a:br>
              <a:rPr lang="en-GB" dirty="0" smtClean="0">
                <a:effectLst/>
              </a:rPr>
            </a:b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72</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normAutofit/>
          </a:bodyPr>
          <a:lstStyle/>
          <a:p>
            <a:r>
              <a:rPr lang="en-GB" dirty="0" smtClean="0"/>
              <a:t>Transport</a:t>
            </a:r>
            <a:r>
              <a:rPr lang="en-GB" baseline="0" dirty="0" smtClean="0"/>
              <a:t> Research &amp; Innovation Portal (TRIP) – gives an overview of research activities at European and national level, with country profiles</a:t>
            </a:r>
            <a:endParaRPr lang="en-US" dirty="0"/>
          </a:p>
        </p:txBody>
      </p:sp>
      <p:sp>
        <p:nvSpPr>
          <p:cNvPr id="4" name="Slide Number Placeholder 3"/>
          <p:cNvSpPr>
            <a:spLocks noGrp="1"/>
          </p:cNvSpPr>
          <p:nvPr>
            <p:ph type="sldNum" sz="quarter" idx="10"/>
          </p:nvPr>
        </p:nvSpPr>
        <p:spPr/>
        <p:txBody>
          <a:bodyPr/>
          <a:lstStyle/>
          <a:p>
            <a:fld id="{ED78721A-E9FC-47D1-8C28-D6CD407DEEBF}" type="slidenum">
              <a:rPr lang="en-US" smtClean="0"/>
              <a:t>73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The draft Transport WP 2014-15 does not contain any</a:t>
            </a:r>
            <a:r>
              <a:rPr lang="en-GB" baseline="0" dirty="0" smtClean="0"/>
              <a:t> information on call dates or budgets, but does give an indication of the year that a particular topic will be funded.</a:t>
            </a:r>
            <a:endParaRPr lang="en-GB" dirty="0"/>
          </a:p>
        </p:txBody>
      </p:sp>
      <p:sp>
        <p:nvSpPr>
          <p:cNvPr id="4" name="Slide Number Placeholder 3"/>
          <p:cNvSpPr>
            <a:spLocks noGrp="1"/>
          </p:cNvSpPr>
          <p:nvPr>
            <p:ph type="sldNum" sz="quarter" idx="10"/>
          </p:nvPr>
        </p:nvSpPr>
        <p:spPr/>
        <p:txBody>
          <a:bodyPr/>
          <a:lstStyle/>
          <a:p>
            <a:fld id="{E665AD0A-FFED-474E-B02D-B9380546E5E8}"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2207240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solidFill>
                  <a:prstClr val="black"/>
                </a:solidFill>
              </a:rPr>
              <a:pPr/>
              <a:t>79</a:t>
            </a:fld>
            <a:endParaRPr lang="en-GB">
              <a:solidFill>
                <a:prstClr val="black"/>
              </a:solidFill>
            </a:endParaRPr>
          </a:p>
        </p:txBody>
      </p:sp>
    </p:spTree>
    <p:extLst>
      <p:ext uri="{BB962C8B-B14F-4D97-AF65-F5344CB8AC3E}">
        <p14:creationId xmlns:p14="http://schemas.microsoft.com/office/powerpoint/2010/main" val="843271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baseline="0" dirty="0" smtClean="0"/>
              <a:t>Note that the call preamble stresses four focus areas, including Blue Growth – but there are no calls listed specifically for this focus area. </a:t>
            </a:r>
          </a:p>
          <a:p>
            <a:endParaRPr lang="en-GB" baseline="0" dirty="0" smtClean="0"/>
          </a:p>
          <a:p>
            <a:r>
              <a:rPr lang="en-GB" baseline="0" dirty="0" smtClean="0"/>
              <a:t>The work programme </a:t>
            </a:r>
            <a:r>
              <a:rPr lang="en-GB" dirty="0" smtClean="0"/>
              <a:t>does not contain any</a:t>
            </a:r>
            <a:r>
              <a:rPr lang="en-GB" baseline="0" dirty="0" smtClean="0"/>
              <a:t> information on call topic dates or budgets, but does give an indication of the year of the call topic</a:t>
            </a:r>
          </a:p>
          <a:p>
            <a:endParaRPr lang="en-GB" baseline="0" dirty="0" smtClean="0"/>
          </a:p>
          <a:p>
            <a:r>
              <a:rPr lang="en-GB" baseline="0" dirty="0" smtClean="0"/>
              <a:t>Some collaboration topics do not state whether they are 70% or 100% topics. Most do. No CSAs are listed.  </a:t>
            </a:r>
          </a:p>
          <a:p>
            <a:endParaRPr lang="en-GB" baseline="0" dirty="0" smtClean="0"/>
          </a:p>
          <a:p>
            <a:r>
              <a:rPr lang="en-GB" baseline="0" dirty="0" smtClean="0"/>
              <a:t>5 ERA-NETS: </a:t>
            </a:r>
          </a:p>
          <a:p>
            <a:pPr marL="179885" indent="-179885">
              <a:buFontTx/>
              <a:buChar char="-"/>
            </a:pPr>
            <a:r>
              <a:rPr lang="en-GB" baseline="0" dirty="0" smtClean="0"/>
              <a:t>Water 6 2014: Stepping up EU R&amp;I cooperation in the water area</a:t>
            </a:r>
          </a:p>
          <a:p>
            <a:pPr marL="179885" indent="-179885">
              <a:buFontTx/>
              <a:buChar char="-"/>
            </a:pPr>
            <a:r>
              <a:rPr lang="en-GB" baseline="0" dirty="0" smtClean="0"/>
              <a:t>Water 15 2015: Stepping up EU R&amp;I cooperation in the water area (stet – the call text is identical for each year)</a:t>
            </a:r>
          </a:p>
          <a:p>
            <a:pPr marL="179885" indent="-179885">
              <a:buFontTx/>
              <a:buChar char="-"/>
            </a:pPr>
            <a:r>
              <a:rPr lang="en-GB" baseline="0" dirty="0" smtClean="0"/>
              <a:t>CH5 2 2014: Science in Support of Climate Services for Europe</a:t>
            </a:r>
          </a:p>
          <a:p>
            <a:pPr marL="179885" indent="-179885">
              <a:buFontTx/>
              <a:buChar char="-"/>
            </a:pPr>
            <a:r>
              <a:rPr lang="en-GB" baseline="0" dirty="0" smtClean="0"/>
              <a:t>CH5 8 2014: Consolidating the European Research Area on biodiversity and ecosystem services</a:t>
            </a:r>
          </a:p>
          <a:p>
            <a:pPr marL="179885" indent="-179885">
              <a:buFontTx/>
              <a:buChar char="-"/>
            </a:pPr>
            <a:r>
              <a:rPr lang="en-GB" baseline="0" dirty="0" smtClean="0"/>
              <a:t>CH5 15 2015: Strengthening the European Research Area by bringing together national and regional research and innovation programmes on Earth Observation</a:t>
            </a:r>
          </a:p>
          <a:p>
            <a:pPr marL="179885" indent="-179885">
              <a:buFontTx/>
              <a:buChar char="-"/>
            </a:pPr>
            <a:endParaRPr lang="en-GB" baseline="0" dirty="0" smtClean="0"/>
          </a:p>
          <a:p>
            <a:r>
              <a:rPr lang="en-GB" baseline="0" dirty="0" smtClean="0"/>
              <a:t>The SME instrument is: Water 12 2014: Fostering small businesses in the water sector</a:t>
            </a:r>
          </a:p>
          <a:p>
            <a:endParaRPr lang="en-GB" baseline="0" dirty="0" smtClean="0"/>
          </a:p>
          <a:p>
            <a:r>
              <a:rPr lang="en-GB" baseline="0" dirty="0" smtClean="0"/>
              <a:t>The PCP is: CH5 7 2014: Preparing and promoting innovation procurement for soil decontamination</a:t>
            </a:r>
          </a:p>
          <a:p>
            <a:endParaRPr lang="en-GB" baseline="0" dirty="0" smtClean="0"/>
          </a:p>
          <a:p>
            <a:r>
              <a:rPr lang="en-GB" baseline="0" dirty="0" smtClean="0"/>
              <a:t>The PPI is CH5 13 2014 Preparing and promoting innovation procurement for resource efficiency</a:t>
            </a:r>
          </a:p>
          <a:p>
            <a:endParaRPr lang="en-GB" baseline="0" dirty="0" smtClean="0"/>
          </a:p>
          <a:p>
            <a:r>
              <a:rPr lang="en-GB" baseline="0" dirty="0" smtClean="0"/>
              <a:t>The potential Prize is Waste 13 2015 and is subject to the outcome of </a:t>
            </a:r>
            <a:r>
              <a:rPr lang="en-GB" baseline="0" dirty="0" err="1" smtClean="0"/>
              <a:t>ongoing</a:t>
            </a:r>
            <a:r>
              <a:rPr lang="en-GB" baseline="0" dirty="0" smtClean="0"/>
              <a:t> studies by RTD/C. No details are given in the draft work programme</a:t>
            </a:r>
          </a:p>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2207240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solidFill>
                  <a:prstClr val="black"/>
                </a:solidFill>
              </a:rPr>
              <a:pPr/>
              <a:t>85</a:t>
            </a:fld>
            <a:endParaRPr lang="en-GB">
              <a:solidFill>
                <a:prstClr val="black"/>
              </a:solidFill>
            </a:endParaRPr>
          </a:p>
        </p:txBody>
      </p:sp>
    </p:spTree>
    <p:extLst>
      <p:ext uri="{BB962C8B-B14F-4D97-AF65-F5344CB8AC3E}">
        <p14:creationId xmlns:p14="http://schemas.microsoft.com/office/powerpoint/2010/main" val="843271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The full text on</a:t>
            </a:r>
            <a:r>
              <a:rPr lang="en-GB" baseline="0" dirty="0" smtClean="0"/>
              <a:t> 1, point 2: “Trusted organisations, practices services and policies that are necessary to build resilient, inclusive, participatory, open and creative societies in Europe, in particular taking into account migration, integration and demographic change”</a:t>
            </a:r>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86</a:t>
            </a:fld>
            <a:endParaRPr lang="en-GB"/>
          </a:p>
        </p:txBody>
      </p:sp>
    </p:spTree>
    <p:extLst>
      <p:ext uri="{BB962C8B-B14F-4D97-AF65-F5344CB8AC3E}">
        <p14:creationId xmlns:p14="http://schemas.microsoft.com/office/powerpoint/2010/main" val="540521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88</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91</a:t>
            </a:fld>
            <a:endParaRPr lang="en-GB"/>
          </a:p>
        </p:txBody>
      </p:sp>
    </p:spTree>
    <p:extLst>
      <p:ext uri="{BB962C8B-B14F-4D97-AF65-F5344CB8AC3E}">
        <p14:creationId xmlns:p14="http://schemas.microsoft.com/office/powerpoint/2010/main" val="3864221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pPr marL="719541" lvl="1" indent="-239847">
              <a:buAutoNum type="arabicPeriod"/>
            </a:pPr>
            <a:r>
              <a:rPr lang="en-GB" dirty="0" smtClean="0"/>
              <a:t>Avoiding incidents and mitigating potential consequences; New technologies &amp; capabilities for fighting (cyber) crime, terrorism and illegal trafficking; Understanding and tackling terrorist ideas and beliefs</a:t>
            </a:r>
          </a:p>
          <a:p>
            <a:pPr marL="479694" lvl="1"/>
            <a:endParaRPr lang="en-GB" dirty="0" smtClean="0"/>
          </a:p>
          <a:p>
            <a:pPr lvl="1"/>
            <a:r>
              <a:rPr lang="en-GB" b="1" dirty="0" smtClean="0"/>
              <a:t>2. </a:t>
            </a:r>
            <a:r>
              <a:rPr lang="en-GB" dirty="0" smtClean="0"/>
              <a:t>New technologies, processes and capabilities to help protect critical infrastructures, systems and services; Analysing and securing networked infrastructures against any type of threats</a:t>
            </a:r>
          </a:p>
          <a:p>
            <a:pPr lvl="1"/>
            <a:endParaRPr lang="en-GB" dirty="0" smtClean="0"/>
          </a:p>
          <a:p>
            <a:pPr lvl="1"/>
            <a:r>
              <a:rPr lang="en-GB" b="1" dirty="0" smtClean="0"/>
              <a:t>3. </a:t>
            </a:r>
            <a:r>
              <a:rPr lang="en-GB" dirty="0" smtClean="0"/>
              <a:t>Technologies and capabilities to improve border security, including control and surveillance issues; Consideration of effectiveness, compliance with legal / ethical principles, respect of fundamental rights, </a:t>
            </a:r>
            <a:r>
              <a:rPr lang="en-GB" dirty="0" err="1" smtClean="0"/>
              <a:t>etc</a:t>
            </a:r>
            <a:r>
              <a:rPr lang="en-GB" dirty="0" smtClean="0"/>
              <a:t>; Improved integrated European border </a:t>
            </a:r>
            <a:r>
              <a:rPr lang="en-GB" dirty="0" err="1" smtClean="0"/>
              <a:t>managemen</a:t>
            </a:r>
            <a:endParaRPr lang="en-GB" dirty="0" smtClean="0"/>
          </a:p>
          <a:p>
            <a:pPr lvl="1"/>
            <a:r>
              <a:rPr lang="en-GB" dirty="0" smtClean="0"/>
              <a:t>t</a:t>
            </a:r>
          </a:p>
          <a:p>
            <a:pPr lvl="1"/>
            <a:r>
              <a:rPr lang="en-GB" b="1" dirty="0" smtClean="0"/>
              <a:t>4.</a:t>
            </a:r>
            <a:r>
              <a:rPr lang="en-GB" b="1" baseline="0" dirty="0" smtClean="0"/>
              <a:t> </a:t>
            </a:r>
            <a:r>
              <a:rPr lang="en-GB" dirty="0" smtClean="0"/>
              <a:t>Prevention, detection and management of cyber-attacks;</a:t>
            </a:r>
            <a:r>
              <a:rPr lang="en-GB" baseline="0" dirty="0" smtClean="0"/>
              <a:t> </a:t>
            </a:r>
            <a:r>
              <a:rPr lang="en-GB" dirty="0" smtClean="0"/>
              <a:t>Research to enable quick reactions to new developments in trust and security</a:t>
            </a:r>
            <a:r>
              <a:rPr lang="en-GB" baseline="0" dirty="0" smtClean="0"/>
              <a:t>; </a:t>
            </a:r>
            <a:r>
              <a:rPr lang="en-GB" dirty="0" smtClean="0"/>
              <a:t>Particular attention to protection of children</a:t>
            </a:r>
          </a:p>
          <a:p>
            <a:pPr lvl="1"/>
            <a:endParaRPr lang="en-GB" dirty="0" smtClean="0"/>
          </a:p>
          <a:p>
            <a:pPr lvl="1"/>
            <a:r>
              <a:rPr lang="en-GB" b="1" dirty="0" smtClean="0"/>
              <a:t>5. </a:t>
            </a:r>
            <a:r>
              <a:rPr lang="en-GB" dirty="0" smtClean="0"/>
              <a:t>Technologies and capabilities to support different types of emergency management operations in crises and disasters; Interoperation between civilian and military capabilities;  development of dual-use technologies to enhance this interoperability. </a:t>
            </a:r>
          </a:p>
          <a:p>
            <a:pPr lvl="1"/>
            <a:endParaRPr lang="en-GB" dirty="0" smtClean="0"/>
          </a:p>
          <a:p>
            <a:pPr lvl="1"/>
            <a:r>
              <a:rPr lang="en-GB" b="1" dirty="0" smtClean="0"/>
              <a:t>6. </a:t>
            </a:r>
            <a:r>
              <a:rPr lang="en-GB" dirty="0" smtClean="0"/>
              <a:t>Safeguarding the human right of privacy; Controlling personal data; Perceptions, insecurity and the role of the media; Ethical, legal and human rights issues</a:t>
            </a:r>
          </a:p>
          <a:p>
            <a:pPr lvl="1"/>
            <a:endParaRPr lang="en-GB" dirty="0" smtClean="0"/>
          </a:p>
          <a:p>
            <a:pPr lvl="1"/>
            <a:r>
              <a:rPr lang="en-GB" b="1" dirty="0" smtClean="0"/>
              <a:t>7. </a:t>
            </a:r>
            <a:r>
              <a:rPr lang="en-GB" dirty="0" smtClean="0"/>
              <a:t>Pre-normative and standardisation activities supported across all mission areas; Integration and interoperability of systems and services; Communication, distributed architecture, human factors. </a:t>
            </a:r>
          </a:p>
          <a:p>
            <a:pPr lvl="2"/>
            <a:endParaRPr lang="en-GB" dirty="0" smtClean="0"/>
          </a:p>
          <a:p>
            <a:pPr lvl="2"/>
            <a:endParaRPr lang="en-GB" dirty="0" smtClean="0"/>
          </a:p>
          <a:p>
            <a:pPr lvl="2"/>
            <a:endParaRPr lang="en-GB" dirty="0" smtClean="0"/>
          </a:p>
          <a:p>
            <a:pPr lvl="2"/>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92</a:t>
            </a:fld>
            <a:endParaRPr lang="en-GB"/>
          </a:p>
        </p:txBody>
      </p:sp>
    </p:spTree>
    <p:extLst>
      <p:ext uri="{BB962C8B-B14F-4D97-AF65-F5344CB8AC3E}">
        <p14:creationId xmlns:p14="http://schemas.microsoft.com/office/powerpoint/2010/main" val="254042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18</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96</a:t>
            </a:fld>
            <a:endParaRPr lang="en-GB"/>
          </a:p>
        </p:txBody>
      </p:sp>
    </p:spTree>
    <p:extLst>
      <p:ext uri="{BB962C8B-B14F-4D97-AF65-F5344CB8AC3E}">
        <p14:creationId xmlns:p14="http://schemas.microsoft.com/office/powerpoint/2010/main" val="415031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97</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98</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99</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100</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03879-4E2E-4159-A693-FC70C7A03900}" type="slidenum">
              <a:rPr lang="en-GB" smtClean="0"/>
              <a:t>104</a:t>
            </a:fld>
            <a:endParaRPr lang="en-GB"/>
          </a:p>
        </p:txBody>
      </p:sp>
    </p:spTree>
    <p:extLst>
      <p:ext uri="{BB962C8B-B14F-4D97-AF65-F5344CB8AC3E}">
        <p14:creationId xmlns:p14="http://schemas.microsoft.com/office/powerpoint/2010/main" val="399519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105</a:t>
            </a:fld>
            <a:endParaRPr lang="en-GB"/>
          </a:p>
        </p:txBody>
      </p:sp>
    </p:spTree>
    <p:extLst>
      <p:ext uri="{BB962C8B-B14F-4D97-AF65-F5344CB8AC3E}">
        <p14:creationId xmlns:p14="http://schemas.microsoft.com/office/powerpoint/2010/main" val="540521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106</a:t>
            </a:fld>
            <a:endParaRPr lang="en-GB"/>
          </a:p>
        </p:txBody>
      </p:sp>
    </p:spTree>
    <p:extLst>
      <p:ext uri="{BB962C8B-B14F-4D97-AF65-F5344CB8AC3E}">
        <p14:creationId xmlns:p14="http://schemas.microsoft.com/office/powerpoint/2010/main" val="54052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19</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20</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21</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22</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25</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758825" y="742950"/>
            <a:ext cx="5365750" cy="3714750"/>
          </a:xfrm>
          <a:ln/>
        </p:spPr>
      </p:sp>
      <p:sp>
        <p:nvSpPr>
          <p:cNvPr id="11267" name="Notes Placeholder 2"/>
          <p:cNvSpPr>
            <a:spLocks noGrp="1"/>
          </p:cNvSpPr>
          <p:nvPr>
            <p:ph type="body" idx="1"/>
          </p:nvPr>
        </p:nvSpPr>
        <p:spPr>
          <a:noFill/>
          <a:ln/>
        </p:spPr>
        <p:txBody>
          <a:bodyPr/>
          <a:lstStyle/>
          <a:p>
            <a:endParaRPr lang="en-US" smtClean="0"/>
          </a:p>
        </p:txBody>
      </p:sp>
      <p:sp>
        <p:nvSpPr>
          <p:cNvPr id="11268" name="Slide Number Placeholder 3"/>
          <p:cNvSpPr>
            <a:spLocks noGrp="1"/>
          </p:cNvSpPr>
          <p:nvPr>
            <p:ph type="sldNum" sz="quarter" idx="5"/>
          </p:nvPr>
        </p:nvSpPr>
        <p:spPr>
          <a:noFill/>
        </p:spPr>
        <p:txBody>
          <a:bodyPr/>
          <a:lstStyle/>
          <a:p>
            <a:fld id="{84404C38-61B7-4E7E-AB7A-6EB0082DFEA5}" type="slidenum">
              <a:rPr lang="en-US" smtClean="0"/>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42950" y="1752636"/>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58"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8416"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48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9" name="Title 8"/>
          <p:cNvSpPr>
            <a:spLocks noGrp="1"/>
          </p:cNvSpPr>
          <p:nvPr>
            <p:ph type="ctrTitle"/>
          </p:nvPr>
        </p:nvSpPr>
        <p:spPr>
          <a:xfrm>
            <a:off x="742950" y="1752624"/>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52"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8" name="Freeform 7"/>
          <p:cNvSpPr>
            <a:spLocks/>
          </p:cNvSpPr>
          <p:nvPr/>
        </p:nvSpPr>
        <p:spPr bwMode="auto">
          <a:xfrm>
            <a:off x="38409"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userDrawn="1"/>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34321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10021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28666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22676418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99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9" name="Title 8"/>
          <p:cNvSpPr>
            <a:spLocks noGrp="1"/>
          </p:cNvSpPr>
          <p:nvPr>
            <p:ph type="ctrTitle"/>
          </p:nvPr>
        </p:nvSpPr>
        <p:spPr>
          <a:xfrm>
            <a:off x="742950" y="1752616"/>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47"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8" name="Freeform 7"/>
          <p:cNvSpPr>
            <a:spLocks/>
          </p:cNvSpPr>
          <p:nvPr/>
        </p:nvSpPr>
        <p:spPr bwMode="auto">
          <a:xfrm>
            <a:off x="38405"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2" name="Straight Connector 11"/>
          <p:cNvCxnSpPr/>
          <p:nvPr/>
        </p:nvCxnSpPr>
        <p:spPr>
          <a:xfrm>
            <a:off x="-4071"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userDrawn="1"/>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2155149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135710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1830905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3053941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176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742950" y="1752624"/>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52"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8" name="Freeform 7"/>
          <p:cNvSpPr>
            <a:spLocks/>
          </p:cNvSpPr>
          <p:nvPr/>
        </p:nvSpPr>
        <p:spPr bwMode="auto">
          <a:xfrm>
            <a:off x="38409"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2386371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899939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36272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234136968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423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Freeform 4"/>
          <p:cNvSpPr>
            <a:spLocks/>
          </p:cNvSpPr>
          <p:nvPr/>
        </p:nvSpPr>
        <p:spPr bwMode="auto">
          <a:xfrm>
            <a:off x="1828800" y="4953000"/>
            <a:ext cx="8077200" cy="4873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68007F"/>
              </a:solidFill>
            </a:endParaRPr>
          </a:p>
        </p:txBody>
      </p:sp>
      <p:sp>
        <p:nvSpPr>
          <p:cNvPr id="6" name="Freeform 16"/>
          <p:cNvSpPr>
            <a:spLocks/>
          </p:cNvSpPr>
          <p:nvPr/>
        </p:nvSpPr>
        <p:spPr bwMode="auto">
          <a:xfrm>
            <a:off x="38100" y="5237163"/>
            <a:ext cx="9867900" cy="788987"/>
          </a:xfrm>
          <a:custGeom>
            <a:avLst/>
            <a:gdLst>
              <a:gd name="T0" fmla="*/ 0 w 5760"/>
              <a:gd name="T1" fmla="*/ 0 h 528"/>
              <a:gd name="T2" fmla="*/ 9867900 w 5760"/>
              <a:gd name="T3" fmla="*/ 0 h 528"/>
              <a:gd name="T4" fmla="*/ 9867900 w 5760"/>
              <a:gd name="T5" fmla="*/ 788987 h 528"/>
              <a:gd name="T6" fmla="*/ 82233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chemeClr val="accent2"/>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solidFill>
                <a:srgbClr val="68007F"/>
              </a:solidFill>
            </a:endParaRPr>
          </a:p>
        </p:txBody>
      </p:sp>
      <p:sp>
        <p:nvSpPr>
          <p:cNvPr id="7" name="Freeform 6"/>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407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0" name="Picture 10" descr="ukro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1588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742950" y="1752602"/>
            <a:ext cx="8420100" cy="1829761"/>
          </a:xfrm>
        </p:spPr>
        <p:txBody>
          <a:bodyPr anchor="b"/>
          <a:lstStyle>
            <a:lvl1pPr algn="r">
              <a:defRPr sz="4000" b="1">
                <a:solidFill>
                  <a:schemeClr val="tx1"/>
                </a:solidFill>
                <a:effectLst/>
                <a:latin typeface="Verdana" pitchFamily="34" charset="0"/>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p14="http://schemas.microsoft.com/office/powerpoint/2010/main" val="1047084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ukro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2223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smtClean="0"/>
              <a:t>Click to edit Master text styles</a:t>
            </a:r>
          </a:p>
          <a:p>
            <a:pPr lvl="1"/>
            <a:r>
              <a:rPr lang="en-US" smtClean="0"/>
              <a:t>Second level</a:t>
            </a:r>
          </a:p>
          <a:p>
            <a:pPr lvl="2"/>
            <a:r>
              <a:rPr lang="en-US" smtClean="0"/>
              <a:t>Third level</a:t>
            </a:r>
          </a:p>
        </p:txBody>
      </p:sp>
      <p:sp>
        <p:nvSpPr>
          <p:cNvPr id="7" name="Title 6"/>
          <p:cNvSpPr>
            <a:spLocks noGrp="1"/>
          </p:cNvSpPr>
          <p:nvPr>
            <p:ph type="title"/>
          </p:nvPr>
        </p:nvSpPr>
        <p:spPr>
          <a:xfrm>
            <a:off x="495300" y="274638"/>
            <a:ext cx="7812073" cy="1143000"/>
          </a:xfrm>
        </p:spPr>
        <p:txBody>
          <a:bodyPr rtlCol="0"/>
          <a:lstStyle>
            <a:lvl1pPr>
              <a:defRPr sz="3200">
                <a:solidFill>
                  <a:schemeClr val="tx1"/>
                </a:solidFill>
                <a:latin typeface="Verdana" pitchFamily="34" charset="0"/>
              </a:defRPr>
            </a:lvl1pPr>
            <a:extLst/>
          </a:lstStyle>
          <a:p>
            <a:r>
              <a:rPr lang="en-US" smtClean="0"/>
              <a:t>Click to edit Master title style</a:t>
            </a:r>
            <a:endParaRPr lang="en-US" dirty="0"/>
          </a:p>
        </p:txBody>
      </p:sp>
    </p:spTree>
    <p:extLst>
      <p:ext uri="{BB962C8B-B14F-4D97-AF65-F5344CB8AC3E}">
        <p14:creationId xmlns:p14="http://schemas.microsoft.com/office/powerpoint/2010/main" val="5929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249606" y="2931712"/>
            <a:ext cx="4953000" cy="1454888"/>
          </a:xfrm>
        </p:spPr>
        <p:txBody>
          <a:bodyPr>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265273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9" descr="ukro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2223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0" y="273050"/>
            <a:ext cx="7812073"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43318"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5032111"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8360607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35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27365" name="Rectangle 5"/>
          <p:cNvSpPr>
            <a:spLocks noGrp="1" noChangeArrowheads="1"/>
          </p:cNvSpPr>
          <p:nvPr>
            <p:ph type="ctrTitle"/>
          </p:nvPr>
        </p:nvSpPr>
        <p:spPr>
          <a:xfrm>
            <a:off x="0" y="3429000"/>
            <a:ext cx="7696200" cy="2590800"/>
          </a:xfrm>
        </p:spPr>
        <p:txBody>
          <a:bodyPr/>
          <a:lstStyle>
            <a:lvl1pPr algn="r">
              <a:defRPr>
                <a:solidFill>
                  <a:schemeClr val="bg1"/>
                </a:solidFill>
              </a:defRPr>
            </a:lvl1pPr>
          </a:lstStyle>
          <a:p>
            <a:r>
              <a:rPr lang="en-US" smtClean="0"/>
              <a:t>Click to edit Master title style</a:t>
            </a:r>
            <a:endParaRPr lang="en-US"/>
          </a:p>
        </p:txBody>
      </p:sp>
      <p:sp>
        <p:nvSpPr>
          <p:cNvPr id="3" name="Footer Placeholder 4"/>
          <p:cNvSpPr>
            <a:spLocks noGrp="1" noChangeArrowheads="1"/>
          </p:cNvSpPr>
          <p:nvPr>
            <p:ph type="ftr" sz="quarter" idx="10"/>
          </p:nvPr>
        </p:nvSpPr>
        <p:spPr bwMode="auto">
          <a:xfrm>
            <a:off x="4541838" y="61436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bg1"/>
                </a:solidFill>
                <a:latin typeface="Arial" charset="0"/>
              </a:defRPr>
            </a:lvl1pPr>
          </a:lstStyle>
          <a:p>
            <a:pPr>
              <a:defRPr/>
            </a:pPr>
            <a:r>
              <a:rPr lang="en-US">
                <a:solidFill>
                  <a:prstClr val="white"/>
                </a:solidFill>
              </a:rPr>
              <a:t>http://www.ukro.ac.uk</a:t>
            </a:r>
          </a:p>
        </p:txBody>
      </p:sp>
    </p:spTree>
    <p:extLst>
      <p:ext uri="{BB962C8B-B14F-4D97-AF65-F5344CB8AC3E}">
        <p14:creationId xmlns:p14="http://schemas.microsoft.com/office/powerpoint/2010/main" val="115320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57175"/>
            <a:ext cx="64770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19200" y="1219200"/>
            <a:ext cx="8458200" cy="5414963"/>
          </a:xfrm>
        </p:spPr>
        <p:txBody>
          <a:bodyPr>
            <a:normAutofit/>
          </a:bodyPr>
          <a:lstStyle/>
          <a:p>
            <a:pPr lvl="0"/>
            <a:endParaRPr lang="en-GB" noProof="0" dirty="0" smtClean="0"/>
          </a:p>
        </p:txBody>
      </p:sp>
    </p:spTree>
    <p:extLst>
      <p:ext uri="{BB962C8B-B14F-4D97-AF65-F5344CB8AC3E}">
        <p14:creationId xmlns:p14="http://schemas.microsoft.com/office/powerpoint/2010/main" val="1449094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9" name="Title 8"/>
          <p:cNvSpPr>
            <a:spLocks noGrp="1"/>
          </p:cNvSpPr>
          <p:nvPr>
            <p:ph type="ctrTitle"/>
          </p:nvPr>
        </p:nvSpPr>
        <p:spPr>
          <a:xfrm>
            <a:off x="742950" y="1752604"/>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41"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8" name="Freeform 7"/>
          <p:cNvSpPr>
            <a:spLocks/>
          </p:cNvSpPr>
          <p:nvPr/>
        </p:nvSpPr>
        <p:spPr bwMode="auto">
          <a:xfrm>
            <a:off x="38398"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2" name="Straight Connector 11"/>
          <p:cNvCxnSpPr/>
          <p:nvPr/>
        </p:nvCxnSpPr>
        <p:spPr>
          <a:xfrm>
            <a:off x="-4077"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userDrawn="1"/>
        </p:nvPicPr>
        <p:blipFill>
          <a:blip r:embed="rId2" cstate="print"/>
          <a:srcRect/>
          <a:stretch>
            <a:fillRect/>
          </a:stretch>
        </p:blipFill>
        <p:spPr bwMode="auto">
          <a:xfrm>
            <a:off x="8385383"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2128457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1"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userDrawn="1"/>
        </p:nvPicPr>
        <p:blipFill>
          <a:blip r:embed="rId2" cstate="print"/>
          <a:srcRect/>
          <a:stretch>
            <a:fillRect/>
          </a:stretch>
        </p:blipFill>
        <p:spPr bwMode="auto">
          <a:xfrm>
            <a:off x="8385383"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782018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248907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19"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2"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userDrawn="1"/>
        </p:nvPicPr>
        <p:blipFill>
          <a:blip r:embed="rId2" cstate="print"/>
          <a:srcRect/>
          <a:stretch>
            <a:fillRect/>
          </a:stretch>
        </p:blipFill>
        <p:spPr bwMode="auto">
          <a:xfrm>
            <a:off x="8385383"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159989866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9" name="Title 8"/>
          <p:cNvSpPr>
            <a:spLocks noGrp="1"/>
          </p:cNvSpPr>
          <p:nvPr>
            <p:ph type="ctrTitle"/>
          </p:nvPr>
        </p:nvSpPr>
        <p:spPr>
          <a:xfrm>
            <a:off x="742950" y="1752630"/>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55"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8" name="Freeform 7"/>
          <p:cNvSpPr>
            <a:spLocks/>
          </p:cNvSpPr>
          <p:nvPr/>
        </p:nvSpPr>
        <p:spPr bwMode="auto">
          <a:xfrm>
            <a:off x="38413"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userDrawn="1"/>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425981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156626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173812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19523708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26212"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988" y="5787773"/>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2" name="Freeform 11"/>
          <p:cNvSpPr>
            <a:spLocks/>
          </p:cNvSpPr>
          <p:nvPr/>
        </p:nvSpPr>
        <p:spPr bwMode="auto">
          <a:xfrm>
            <a:off x="526209"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5" name="Straight Connector 14"/>
          <p:cNvCxnSpPr/>
          <p:nvPr/>
        </p:nvCxnSpPr>
        <p:spPr>
          <a:xfrm>
            <a:off x="-9991" y="5787767"/>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1780681481"/>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2" name="Freeform 11"/>
          <p:cNvSpPr>
            <a:spLocks/>
          </p:cNvSpPr>
          <p:nvPr/>
        </p:nvSpPr>
        <p:spPr bwMode="auto">
          <a:xfrm>
            <a:off x="526206"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5" name="Straight Connector 14"/>
          <p:cNvCxnSpPr/>
          <p:nvPr/>
        </p:nvCxnSpPr>
        <p:spPr>
          <a:xfrm>
            <a:off x="-9994" y="578776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2545852505"/>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2" name="Freeform 11"/>
          <p:cNvSpPr>
            <a:spLocks/>
          </p:cNvSpPr>
          <p:nvPr/>
        </p:nvSpPr>
        <p:spPr bwMode="auto">
          <a:xfrm>
            <a:off x="526201"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5" name="Straight Connector 14"/>
          <p:cNvCxnSpPr/>
          <p:nvPr/>
        </p:nvCxnSpPr>
        <p:spPr>
          <a:xfrm>
            <a:off x="-9998" y="5787753"/>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863245909"/>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12" name="Freeform 11"/>
          <p:cNvSpPr>
            <a:spLocks/>
          </p:cNvSpPr>
          <p:nvPr/>
        </p:nvSpPr>
        <p:spPr bwMode="auto">
          <a:xfrm>
            <a:off x="526206"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994" y="578776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4177197381"/>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1338" y="5945188"/>
            <a:ext cx="535146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68007F"/>
              </a:solidFill>
            </a:endParaRPr>
          </a:p>
        </p:txBody>
      </p:sp>
      <p:sp>
        <p:nvSpPr>
          <p:cNvPr id="3075" name="Freeform 11"/>
          <p:cNvSpPr>
            <a:spLocks/>
          </p:cNvSpPr>
          <p:nvPr/>
        </p:nvSpPr>
        <p:spPr bwMode="auto">
          <a:xfrm>
            <a:off x="525463" y="5938838"/>
            <a:ext cx="3998912" cy="933450"/>
          </a:xfrm>
          <a:custGeom>
            <a:avLst/>
            <a:gdLst>
              <a:gd name="T0" fmla="*/ 0 w 5591"/>
              <a:gd name="T1" fmla="*/ 0 h 588"/>
              <a:gd name="T2" fmla="*/ 4119788 w 5591"/>
              <a:gd name="T3" fmla="*/ 0 h 588"/>
              <a:gd name="T4" fmla="*/ 4119788 w 5591"/>
              <a:gd name="T5" fmla="*/ 838200 h 588"/>
              <a:gd name="T6" fmla="*/ 34332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chemeClr val="accent2"/>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solidFill>
                <a:srgbClr val="68007F"/>
              </a:solidFill>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7812088"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3081"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82" name="Picture 10" descr="ukrohighr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5175" y="12223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990032"/>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Lst>
  <p:txStyles>
    <p:titleStyle>
      <a:lvl1pPr algn="l" rtl="0" eaLnBrk="0" fontAlgn="base" hangingPunct="0">
        <a:spcBef>
          <a:spcPct val="0"/>
        </a:spcBef>
        <a:spcAft>
          <a:spcPct val="0"/>
        </a:spcAft>
        <a:defRPr sz="3200" b="1" kern="1200">
          <a:solidFill>
            <a:schemeClr val="tx1"/>
          </a:solidFill>
          <a:latin typeface="Verdana" pitchFamily="34" charset="0"/>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fontAlgn="base">
        <a:spcBef>
          <a:spcPct val="0"/>
        </a:spcBef>
        <a:spcAft>
          <a:spcPct val="0"/>
        </a:spcAft>
        <a:defRPr sz="3200" b="1">
          <a:solidFill>
            <a:schemeClr val="tx1"/>
          </a:solidFill>
          <a:latin typeface="Verdana" pitchFamily="34" charset="0"/>
        </a:defRPr>
      </a:lvl6pPr>
      <a:lvl7pPr marL="914400" algn="l" rtl="0" fontAlgn="base">
        <a:spcBef>
          <a:spcPct val="0"/>
        </a:spcBef>
        <a:spcAft>
          <a:spcPct val="0"/>
        </a:spcAft>
        <a:defRPr sz="3200" b="1">
          <a:solidFill>
            <a:schemeClr val="tx1"/>
          </a:solidFill>
          <a:latin typeface="Verdana" pitchFamily="34" charset="0"/>
        </a:defRPr>
      </a:lvl7pPr>
      <a:lvl8pPr marL="1371600" algn="l" rtl="0" fontAlgn="base">
        <a:spcBef>
          <a:spcPct val="0"/>
        </a:spcBef>
        <a:spcAft>
          <a:spcPct val="0"/>
        </a:spcAft>
        <a:defRPr sz="3200" b="1">
          <a:solidFill>
            <a:schemeClr val="tx1"/>
          </a:solidFill>
          <a:latin typeface="Verdana" pitchFamily="34" charset="0"/>
        </a:defRPr>
      </a:lvl8pPr>
      <a:lvl9pPr marL="1828800" algn="l" rtl="0" fontAlgn="base">
        <a:spcBef>
          <a:spcPct val="0"/>
        </a:spcBef>
        <a:spcAft>
          <a:spcPct val="0"/>
        </a:spcAft>
        <a:defRPr sz="3200" b="1">
          <a:solidFill>
            <a:schemeClr val="tx1"/>
          </a:solidFill>
          <a:latin typeface="Verdan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2"/>
        </a:buClr>
        <a:buFont typeface="Arial" charset="0"/>
        <a:buChar char="•"/>
        <a:defRPr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rgbClr val="9C007F"/>
        </a:buClr>
        <a:buSzPct val="100000"/>
        <a:buFont typeface="Wingdings" pitchFamily="2"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2" name="Freeform 11"/>
          <p:cNvSpPr>
            <a:spLocks/>
          </p:cNvSpPr>
          <p:nvPr/>
        </p:nvSpPr>
        <p:spPr bwMode="auto">
          <a:xfrm>
            <a:off x="526195"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5" name="Straight Connector 14"/>
          <p:cNvCxnSpPr/>
          <p:nvPr/>
        </p:nvCxnSpPr>
        <p:spPr>
          <a:xfrm>
            <a:off x="-10005" y="578774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1"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1"/>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3"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1178841558"/>
      </p:ext>
    </p:extLst>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ec.europa.eu/enterprise/policies/security/industrial-policy/communication/index_en.htm" TargetMode="External"/><Relationship Id="rId2" Type="http://schemas.openxmlformats.org/officeDocument/2006/relationships/hyperlink" Target="http://ec.europa.eu/enterprise/policies/security/index_en.htm" TargetMode="External"/><Relationship Id="rId1" Type="http://schemas.openxmlformats.org/officeDocument/2006/relationships/slideLayout" Target="../slideLayouts/slideLayout2.xml"/><Relationship Id="rId4" Type="http://schemas.openxmlformats.org/officeDocument/2006/relationships/hyperlink" Target="http://ec.europa.eu/dgs/home-affairs/what-we-do/policies/internal-security/internal-security-strategy/index_en.htm"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ec.europa.eu/research/science-society/index.cf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rc.europa.eu/update-ERC-calls-proposals-201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ukro.ac.uk/mariecuri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c.europa.eu/research/mariecurieactions" TargetMode="External"/><Relationship Id="rId4" Type="http://schemas.openxmlformats.org/officeDocument/2006/relationships/hyperlink" Target="http://www.ukro.ac.uk/subscriber/fp7/peopl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cordis.europa.eu/fp7/ict/programme/fet_en.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imi.europa.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jpiamr.eu/" TargetMode="External"/><Relationship Id="rId5" Type="http://schemas.openxmlformats.org/officeDocument/2006/relationships/hyperlink" Target="http://www.jp-demographic.eu/" TargetMode="External"/><Relationship Id="rId4" Type="http://schemas.openxmlformats.org/officeDocument/2006/relationships/hyperlink" Target="http://www.edctp.or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ec.europa.eu/maritimeaffairs/policy/blue_growth/index_en.htm" TargetMode="External"/><Relationship Id="rId2" Type="http://schemas.openxmlformats.org/officeDocument/2006/relationships/hyperlink" Target="http://ec.europa.eu/research/bioeconomy/policy/" TargetMode="External"/><Relationship Id="rId1" Type="http://schemas.openxmlformats.org/officeDocument/2006/relationships/slideLayout" Target="../slideLayouts/slideLayout2.xml"/><Relationship Id="rId5" Type="http://schemas.openxmlformats.org/officeDocument/2006/relationships/hyperlink" Target="http://www.faccejpi.com/" TargetMode="External"/><Relationship Id="rId4" Type="http://schemas.openxmlformats.org/officeDocument/2006/relationships/hyperlink" Target="http://ec.europa.eu/agriculture/eip/"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www.climate-kic.org/" TargetMode="External"/><Relationship Id="rId3" Type="http://schemas.openxmlformats.org/officeDocument/2006/relationships/hyperlink" Target="http://ec.europa.eu/research/energy/index_en.cfm" TargetMode="External"/><Relationship Id="rId7" Type="http://schemas.openxmlformats.org/officeDocument/2006/relationships/hyperlink" Target="http://www.kic-innoenergy.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fch-ju.eu/" TargetMode="External"/><Relationship Id="rId5" Type="http://schemas.openxmlformats.org/officeDocument/2006/relationships/hyperlink" Target="http://ec.europa.eu/energy/index_en.htm" TargetMode="External"/><Relationship Id="rId4" Type="http://schemas.openxmlformats.org/officeDocument/2006/relationships/hyperlink" Target="http://ec.europa.eu/energy/technology/set_plan/set_plan_en.ht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7.xml.rels><?xml version="1.0" encoding="UTF-8" standalone="yes"?>
<Relationships xmlns="http://schemas.openxmlformats.org/package/2006/relationships"><Relationship Id="rId8" Type="http://schemas.openxmlformats.org/officeDocument/2006/relationships/hyperlink" Target="http://ec.europa.eu/transport/modes/air/doc/flightpath2050.pdf" TargetMode="External"/><Relationship Id="rId3" Type="http://schemas.openxmlformats.org/officeDocument/2006/relationships/hyperlink" Target="http://www.transport-research.info/web/index.cfm" TargetMode="External"/><Relationship Id="rId7" Type="http://schemas.openxmlformats.org/officeDocument/2006/relationships/hyperlink" Target="http://eur-lex.europa.eu/LexUriServ/LexUriServ.do?uri=COM:2012:0501:FIN:EN:PDF" TargetMode="External"/><Relationship Id="rId2" Type="http://schemas.openxmlformats.org/officeDocument/2006/relationships/hyperlink" Target="http://ec.europa.eu/research/transport/index_en.htm" TargetMode="External"/><Relationship Id="rId1" Type="http://schemas.openxmlformats.org/officeDocument/2006/relationships/slideLayout" Target="../slideLayouts/slideLayout2.xml"/><Relationship Id="rId6" Type="http://schemas.openxmlformats.org/officeDocument/2006/relationships/hyperlink" Target="http://ec.europa.eu/transport/themes/strategies/2011_white_paper_en.htm" TargetMode="External"/><Relationship Id="rId5" Type="http://schemas.openxmlformats.org/officeDocument/2006/relationships/hyperlink" Target="http://www.cleansky.eu/" TargetMode="External"/><Relationship Id="rId4" Type="http://schemas.openxmlformats.org/officeDocument/2006/relationships/hyperlink" Target="http://www.green-cars-initiative.eu/public/"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hyperlink" Target="http://ec.europa.eu/environment/water/innovationpartnership/index_en.htm" TargetMode="External"/><Relationship Id="rId7" Type="http://schemas.openxmlformats.org/officeDocument/2006/relationships/hyperlink" Target="http://ec.europa.eu/environment/life/funding/lifeplus.htm" TargetMode="External"/><Relationship Id="rId2" Type="http://schemas.openxmlformats.org/officeDocument/2006/relationships/hyperlink" Target="http://ec.europa.eu/research/environment/index_en.cfm" TargetMode="External"/><Relationship Id="rId1" Type="http://schemas.openxmlformats.org/officeDocument/2006/relationships/slideLayout" Target="../slideLayouts/slideLayout2.xml"/><Relationship Id="rId6" Type="http://schemas.openxmlformats.org/officeDocument/2006/relationships/hyperlink" Target="http://www.jpi-climate.eu/home" TargetMode="External"/><Relationship Id="rId5" Type="http://schemas.openxmlformats.org/officeDocument/2006/relationships/hyperlink" Target="http://www.jpi-oceans.eu/home" TargetMode="External"/><Relationship Id="rId4" Type="http://schemas.openxmlformats.org/officeDocument/2006/relationships/hyperlink" Target="http://www.waterjpi.eu/home"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9.xml.rels><?xml version="1.0" encoding="UTF-8" standalone="yes"?>
<Relationships xmlns="http://schemas.openxmlformats.org/package/2006/relationships"><Relationship Id="rId3" Type="http://schemas.openxmlformats.org/officeDocument/2006/relationships/hyperlink" Target="http://ec.europa.eu/research/innovation-union/index_en.cfm" TargetMode="External"/><Relationship Id="rId2" Type="http://schemas.openxmlformats.org/officeDocument/2006/relationships/hyperlink" Target="http://ec.europa.eu/research/social-sciences/index_en.html" TargetMode="External"/><Relationship Id="rId1" Type="http://schemas.openxmlformats.org/officeDocument/2006/relationships/slideLayout" Target="../slideLayouts/slideLayout2.xml"/><Relationship Id="rId6" Type="http://schemas.openxmlformats.org/officeDocument/2006/relationships/hyperlink" Target="http://ec.europa.eu/research/innovation-union/index_en.cfm?section=active-healthy-ageing&amp;pg=home" TargetMode="External"/><Relationship Id="rId5" Type="http://schemas.openxmlformats.org/officeDocument/2006/relationships/hyperlink" Target="http://www.jpi-culturalheritage.eu/" TargetMode="External"/><Relationship Id="rId4" Type="http://schemas.openxmlformats.org/officeDocument/2006/relationships/hyperlink" Target="http://ec.europa.eu/commission_2010-2014/president/news/archives/2013/04/20130430_1_en.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Horizon 2020</a:t>
            </a:r>
            <a:endParaRPr lang="en-US" dirty="0"/>
          </a:p>
        </p:txBody>
      </p:sp>
      <p:sp>
        <p:nvSpPr>
          <p:cNvPr id="3" name="Subtitle 2"/>
          <p:cNvSpPr>
            <a:spLocks noGrp="1"/>
          </p:cNvSpPr>
          <p:nvPr>
            <p:ph type="subTitle" idx="1"/>
          </p:nvPr>
        </p:nvSpPr>
        <p:spPr/>
        <p:txBody>
          <a:bodyPr/>
          <a:lstStyle/>
          <a:p>
            <a:r>
              <a:rPr lang="en-US" dirty="0" smtClean="0"/>
              <a:t>introduction</a:t>
            </a:r>
            <a:endParaRPr lang="en-US" dirty="0"/>
          </a:p>
        </p:txBody>
      </p:sp>
    </p:spTree>
    <p:extLst>
      <p:ext uri="{BB962C8B-B14F-4D97-AF65-F5344CB8AC3E}">
        <p14:creationId xmlns:p14="http://schemas.microsoft.com/office/powerpoint/2010/main" val="641337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Horizon 2020</a:t>
            </a:r>
            <a:endParaRPr lang="en-GB" dirty="0"/>
          </a:p>
        </p:txBody>
      </p:sp>
      <p:sp>
        <p:nvSpPr>
          <p:cNvPr id="5" name="Text Placeholder 4"/>
          <p:cNvSpPr>
            <a:spLocks noGrp="1"/>
          </p:cNvSpPr>
          <p:nvPr>
            <p:ph type="body" idx="1"/>
          </p:nvPr>
        </p:nvSpPr>
        <p:spPr/>
        <p:txBody>
          <a:bodyPr/>
          <a:lstStyle/>
          <a:p>
            <a:r>
              <a:rPr lang="en-GB" dirty="0" smtClean="0"/>
              <a:t>Basic participation details</a:t>
            </a:r>
            <a:endParaRPr lang="en-GB" dirty="0"/>
          </a:p>
        </p:txBody>
      </p:sp>
    </p:spTree>
    <p:extLst>
      <p:ext uri="{BB962C8B-B14F-4D97-AF65-F5344CB8AC3E}">
        <p14:creationId xmlns:p14="http://schemas.microsoft.com/office/powerpoint/2010/main" val="35547360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196752"/>
            <a:ext cx="9216229" cy="4896544"/>
          </a:xfrm>
        </p:spPr>
        <p:txBody>
          <a:bodyPr>
            <a:normAutofit/>
          </a:bodyPr>
          <a:lstStyle/>
          <a:p>
            <a:r>
              <a:rPr lang="en-GB" sz="2000" dirty="0" smtClean="0"/>
              <a:t>Calls </a:t>
            </a:r>
            <a:r>
              <a:rPr lang="en-GB" sz="2000" dirty="0"/>
              <a:t>1, 2 and 3 </a:t>
            </a:r>
            <a:r>
              <a:rPr lang="en-GB" sz="2000" dirty="0" smtClean="0"/>
              <a:t>open </a:t>
            </a:r>
            <a:r>
              <a:rPr lang="en-GB" sz="2000" dirty="0">
                <a:solidFill>
                  <a:srgbClr val="FF0000"/>
                </a:solidFill>
              </a:rPr>
              <a:t>25 March 2014 </a:t>
            </a:r>
            <a:r>
              <a:rPr lang="en-GB" sz="2000" dirty="0"/>
              <a:t>(</a:t>
            </a:r>
            <a:r>
              <a:rPr lang="en-GB" sz="2000" dirty="0" err="1"/>
              <a:t>tbc</a:t>
            </a:r>
            <a:r>
              <a:rPr lang="en-GB" sz="2000" dirty="0"/>
              <a:t>); deadline </a:t>
            </a:r>
            <a:r>
              <a:rPr lang="en-GB" sz="2000" dirty="0">
                <a:solidFill>
                  <a:srgbClr val="FF0000"/>
                </a:solidFill>
              </a:rPr>
              <a:t>28 August 2014 </a:t>
            </a:r>
            <a:r>
              <a:rPr lang="en-GB" sz="2000" dirty="0"/>
              <a:t>(</a:t>
            </a:r>
            <a:r>
              <a:rPr lang="en-GB" sz="2000" dirty="0" err="1"/>
              <a:t>tbc</a:t>
            </a:r>
            <a:r>
              <a:rPr lang="en-GB" sz="2000" dirty="0"/>
              <a:t>)</a:t>
            </a:r>
          </a:p>
          <a:p>
            <a:r>
              <a:rPr lang="en-GB" sz="2000" dirty="0"/>
              <a:t>Call 4 (Cyber Security</a:t>
            </a:r>
            <a:r>
              <a:rPr lang="en-GB" sz="2000" dirty="0" smtClean="0"/>
              <a:t>): deadline </a:t>
            </a:r>
            <a:r>
              <a:rPr lang="en-GB" sz="2000" dirty="0"/>
              <a:t>may be different – </a:t>
            </a:r>
            <a:r>
              <a:rPr lang="en-GB" sz="2000" dirty="0" err="1"/>
              <a:t>tbc</a:t>
            </a:r>
            <a:r>
              <a:rPr lang="en-GB" sz="2000" dirty="0"/>
              <a:t> by DG Connect</a:t>
            </a:r>
          </a:p>
          <a:p>
            <a:r>
              <a:rPr lang="en-GB" sz="2000" dirty="0"/>
              <a:t>Work Programme indicates: </a:t>
            </a:r>
          </a:p>
          <a:p>
            <a:pPr lvl="1"/>
            <a:r>
              <a:rPr lang="en-GB" sz="2000" dirty="0" smtClean="0"/>
              <a:t>timing </a:t>
            </a:r>
            <a:r>
              <a:rPr lang="en-GB" sz="2000" dirty="0"/>
              <a:t>of topic (2014 or 2015) </a:t>
            </a:r>
          </a:p>
          <a:p>
            <a:pPr lvl="1"/>
            <a:r>
              <a:rPr lang="en-GB" sz="2000" dirty="0"/>
              <a:t>type of project (collaborative / co-ordination and support actions);</a:t>
            </a:r>
          </a:p>
          <a:p>
            <a:pPr lvl="1"/>
            <a:r>
              <a:rPr lang="en-GB" sz="2000" dirty="0"/>
              <a:t>level of project (capability / integration / demonstration)</a:t>
            </a:r>
          </a:p>
          <a:p>
            <a:pPr lvl="1"/>
            <a:r>
              <a:rPr lang="en-GB" sz="2000" dirty="0"/>
              <a:t>funding level (70% / 100%)</a:t>
            </a:r>
          </a:p>
          <a:p>
            <a:r>
              <a:rPr lang="en-GB" sz="2000" dirty="0" smtClean="0"/>
              <a:t>New focus on cyber security</a:t>
            </a:r>
          </a:p>
          <a:p>
            <a:r>
              <a:rPr lang="en-GB" sz="2000" dirty="0" smtClean="0"/>
              <a:t>Specific topics on ethical and societal dimension, requiring range of actors; integrated across the four calls  </a:t>
            </a:r>
          </a:p>
          <a:p>
            <a:endParaRPr lang="en-GB" sz="2400" dirty="0" smtClean="0"/>
          </a:p>
          <a:p>
            <a:pPr lvl="1"/>
            <a:endParaRPr lang="en-GB" sz="1600" b="1" dirty="0" smtClean="0"/>
          </a:p>
          <a:p>
            <a:pPr lvl="1"/>
            <a:endParaRPr lang="en-GB" sz="1600" dirty="0" smtClean="0"/>
          </a:p>
          <a:p>
            <a:endParaRPr lang="en-GB" sz="2000" dirty="0" smtClean="0"/>
          </a:p>
          <a:p>
            <a:pPr marL="630238" lvl="2" indent="0">
              <a:buNone/>
            </a:pPr>
            <a:endParaRPr lang="en-GB" dirty="0" smtClean="0"/>
          </a:p>
          <a:p>
            <a:pPr lvl="1"/>
            <a:endParaRPr lang="en-GB" sz="4500" dirty="0"/>
          </a:p>
        </p:txBody>
      </p:sp>
      <p:sp>
        <p:nvSpPr>
          <p:cNvPr id="3" name="Title 2"/>
          <p:cNvSpPr>
            <a:spLocks noGrp="1"/>
          </p:cNvSpPr>
          <p:nvPr>
            <p:ph type="title"/>
          </p:nvPr>
        </p:nvSpPr>
        <p:spPr>
          <a:xfrm>
            <a:off x="116469" y="332656"/>
            <a:ext cx="7812073" cy="1143000"/>
          </a:xfrm>
        </p:spPr>
        <p:txBody>
          <a:bodyPr>
            <a:normAutofit/>
          </a:bodyPr>
          <a:lstStyle/>
          <a:p>
            <a:r>
              <a:rPr lang="en-GB" sz="2400" dirty="0" smtClean="0"/>
              <a:t>Draft Work Programme for 2014-15 #4</a:t>
            </a:r>
            <a:endParaRPr lang="en-GB" sz="2400" dirty="0"/>
          </a:p>
        </p:txBody>
      </p:sp>
    </p:spTree>
    <p:extLst>
      <p:ext uri="{BB962C8B-B14F-4D97-AF65-F5344CB8AC3E}">
        <p14:creationId xmlns:p14="http://schemas.microsoft.com/office/powerpoint/2010/main" val="9844973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506506" y="1340768"/>
            <a:ext cx="9127014" cy="4381946"/>
          </a:xfrm>
        </p:spPr>
        <p:txBody>
          <a:bodyPr>
            <a:normAutofit lnSpcReduction="10000"/>
          </a:bodyPr>
          <a:lstStyle/>
          <a:p>
            <a:r>
              <a:rPr lang="en-GB" sz="2000" dirty="0" smtClean="0"/>
              <a:t>European Commission pages on EU-funded research on Security:</a:t>
            </a:r>
          </a:p>
          <a:p>
            <a:pPr lvl="1"/>
            <a:r>
              <a:rPr lang="en-GB" sz="2000" dirty="0">
                <a:hlinkClick r:id="rId2"/>
              </a:rPr>
              <a:t>http://</a:t>
            </a:r>
            <a:r>
              <a:rPr lang="en-GB" sz="2000" dirty="0" smtClean="0">
                <a:hlinkClick r:id="rId2"/>
              </a:rPr>
              <a:t>ec.europa.eu/enterprise/policies/security/index_en.htm</a:t>
            </a:r>
            <a:endParaRPr lang="en-GB" sz="2000" dirty="0" smtClean="0"/>
          </a:p>
          <a:p>
            <a:pPr marL="392113" lvl="1" indent="0">
              <a:buNone/>
            </a:pPr>
            <a:endParaRPr lang="en-GB" sz="1600" dirty="0"/>
          </a:p>
          <a:p>
            <a:r>
              <a:rPr lang="en-GB" sz="2000" dirty="0" smtClean="0"/>
              <a:t>EU Security Industrial Policy Communications</a:t>
            </a:r>
          </a:p>
          <a:p>
            <a:pPr lvl="1"/>
            <a:r>
              <a:rPr lang="en-GB" sz="2000" dirty="0" smtClean="0">
                <a:hlinkClick r:id="rId3"/>
              </a:rPr>
              <a:t>http://ec.europa.eu/enterprise/policies/security/industrial-policy/communication/index_en.htm</a:t>
            </a:r>
            <a:endParaRPr lang="en-GB" sz="2000" dirty="0" smtClean="0"/>
          </a:p>
          <a:p>
            <a:pPr lvl="1"/>
            <a:endParaRPr lang="en-GB" sz="2000" dirty="0"/>
          </a:p>
          <a:p>
            <a:r>
              <a:rPr lang="en-GB" sz="2000" dirty="0" smtClean="0"/>
              <a:t>EU Internal Security Strategy</a:t>
            </a:r>
          </a:p>
          <a:p>
            <a:pPr lvl="1"/>
            <a:r>
              <a:rPr lang="en-GB" sz="2000" dirty="0">
                <a:hlinkClick r:id="rId4"/>
              </a:rPr>
              <a:t>http://ec.europa.eu/dgs/home-affairs/what-we-do/policies/internal-security/internal-security-strategy/index_en.htm</a:t>
            </a:r>
            <a:endParaRPr lang="en-GB" sz="2000" dirty="0" smtClean="0"/>
          </a:p>
          <a:p>
            <a:pPr lvl="1"/>
            <a:endParaRPr lang="en-GB" sz="2000" dirty="0" smtClean="0"/>
          </a:p>
          <a:p>
            <a:r>
              <a:rPr lang="en-GB" sz="2000" dirty="0" smtClean="0"/>
              <a:t>EU Cyber Security Strategy</a:t>
            </a:r>
          </a:p>
          <a:p>
            <a:pPr lvl="1"/>
            <a:r>
              <a:rPr lang="en-GB" sz="2000" dirty="0">
                <a:hlinkClick r:id="rId4"/>
              </a:rPr>
              <a:t>http://ec.europa.eu/dgs/home-affairs/what-we-do/policies/internal-security/internal-security-strategy/index_en.htm</a:t>
            </a:r>
            <a:endParaRPr lang="en-GB" sz="2000" dirty="0"/>
          </a:p>
          <a:p>
            <a:endParaRPr lang="en-GB" sz="2400" dirty="0" smtClean="0"/>
          </a:p>
          <a:p>
            <a:pPr marL="109537" indent="0">
              <a:buNone/>
            </a:pPr>
            <a:endParaRPr lang="en-GB" sz="2000" dirty="0" smtClean="0"/>
          </a:p>
          <a:p>
            <a:endParaRPr lang="en-GB" sz="2400" dirty="0" smtClean="0"/>
          </a:p>
        </p:txBody>
      </p:sp>
      <p:sp>
        <p:nvSpPr>
          <p:cNvPr id="3" name="Title 2"/>
          <p:cNvSpPr>
            <a:spLocks noGrp="1"/>
          </p:cNvSpPr>
          <p:nvPr>
            <p:ph type="title"/>
          </p:nvPr>
        </p:nvSpPr>
        <p:spPr/>
        <p:txBody>
          <a:bodyPr/>
          <a:lstStyle/>
          <a:p>
            <a:pPr fontAlgn="auto">
              <a:spcAft>
                <a:spcPts val="0"/>
              </a:spcAft>
              <a:defRPr/>
            </a:pPr>
            <a:r>
              <a:rPr lang="en-GB" sz="2800" dirty="0" smtClean="0"/>
              <a:t>Useful Links</a:t>
            </a:r>
            <a:endParaRPr lang="en-GB" sz="2800" dirty="0"/>
          </a:p>
        </p:txBody>
      </p:sp>
    </p:spTree>
    <p:extLst>
      <p:ext uri="{BB962C8B-B14F-4D97-AF65-F5344CB8AC3E}">
        <p14:creationId xmlns:p14="http://schemas.microsoft.com/office/powerpoint/2010/main" val="17600701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Other aspects – Widening participation, Science with and for society, </a:t>
            </a:r>
            <a:r>
              <a:rPr lang="en-GB" dirty="0" err="1" smtClean="0"/>
              <a:t>Euratom</a:t>
            </a:r>
            <a:r>
              <a:rPr lang="en-GB" dirty="0" smtClean="0"/>
              <a:t>, EIT</a:t>
            </a:r>
            <a:endParaRPr lang="en-GB" dirty="0"/>
          </a:p>
        </p:txBody>
      </p:sp>
    </p:spTree>
    <p:extLst>
      <p:ext uri="{BB962C8B-B14F-4D97-AF65-F5344CB8AC3E}">
        <p14:creationId xmlns:p14="http://schemas.microsoft.com/office/powerpoint/2010/main" val="12740981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Horizon 2020</a:t>
            </a:r>
            <a:endParaRPr lang="en-GB" dirty="0"/>
          </a:p>
        </p:txBody>
      </p:sp>
      <p:sp>
        <p:nvSpPr>
          <p:cNvPr id="4" name="Text Placeholder 3"/>
          <p:cNvSpPr>
            <a:spLocks noGrp="1"/>
          </p:cNvSpPr>
          <p:nvPr>
            <p:ph type="body" idx="1"/>
          </p:nvPr>
        </p:nvSpPr>
        <p:spPr/>
        <p:txBody>
          <a:bodyPr/>
          <a:lstStyle/>
          <a:p>
            <a:r>
              <a:rPr lang="en-GB" dirty="0"/>
              <a:t>Science with and for Society</a:t>
            </a:r>
          </a:p>
        </p:txBody>
      </p:sp>
    </p:spTree>
    <p:extLst>
      <p:ext uri="{BB962C8B-B14F-4D97-AF65-F5344CB8AC3E}">
        <p14:creationId xmlns:p14="http://schemas.microsoft.com/office/powerpoint/2010/main" val="7518760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dirty="0" smtClean="0"/>
              <a:t>Objective is to </a:t>
            </a:r>
            <a:r>
              <a:rPr lang="en-GB" sz="2400" i="1" dirty="0" smtClean="0"/>
              <a:t>“build </a:t>
            </a:r>
            <a:r>
              <a:rPr lang="en-GB" sz="2400" i="1" dirty="0"/>
              <a:t>effective cooperation between science and society, recruit new talent for science and pair scientific excellence with social awareness and </a:t>
            </a:r>
            <a:r>
              <a:rPr lang="en-GB" sz="2400" i="1" dirty="0" smtClean="0"/>
              <a:t>responsibility”</a:t>
            </a:r>
          </a:p>
          <a:p>
            <a:endParaRPr lang="en-GB" sz="2400" dirty="0"/>
          </a:p>
          <a:p>
            <a:r>
              <a:rPr lang="en-GB" sz="2400" dirty="0" smtClean="0"/>
              <a:t>Currently </a:t>
            </a:r>
            <a:r>
              <a:rPr lang="en-GB" sz="2400" dirty="0"/>
              <a:t>situated in Societal Challenge 6 ‘Inclusive, Innovative and Reflective Societies’, </a:t>
            </a:r>
            <a:r>
              <a:rPr lang="en-GB" sz="2400" dirty="0" smtClean="0"/>
              <a:t>but likely to move under a separate heading, alongside widening participation</a:t>
            </a:r>
            <a:endParaRPr lang="en-GB" sz="2400" dirty="0"/>
          </a:p>
          <a:p>
            <a:endParaRPr lang="en-GB" dirty="0" smtClean="0"/>
          </a:p>
          <a:p>
            <a:endParaRPr lang="en-GB" dirty="0"/>
          </a:p>
        </p:txBody>
      </p:sp>
      <p:sp>
        <p:nvSpPr>
          <p:cNvPr id="3" name="Title 2"/>
          <p:cNvSpPr>
            <a:spLocks noGrp="1"/>
          </p:cNvSpPr>
          <p:nvPr>
            <p:ph type="title"/>
          </p:nvPr>
        </p:nvSpPr>
        <p:spPr/>
        <p:txBody>
          <a:bodyPr>
            <a:normAutofit/>
          </a:bodyPr>
          <a:lstStyle/>
          <a:p>
            <a:r>
              <a:rPr lang="en-GB" sz="2800" dirty="0" smtClean="0"/>
              <a:t>Science with and for Society</a:t>
            </a:r>
            <a:endParaRPr lang="en-GB" sz="2800" dirty="0"/>
          </a:p>
        </p:txBody>
      </p:sp>
    </p:spTree>
    <p:extLst>
      <p:ext uri="{BB962C8B-B14F-4D97-AF65-F5344CB8AC3E}">
        <p14:creationId xmlns:p14="http://schemas.microsoft.com/office/powerpoint/2010/main" val="34278885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497" y="1628800"/>
            <a:ext cx="8915400" cy="4666332"/>
          </a:xfrm>
        </p:spPr>
        <p:txBody>
          <a:bodyPr/>
          <a:lstStyle/>
          <a:p>
            <a:pPr marL="392113" lvl="1" indent="0">
              <a:buNone/>
            </a:pPr>
            <a:r>
              <a:rPr lang="en-US" sz="2000" b="1" dirty="0" smtClean="0"/>
              <a:t>1. Engaging citizens in science</a:t>
            </a:r>
          </a:p>
          <a:p>
            <a:pPr lvl="1"/>
            <a:r>
              <a:rPr lang="en-GB" sz="2000" dirty="0" smtClean="0"/>
              <a:t>Developing scientific citizenship: innovative science education, attracting more young people to science, especially girls</a:t>
            </a:r>
            <a:endParaRPr lang="en-GB" sz="2000" dirty="0"/>
          </a:p>
          <a:p>
            <a:pPr lvl="1"/>
            <a:r>
              <a:rPr lang="en-GB" sz="2000" dirty="0" smtClean="0"/>
              <a:t>Empowering citizens: supporting citizens’ engagement in the assessment of their science related futures, fostering grassroots innovation</a:t>
            </a:r>
          </a:p>
          <a:p>
            <a:pPr marL="393192" lvl="1" indent="0">
              <a:buNone/>
            </a:pPr>
            <a:endParaRPr lang="en-GB" sz="2000" dirty="0"/>
          </a:p>
          <a:p>
            <a:pPr marL="393192" lvl="1" indent="0">
              <a:buNone/>
            </a:pPr>
            <a:r>
              <a:rPr lang="en-GB" sz="2000" b="1" dirty="0" smtClean="0"/>
              <a:t>2. Engaging researchers and innovators in society</a:t>
            </a:r>
          </a:p>
          <a:p>
            <a:pPr lvl="1"/>
            <a:r>
              <a:rPr lang="en-GB" sz="2000" dirty="0" smtClean="0"/>
              <a:t>Better understanding and promoting Responsible Research and Innovation (RRI) good practices</a:t>
            </a:r>
          </a:p>
          <a:p>
            <a:pPr lvl="1"/>
            <a:r>
              <a:rPr lang="en-GB" sz="2000" dirty="0"/>
              <a:t>L</a:t>
            </a:r>
            <a:r>
              <a:rPr lang="en-GB" sz="2000" dirty="0" smtClean="0"/>
              <a:t>earning RRI </a:t>
            </a:r>
          </a:p>
          <a:p>
            <a:pPr lvl="1"/>
            <a:r>
              <a:rPr lang="en-GB" sz="2000" dirty="0"/>
              <a:t>I</a:t>
            </a:r>
            <a:r>
              <a:rPr lang="en-GB" sz="2000" dirty="0" smtClean="0"/>
              <a:t>ntegrating RRI in industrial contexts </a:t>
            </a:r>
          </a:p>
          <a:p>
            <a:pPr marL="393192" lvl="1" indent="0">
              <a:buNone/>
            </a:pPr>
            <a:r>
              <a:rPr lang="en-GB" sz="2000" dirty="0" smtClean="0"/>
              <a:t> </a:t>
            </a:r>
            <a:endParaRPr lang="en-GB" sz="2000" dirty="0"/>
          </a:p>
          <a:p>
            <a:pPr marL="630238" lvl="2" indent="0">
              <a:buNone/>
            </a:pPr>
            <a:endParaRPr lang="en-GB" sz="2000" dirty="0" smtClean="0"/>
          </a:p>
          <a:p>
            <a:pPr lvl="1"/>
            <a:endParaRPr lang="en-GB" sz="1800" dirty="0"/>
          </a:p>
          <a:p>
            <a:pPr lvl="1"/>
            <a:endParaRPr lang="en-GB" dirty="0" smtClean="0"/>
          </a:p>
        </p:txBody>
      </p:sp>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#1</a:t>
            </a:r>
            <a:endParaRPr lang="en-US" sz="2400" dirty="0"/>
          </a:p>
        </p:txBody>
      </p:sp>
    </p:spTree>
    <p:extLst>
      <p:ext uri="{BB962C8B-B14F-4D97-AF65-F5344CB8AC3E}">
        <p14:creationId xmlns:p14="http://schemas.microsoft.com/office/powerpoint/2010/main" val="35793462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497" y="1628800"/>
            <a:ext cx="8915400" cy="4666332"/>
          </a:xfrm>
        </p:spPr>
        <p:txBody>
          <a:bodyPr>
            <a:normAutofit fontScale="92500" lnSpcReduction="10000"/>
          </a:bodyPr>
          <a:lstStyle/>
          <a:p>
            <a:pPr marL="392113" lvl="1" indent="0">
              <a:buNone/>
            </a:pPr>
            <a:r>
              <a:rPr lang="en-GB" sz="2200" b="1" dirty="0" smtClean="0"/>
              <a:t>3. Increasing the relevance of Research and Innovation policies for society</a:t>
            </a:r>
          </a:p>
          <a:p>
            <a:pPr marL="735013" lvl="1" indent="-342900"/>
            <a:r>
              <a:rPr lang="en-GB" sz="2200" dirty="0" smtClean="0"/>
              <a:t>Promoting structural change in organisations towards RRI</a:t>
            </a:r>
          </a:p>
          <a:p>
            <a:pPr marL="735013" lvl="1" indent="-342900"/>
            <a:r>
              <a:rPr lang="en-GB" sz="2200" dirty="0" smtClean="0"/>
              <a:t>Adapting governance frameworks in relation to ethical issues</a:t>
            </a:r>
          </a:p>
          <a:p>
            <a:pPr marL="735013" lvl="1" indent="-342900"/>
            <a:r>
              <a:rPr lang="en-GB" sz="2200" dirty="0" smtClean="0"/>
              <a:t>Supporting a ‘Knowledge Sharing Platform’ on Science in Society know-how</a:t>
            </a:r>
          </a:p>
          <a:p>
            <a:pPr marL="393192" lvl="1" indent="0">
              <a:buNone/>
            </a:pPr>
            <a:r>
              <a:rPr lang="en-GB" sz="2200" dirty="0" smtClean="0"/>
              <a:t> </a:t>
            </a:r>
            <a:endParaRPr lang="en-GB" sz="2200" dirty="0"/>
          </a:p>
          <a:p>
            <a:r>
              <a:rPr lang="en-GB" sz="2200" b="1" dirty="0"/>
              <a:t>D</a:t>
            </a:r>
            <a:r>
              <a:rPr lang="en-GB" sz="2200" b="1" dirty="0" smtClean="0"/>
              <a:t>raft 2014-15 Work Programme:</a:t>
            </a:r>
          </a:p>
          <a:p>
            <a:pPr lvl="1"/>
            <a:r>
              <a:rPr lang="en-GB" sz="2200" dirty="0" smtClean="0"/>
              <a:t>24 call topics, four supporting actions</a:t>
            </a:r>
          </a:p>
          <a:p>
            <a:pPr lvl="1"/>
            <a:r>
              <a:rPr lang="en-GB" sz="2200" dirty="0" smtClean="0"/>
              <a:t>Mostly Coordination and Support Actions (CSA) and a small number of Collaborative Projects (CP) </a:t>
            </a:r>
          </a:p>
          <a:p>
            <a:pPr lvl="1"/>
            <a:endParaRPr lang="en-GB" sz="2200" dirty="0"/>
          </a:p>
          <a:p>
            <a:r>
              <a:rPr lang="en-GB" sz="2200" dirty="0"/>
              <a:t>European Commission pages on Science in </a:t>
            </a:r>
            <a:r>
              <a:rPr lang="en-GB" sz="2200" dirty="0" smtClean="0"/>
              <a:t>Society:</a:t>
            </a:r>
          </a:p>
          <a:p>
            <a:pPr marL="393192" lvl="1" indent="0">
              <a:buNone/>
            </a:pPr>
            <a:r>
              <a:rPr lang="en-GB" sz="2200" dirty="0">
                <a:hlinkClick r:id="rId3"/>
              </a:rPr>
              <a:t>http://</a:t>
            </a:r>
            <a:r>
              <a:rPr lang="en-GB" sz="2200" dirty="0" smtClean="0">
                <a:hlinkClick r:id="rId3"/>
              </a:rPr>
              <a:t>ec.europa.eu/research/science-society/index.cfm</a:t>
            </a:r>
            <a:r>
              <a:rPr lang="en-GB" sz="2200" dirty="0" smtClean="0"/>
              <a:t> </a:t>
            </a:r>
            <a:endParaRPr lang="en-GB" sz="2200" dirty="0"/>
          </a:p>
          <a:p>
            <a:pPr lvl="1"/>
            <a:endParaRPr lang="en-GB" dirty="0" smtClean="0"/>
          </a:p>
        </p:txBody>
      </p:sp>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#2</a:t>
            </a:r>
            <a:endParaRPr lang="en-US" sz="2400" dirty="0"/>
          </a:p>
        </p:txBody>
      </p:sp>
    </p:spTree>
    <p:extLst>
      <p:ext uri="{BB962C8B-B14F-4D97-AF65-F5344CB8AC3E}">
        <p14:creationId xmlns:p14="http://schemas.microsoft.com/office/powerpoint/2010/main" val="4796493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Horizon 2020</a:t>
            </a:r>
            <a:endParaRPr lang="en-US" dirty="0"/>
          </a:p>
        </p:txBody>
      </p:sp>
      <p:sp>
        <p:nvSpPr>
          <p:cNvPr id="3" name="Subtitle 2"/>
          <p:cNvSpPr>
            <a:spLocks noGrp="1"/>
          </p:cNvSpPr>
          <p:nvPr>
            <p:ph type="subTitle" idx="1"/>
          </p:nvPr>
        </p:nvSpPr>
        <p:spPr/>
        <p:txBody>
          <a:bodyPr/>
          <a:lstStyle/>
          <a:p>
            <a:r>
              <a:rPr lang="en-US" dirty="0"/>
              <a:t>H</a:t>
            </a:r>
            <a:r>
              <a:rPr lang="en-US" dirty="0" smtClean="0"/>
              <a:t>ow to get involved and how to influence</a:t>
            </a:r>
            <a:endParaRPr lang="en-US" dirty="0"/>
          </a:p>
        </p:txBody>
      </p:sp>
    </p:spTree>
    <p:extLst>
      <p:ext uri="{BB962C8B-B14F-4D97-AF65-F5344CB8AC3E}">
        <p14:creationId xmlns:p14="http://schemas.microsoft.com/office/powerpoint/2010/main" val="3714345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Commission maintains a database of independent experts</a:t>
            </a:r>
          </a:p>
          <a:p>
            <a:r>
              <a:rPr lang="en-GB" dirty="0" smtClean="0"/>
              <a:t>Experts are called upon for the </a:t>
            </a:r>
          </a:p>
          <a:p>
            <a:pPr lvl="1"/>
            <a:r>
              <a:rPr lang="en-GB" dirty="0" smtClean="0"/>
              <a:t>evaluation </a:t>
            </a:r>
            <a:r>
              <a:rPr lang="en-GB" dirty="0"/>
              <a:t>of </a:t>
            </a:r>
            <a:r>
              <a:rPr lang="en-GB" dirty="0" smtClean="0"/>
              <a:t>proposals</a:t>
            </a:r>
          </a:p>
          <a:p>
            <a:pPr lvl="1"/>
            <a:r>
              <a:rPr lang="en-GB" dirty="0" smtClean="0"/>
              <a:t>the </a:t>
            </a:r>
            <a:r>
              <a:rPr lang="en-GB" dirty="0"/>
              <a:t>review of projects </a:t>
            </a:r>
            <a:endParaRPr lang="en-GB" dirty="0" smtClean="0"/>
          </a:p>
          <a:p>
            <a:pPr lvl="1"/>
            <a:r>
              <a:rPr lang="en-GB" dirty="0" smtClean="0"/>
              <a:t>the </a:t>
            </a:r>
            <a:r>
              <a:rPr lang="en-GB" dirty="0"/>
              <a:t>monitoring of programmes or </a:t>
            </a:r>
            <a:r>
              <a:rPr lang="en-GB" dirty="0" smtClean="0"/>
              <a:t>policies</a:t>
            </a:r>
            <a:endParaRPr lang="en-GB" dirty="0"/>
          </a:p>
        </p:txBody>
      </p:sp>
      <p:sp>
        <p:nvSpPr>
          <p:cNvPr id="3" name="Title 2"/>
          <p:cNvSpPr>
            <a:spLocks noGrp="1"/>
          </p:cNvSpPr>
          <p:nvPr>
            <p:ph type="title"/>
          </p:nvPr>
        </p:nvSpPr>
        <p:spPr/>
        <p:txBody>
          <a:bodyPr/>
          <a:lstStyle/>
          <a:p>
            <a:r>
              <a:rPr lang="en-GB" dirty="0" smtClean="0"/>
              <a:t>Horizon 2020 evaluators</a:t>
            </a:r>
            <a:endParaRPr lang="en-GB" dirty="0"/>
          </a:p>
        </p:txBody>
      </p:sp>
    </p:spTree>
    <p:extLst>
      <p:ext uri="{BB962C8B-B14F-4D97-AF65-F5344CB8AC3E}">
        <p14:creationId xmlns:p14="http://schemas.microsoft.com/office/powerpoint/2010/main" val="38600330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t>Experts:</a:t>
            </a:r>
            <a:endParaRPr lang="en-GB" dirty="0"/>
          </a:p>
          <a:p>
            <a:r>
              <a:rPr lang="en-GB" dirty="0"/>
              <a:t>n</a:t>
            </a:r>
            <a:r>
              <a:rPr lang="en-GB" dirty="0" smtClean="0"/>
              <a:t>eed high </a:t>
            </a:r>
            <a:r>
              <a:rPr lang="en-GB" dirty="0"/>
              <a:t>level expertise in research or innovation in any scientific and technological field, including managerial </a:t>
            </a:r>
            <a:r>
              <a:rPr lang="en-GB" dirty="0" smtClean="0"/>
              <a:t>aspects and industry expertise </a:t>
            </a:r>
            <a:endParaRPr lang="en-GB" dirty="0"/>
          </a:p>
          <a:p>
            <a:r>
              <a:rPr lang="en-GB" dirty="0"/>
              <a:t>have at least a university </a:t>
            </a:r>
            <a:r>
              <a:rPr lang="en-GB" dirty="0" smtClean="0"/>
              <a:t>degree</a:t>
            </a:r>
            <a:endParaRPr lang="en-GB" dirty="0"/>
          </a:p>
          <a:p>
            <a:r>
              <a:rPr lang="en-GB" dirty="0"/>
              <a:t>h</a:t>
            </a:r>
            <a:r>
              <a:rPr lang="en-GB" dirty="0" smtClean="0"/>
              <a:t>ave to be </a:t>
            </a:r>
            <a:r>
              <a:rPr lang="en-GB" dirty="0"/>
              <a:t>available for occasional, short-term assignments</a:t>
            </a:r>
          </a:p>
          <a:p>
            <a:endParaRPr lang="en-GB" dirty="0"/>
          </a:p>
        </p:txBody>
      </p:sp>
      <p:sp>
        <p:nvSpPr>
          <p:cNvPr id="3" name="Title 2"/>
          <p:cNvSpPr>
            <a:spLocks noGrp="1"/>
          </p:cNvSpPr>
          <p:nvPr>
            <p:ph type="title"/>
          </p:nvPr>
        </p:nvSpPr>
        <p:spPr/>
        <p:txBody>
          <a:bodyPr/>
          <a:lstStyle/>
          <a:p>
            <a:r>
              <a:rPr lang="en-GB" dirty="0" smtClean="0"/>
              <a:t>Evaluator profile</a:t>
            </a:r>
            <a:endParaRPr lang="en-GB" dirty="0"/>
          </a:p>
        </p:txBody>
      </p:sp>
    </p:spTree>
    <p:extLst>
      <p:ext uri="{BB962C8B-B14F-4D97-AF65-F5344CB8AC3E}">
        <p14:creationId xmlns:p14="http://schemas.microsoft.com/office/powerpoint/2010/main" val="135389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28 EU Member States (Croatia joined in 2013)</a:t>
            </a:r>
          </a:p>
          <a:p>
            <a:r>
              <a:rPr lang="en-GB" dirty="0"/>
              <a:t>Associate Countries (similar list to FP7 expected)</a:t>
            </a:r>
          </a:p>
          <a:p>
            <a:pPr lvl="1"/>
            <a:r>
              <a:rPr lang="en-GB" dirty="0"/>
              <a:t>Still under negotiation</a:t>
            </a:r>
          </a:p>
          <a:p>
            <a:pPr lvl="1"/>
            <a:r>
              <a:rPr lang="en-GB" dirty="0"/>
              <a:t>Some might not sign agreement in time for Horizon 2020 start but can still apply as long as the agreement is signed in time for grant signature</a:t>
            </a:r>
            <a:r>
              <a:rPr lang="en-GB" dirty="0" smtClean="0"/>
              <a:t>.</a:t>
            </a:r>
          </a:p>
          <a:p>
            <a:r>
              <a:rPr lang="en-GB" dirty="0" smtClean="0"/>
              <a:t>Third countries (funding will depend on GDP)</a:t>
            </a:r>
          </a:p>
          <a:p>
            <a:pPr lvl="1"/>
            <a:r>
              <a:rPr lang="en-GB" dirty="0" smtClean="0"/>
              <a:t>BRIC no longer eligible for funding </a:t>
            </a:r>
          </a:p>
          <a:p>
            <a:pPr lvl="1"/>
            <a:endParaRPr lang="en-GB" dirty="0" smtClean="0"/>
          </a:p>
        </p:txBody>
      </p:sp>
      <p:sp>
        <p:nvSpPr>
          <p:cNvPr id="3" name="Title 2"/>
          <p:cNvSpPr>
            <a:spLocks noGrp="1"/>
          </p:cNvSpPr>
          <p:nvPr>
            <p:ph type="title"/>
          </p:nvPr>
        </p:nvSpPr>
        <p:spPr/>
        <p:txBody>
          <a:bodyPr/>
          <a:lstStyle/>
          <a:p>
            <a:r>
              <a:rPr lang="en-GB" dirty="0" smtClean="0"/>
              <a:t>Who will be eligible for funding?</a:t>
            </a:r>
            <a:endParaRPr lang="en-GB" dirty="0"/>
          </a:p>
        </p:txBody>
      </p:sp>
    </p:spTree>
    <p:extLst>
      <p:ext uri="{BB962C8B-B14F-4D97-AF65-F5344CB8AC3E}">
        <p14:creationId xmlns:p14="http://schemas.microsoft.com/office/powerpoint/2010/main" val="1938354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Getting involved</a:t>
            </a:r>
            <a:endParaRPr lang="en-GB" dirty="0"/>
          </a:p>
        </p:txBody>
      </p:sp>
      <p:sp>
        <p:nvSpPr>
          <p:cNvPr id="5" name="Text Placeholder 4"/>
          <p:cNvSpPr>
            <a:spLocks noGrp="1"/>
          </p:cNvSpPr>
          <p:nvPr>
            <p:ph type="body" idx="1"/>
          </p:nvPr>
        </p:nvSpPr>
        <p:spPr/>
        <p:txBody>
          <a:bodyPr/>
          <a:lstStyle/>
          <a:p>
            <a:r>
              <a:rPr lang="en-GB" dirty="0" smtClean="0"/>
              <a:t>Practical aspects of Horizon 2020</a:t>
            </a:r>
            <a:endParaRPr lang="en-GB" dirty="0"/>
          </a:p>
        </p:txBody>
      </p:sp>
    </p:spTree>
    <p:extLst>
      <p:ext uri="{BB962C8B-B14F-4D97-AF65-F5344CB8AC3E}">
        <p14:creationId xmlns:p14="http://schemas.microsoft.com/office/powerpoint/2010/main" val="39019292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Official programme launch 1 January 2014</a:t>
            </a:r>
          </a:p>
          <a:p>
            <a:pPr marL="109728" indent="0">
              <a:buNone/>
            </a:pPr>
            <a:endParaRPr lang="en-GB" dirty="0" smtClean="0"/>
          </a:p>
          <a:p>
            <a:pPr marL="109728" indent="0">
              <a:buNone/>
            </a:pPr>
            <a:r>
              <a:rPr lang="en-GB" dirty="0" smtClean="0"/>
              <a:t>Before then:</a:t>
            </a:r>
          </a:p>
          <a:p>
            <a:r>
              <a:rPr lang="en-GB" dirty="0" smtClean="0"/>
              <a:t>First Calls for Proposals expected on 11.12.2013</a:t>
            </a:r>
          </a:p>
          <a:p>
            <a:r>
              <a:rPr lang="en-GB" dirty="0" smtClean="0"/>
              <a:t>Draft Work Programmes might be published in the autumn</a:t>
            </a:r>
          </a:p>
          <a:p>
            <a:r>
              <a:rPr lang="en-GB" dirty="0" smtClean="0"/>
              <a:t>Watch out for info days, brokerage events</a:t>
            </a:r>
            <a:endParaRPr lang="en-GB" dirty="0"/>
          </a:p>
        </p:txBody>
      </p:sp>
      <p:sp>
        <p:nvSpPr>
          <p:cNvPr id="3" name="Title 2"/>
          <p:cNvSpPr>
            <a:spLocks noGrp="1"/>
          </p:cNvSpPr>
          <p:nvPr>
            <p:ph type="title"/>
          </p:nvPr>
        </p:nvSpPr>
        <p:spPr/>
        <p:txBody>
          <a:bodyPr/>
          <a:lstStyle/>
          <a:p>
            <a:r>
              <a:rPr lang="en-GB" dirty="0" smtClean="0"/>
              <a:t>Horizon 2020 start</a:t>
            </a:r>
            <a:endParaRPr lang="en-GB" dirty="0"/>
          </a:p>
        </p:txBody>
      </p:sp>
    </p:spTree>
    <p:extLst>
      <p:ext uri="{BB962C8B-B14F-4D97-AF65-F5344CB8AC3E}">
        <p14:creationId xmlns:p14="http://schemas.microsoft.com/office/powerpoint/2010/main" val="19682346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a:t>European Commission Participant Portal: </a:t>
            </a:r>
            <a:r>
              <a:rPr lang="en-GB" dirty="0"/>
              <a:t>to become the main entry point for EU research and innovation funding</a:t>
            </a:r>
          </a:p>
          <a:p>
            <a:pPr lvl="1"/>
            <a:r>
              <a:rPr lang="en-GB" dirty="0"/>
              <a:t>calls will be deposited here</a:t>
            </a:r>
          </a:p>
          <a:p>
            <a:pPr lvl="1"/>
            <a:r>
              <a:rPr lang="en-GB" dirty="0"/>
              <a:t>Proposal submission via Participant Portal</a:t>
            </a:r>
          </a:p>
          <a:p>
            <a:pPr lvl="1"/>
            <a:r>
              <a:rPr lang="en-GB" dirty="0"/>
              <a:t>Will also be used for negotiations, project management, evaluators, documentation…</a:t>
            </a:r>
          </a:p>
          <a:p>
            <a:pPr marL="109728" indent="0">
              <a:buNone/>
            </a:pPr>
            <a:endParaRPr lang="en-GB" dirty="0" smtClean="0"/>
          </a:p>
          <a:p>
            <a:pPr marL="109728" indent="0">
              <a:buNone/>
            </a:pPr>
            <a:r>
              <a:rPr lang="en-GB" dirty="0" smtClean="0"/>
              <a:t>Use also:</a:t>
            </a:r>
          </a:p>
          <a:p>
            <a:r>
              <a:rPr lang="en-GB" b="1" dirty="0" smtClean="0"/>
              <a:t>UKRO Portal email alerts</a:t>
            </a:r>
          </a:p>
          <a:p>
            <a:r>
              <a:rPr lang="en-GB" b="1" dirty="0" smtClean="0"/>
              <a:t>UKRO Portal factsheets</a:t>
            </a:r>
          </a:p>
          <a:p>
            <a:pPr marL="109728" indent="0">
              <a:buNone/>
            </a:pPr>
            <a:endParaRPr lang="en-GB" b="1" dirty="0" smtClean="0"/>
          </a:p>
        </p:txBody>
      </p:sp>
      <p:sp>
        <p:nvSpPr>
          <p:cNvPr id="3" name="Title 2"/>
          <p:cNvSpPr>
            <a:spLocks noGrp="1"/>
          </p:cNvSpPr>
          <p:nvPr>
            <p:ph type="title"/>
          </p:nvPr>
        </p:nvSpPr>
        <p:spPr/>
        <p:txBody>
          <a:bodyPr/>
          <a:lstStyle/>
          <a:p>
            <a:r>
              <a:rPr lang="en-GB" dirty="0" smtClean="0"/>
              <a:t>Calls and application</a:t>
            </a:r>
            <a:endParaRPr lang="en-GB" dirty="0"/>
          </a:p>
        </p:txBody>
      </p:sp>
    </p:spTree>
    <p:extLst>
      <p:ext uri="{BB962C8B-B14F-4D97-AF65-F5344CB8AC3E}">
        <p14:creationId xmlns:p14="http://schemas.microsoft.com/office/powerpoint/2010/main" val="27625428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Commission promises single set of rules</a:t>
            </a:r>
          </a:p>
          <a:p>
            <a:r>
              <a:rPr lang="en-GB" dirty="0" smtClean="0"/>
              <a:t>Now rules are based on general EU Financial Regulation</a:t>
            </a:r>
          </a:p>
          <a:p>
            <a:r>
              <a:rPr lang="en-GB" dirty="0" smtClean="0"/>
              <a:t>Should be coherent with rules of other funding instruments (Structural funds, Erasmus+)</a:t>
            </a:r>
            <a:endParaRPr lang="en-GB" dirty="0"/>
          </a:p>
        </p:txBody>
      </p:sp>
      <p:sp>
        <p:nvSpPr>
          <p:cNvPr id="3" name="Title 2"/>
          <p:cNvSpPr>
            <a:spLocks noGrp="1"/>
          </p:cNvSpPr>
          <p:nvPr>
            <p:ph type="title"/>
          </p:nvPr>
        </p:nvSpPr>
        <p:spPr/>
        <p:txBody>
          <a:bodyPr/>
          <a:lstStyle/>
          <a:p>
            <a:r>
              <a:rPr lang="en-GB" dirty="0" smtClean="0"/>
              <a:t>Rules and guidance</a:t>
            </a:r>
            <a:endParaRPr lang="en-GB" dirty="0"/>
          </a:p>
        </p:txBody>
      </p:sp>
    </p:spTree>
    <p:extLst>
      <p:ext uri="{BB962C8B-B14F-4D97-AF65-F5344CB8AC3E}">
        <p14:creationId xmlns:p14="http://schemas.microsoft.com/office/powerpoint/2010/main" val="33219015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Single funding rate per project</a:t>
            </a:r>
          </a:p>
          <a:p>
            <a:pPr lvl="1"/>
            <a:r>
              <a:rPr lang="en-GB" dirty="0" smtClean="0"/>
              <a:t>100% for research projects</a:t>
            </a:r>
          </a:p>
          <a:p>
            <a:pPr lvl="1"/>
            <a:r>
              <a:rPr lang="en-GB" dirty="0" smtClean="0"/>
              <a:t>70% for innovation projects (100% for non-profit organisations including universities)</a:t>
            </a:r>
          </a:p>
          <a:p>
            <a:pPr lvl="1"/>
            <a:r>
              <a:rPr lang="en-GB" dirty="0" smtClean="0"/>
              <a:t>Rate defined in the Work Programme</a:t>
            </a:r>
          </a:p>
          <a:p>
            <a:pPr lvl="1"/>
            <a:endParaRPr lang="en-GB" dirty="0" smtClean="0"/>
          </a:p>
          <a:p>
            <a:r>
              <a:rPr lang="en-GB" dirty="0" smtClean="0"/>
              <a:t>Indirect cost flat rate 25% </a:t>
            </a:r>
          </a:p>
        </p:txBody>
      </p:sp>
      <p:sp>
        <p:nvSpPr>
          <p:cNvPr id="3" name="Title 2"/>
          <p:cNvSpPr>
            <a:spLocks noGrp="1"/>
          </p:cNvSpPr>
          <p:nvPr>
            <p:ph type="title"/>
          </p:nvPr>
        </p:nvSpPr>
        <p:spPr/>
        <p:txBody>
          <a:bodyPr/>
          <a:lstStyle/>
          <a:p>
            <a:r>
              <a:rPr lang="en-GB" dirty="0" smtClean="0"/>
              <a:t>“One rate for all”</a:t>
            </a:r>
            <a:endParaRPr lang="en-GB" dirty="0"/>
          </a:p>
        </p:txBody>
      </p:sp>
    </p:spTree>
    <p:extLst>
      <p:ext uri="{BB962C8B-B14F-4D97-AF65-F5344CB8AC3E}">
        <p14:creationId xmlns:p14="http://schemas.microsoft.com/office/powerpoint/2010/main" val="11361516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No time sheets for staff working full-time on Horizon 2020 projects</a:t>
            </a:r>
          </a:p>
          <a:p>
            <a:r>
              <a:rPr lang="en-GB" dirty="0" smtClean="0"/>
              <a:t>Shorter time to grant (5+3 months)</a:t>
            </a:r>
          </a:p>
          <a:p>
            <a:r>
              <a:rPr lang="en-GB" dirty="0" smtClean="0"/>
              <a:t>Promise of broader acceptance of participants’ accounting practices</a:t>
            </a:r>
          </a:p>
          <a:p>
            <a:r>
              <a:rPr lang="en-GB" dirty="0" smtClean="0"/>
              <a:t>Promise of risk and fraud prevention based audit strategy</a:t>
            </a:r>
          </a:p>
          <a:p>
            <a:r>
              <a:rPr lang="en-GB" dirty="0" smtClean="0"/>
              <a:t>One audit certificate (Certificate on the Financial Statements) at the end of each project per beneficiary</a:t>
            </a:r>
            <a:endParaRPr lang="en-GB" dirty="0"/>
          </a:p>
        </p:txBody>
      </p:sp>
      <p:sp>
        <p:nvSpPr>
          <p:cNvPr id="3" name="Title 2"/>
          <p:cNvSpPr>
            <a:spLocks noGrp="1"/>
          </p:cNvSpPr>
          <p:nvPr>
            <p:ph type="title"/>
          </p:nvPr>
        </p:nvSpPr>
        <p:spPr/>
        <p:txBody>
          <a:bodyPr/>
          <a:lstStyle/>
          <a:p>
            <a:r>
              <a:rPr lang="en-GB" dirty="0" smtClean="0"/>
              <a:t>Other changes</a:t>
            </a:r>
            <a:endParaRPr lang="en-GB" dirty="0"/>
          </a:p>
        </p:txBody>
      </p:sp>
    </p:spTree>
    <p:extLst>
      <p:ext uri="{BB962C8B-B14F-4D97-AF65-F5344CB8AC3E}">
        <p14:creationId xmlns:p14="http://schemas.microsoft.com/office/powerpoint/2010/main" val="11833028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 be single entry point to Horizon 2020 grant management</a:t>
            </a:r>
          </a:p>
          <a:p>
            <a:r>
              <a:rPr lang="en-GB" dirty="0" smtClean="0"/>
              <a:t>Move to electronic signatures only</a:t>
            </a:r>
          </a:p>
          <a:p>
            <a:pPr lvl="1"/>
            <a:r>
              <a:rPr lang="en-GB" dirty="0" smtClean="0"/>
              <a:t>Legal Entity Representative (LEAR) will nominate those authorised to sign</a:t>
            </a:r>
          </a:p>
          <a:p>
            <a:pPr lvl="1"/>
            <a:r>
              <a:rPr lang="en-GB" dirty="0" err="1" smtClean="0"/>
              <a:t>eReceipt</a:t>
            </a:r>
            <a:r>
              <a:rPr lang="en-GB" dirty="0" smtClean="0"/>
              <a:t> – digitally signed PDF</a:t>
            </a:r>
          </a:p>
          <a:p>
            <a:endParaRPr lang="en-GB" dirty="0"/>
          </a:p>
        </p:txBody>
      </p:sp>
      <p:sp>
        <p:nvSpPr>
          <p:cNvPr id="3" name="Title 2"/>
          <p:cNvSpPr>
            <a:spLocks noGrp="1"/>
          </p:cNvSpPr>
          <p:nvPr>
            <p:ph type="title"/>
          </p:nvPr>
        </p:nvSpPr>
        <p:spPr/>
        <p:txBody>
          <a:bodyPr/>
          <a:lstStyle/>
          <a:p>
            <a:r>
              <a:rPr lang="en-GB" dirty="0" smtClean="0"/>
              <a:t>Participant Portal	</a:t>
            </a:r>
            <a:endParaRPr lang="en-GB" dirty="0"/>
          </a:p>
        </p:txBody>
      </p:sp>
    </p:spTree>
    <p:extLst>
      <p:ext uri="{BB962C8B-B14F-4D97-AF65-F5344CB8AC3E}">
        <p14:creationId xmlns:p14="http://schemas.microsoft.com/office/powerpoint/2010/main" val="175979633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028" y="1628829"/>
            <a:ext cx="4290477" cy="288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636" y="3140997"/>
            <a:ext cx="4602511" cy="327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06508" y="0"/>
            <a:ext cx="7812073" cy="1143000"/>
          </a:xfrm>
        </p:spPr>
        <p:txBody>
          <a:bodyPr/>
          <a:lstStyle/>
          <a:p>
            <a:r>
              <a:rPr lang="en-GB" dirty="0" smtClean="0"/>
              <a:t>Participant Portal preview</a:t>
            </a:r>
            <a:endParaRPr lang="en-GB"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486" y="836712"/>
            <a:ext cx="4446495" cy="290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661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85258467"/>
              </p:ext>
            </p:extLst>
          </p:nvPr>
        </p:nvGraphicFramePr>
        <p:xfrm>
          <a:off x="1598627" y="1196760"/>
          <a:ext cx="7527000" cy="5057725"/>
        </p:xfrm>
        <a:graphic>
          <a:graphicData uri="http://schemas.openxmlformats.org/drawingml/2006/table">
            <a:tbl>
              <a:tblPr bandRow="1">
                <a:tableStyleId>{C4B1156A-380E-4F78-BDF5-A606A8083BF9}</a:tableStyleId>
              </a:tblPr>
              <a:tblGrid>
                <a:gridCol w="4252981"/>
                <a:gridCol w="3274019"/>
              </a:tblGrid>
              <a:tr h="938114">
                <a:tc>
                  <a:txBody>
                    <a:bodyPr/>
                    <a:lstStyle/>
                    <a:p>
                      <a:pPr algn="l"/>
                      <a:r>
                        <a:rPr lang="en-GB" sz="1400" b="1" dirty="0" smtClean="0"/>
                        <a:t>CP:</a:t>
                      </a:r>
                      <a:r>
                        <a:rPr lang="en-GB" sz="1400" b="1" baseline="0" dirty="0" smtClean="0"/>
                        <a:t> Collaborative Project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b="0" dirty="0" smtClean="0"/>
                        <a:t>“Traditional” multi-national,</a:t>
                      </a:r>
                      <a:r>
                        <a:rPr lang="en-GB" sz="1200" b="0" baseline="0" dirty="0" smtClean="0"/>
                        <a:t> multi-partner collaborative projects</a:t>
                      </a:r>
                      <a:br>
                        <a:rPr lang="en-GB" sz="1200" b="0" baseline="0" dirty="0" smtClean="0"/>
                      </a:br>
                      <a:r>
                        <a:rPr lang="en-GB" sz="1200" b="0" baseline="0" dirty="0" smtClean="0"/>
                        <a:t>100% - predominantly research</a:t>
                      </a:r>
                      <a:br>
                        <a:rPr lang="en-GB" sz="1200" b="0" baseline="0" dirty="0" smtClean="0"/>
                      </a:br>
                      <a:r>
                        <a:rPr lang="en-GB" sz="1200" b="0" baseline="0" dirty="0" smtClean="0"/>
                        <a:t>70% - largely closer to market “innovation projects”</a:t>
                      </a:r>
                      <a:endParaRPr lang="en-GB" sz="1200" b="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578300">
                <a:tc>
                  <a:txBody>
                    <a:bodyPr/>
                    <a:lstStyle/>
                    <a:p>
                      <a:pPr algn="l"/>
                      <a:r>
                        <a:rPr lang="en-GB" sz="1400" b="1" dirty="0" smtClean="0"/>
                        <a:t>CSA: Coordination</a:t>
                      </a:r>
                      <a:r>
                        <a:rPr lang="en-GB" sz="1400" b="1" baseline="0" dirty="0" smtClean="0"/>
                        <a:t> and Support Action</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“Traditional” multi-national,</a:t>
                      </a:r>
                      <a:r>
                        <a:rPr lang="en-GB" sz="1200" baseline="0" dirty="0" smtClean="0"/>
                        <a:t> multi-partner support actions</a:t>
                      </a:r>
                      <a:br>
                        <a:rPr lang="en-GB" sz="1200" baseline="0" dirty="0" smtClean="0"/>
                      </a:br>
                      <a:r>
                        <a:rPr lang="en-GB" sz="1200" baseline="0" dirty="0" smtClean="0"/>
                        <a:t>100% or 70%</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398393">
                <a:tc>
                  <a:txBody>
                    <a:bodyPr/>
                    <a:lstStyle/>
                    <a:p>
                      <a:pPr algn="l"/>
                      <a:r>
                        <a:rPr lang="en-GB" sz="1400" b="1" dirty="0" smtClean="0"/>
                        <a:t>SME Instrument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SMEs only – research</a:t>
                      </a:r>
                      <a:r>
                        <a:rPr lang="en-GB" sz="1200" baseline="0" dirty="0" smtClean="0"/>
                        <a:t> can be subcontracted to HEIs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1010334">
                <a:tc>
                  <a:txBody>
                    <a:bodyPr/>
                    <a:lstStyle/>
                    <a:p>
                      <a:pPr algn="l"/>
                      <a:r>
                        <a:rPr lang="en-GB" sz="1400" b="1" dirty="0" err="1" smtClean="0"/>
                        <a:t>cPPP</a:t>
                      </a:r>
                      <a:r>
                        <a:rPr lang="en-GB" sz="1400" b="1" dirty="0" smtClean="0"/>
                        <a:t>:</a:t>
                      </a:r>
                      <a:r>
                        <a:rPr lang="en-GB" sz="1400" b="1" baseline="0" dirty="0" smtClean="0"/>
                        <a:t> contractual Public/Private partnership</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baseline="0" dirty="0" smtClean="0"/>
                        <a:t>Vehicle to pursue specific technological roadmap. Part funded by industry. EU funding element from Horizon 2020. Issue research calls – same funding regime as Horizon 2020</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938114">
                <a:tc>
                  <a:txBody>
                    <a:bodyPr/>
                    <a:lstStyle/>
                    <a:p>
                      <a:pPr algn="l"/>
                      <a:r>
                        <a:rPr lang="en-GB" sz="1400" b="1" dirty="0" smtClean="0"/>
                        <a:t>ERANET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Research</a:t>
                      </a:r>
                      <a:r>
                        <a:rPr lang="en-GB" sz="1200" baseline="0" dirty="0" smtClean="0"/>
                        <a:t> programmes run by network of national funders in specific field part funded by EU from Horizon 2020. Issue research calls on their own funding regimes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398393">
                <a:tc>
                  <a:txBody>
                    <a:bodyPr/>
                    <a:lstStyle/>
                    <a:p>
                      <a:pPr algn="l"/>
                      <a:r>
                        <a:rPr lang="en-GB" sz="1400" b="1" dirty="0" smtClean="0"/>
                        <a:t>Prizes</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All</a:t>
                      </a:r>
                      <a:r>
                        <a:rPr lang="en-GB" sz="1200" baseline="0" dirty="0" smtClean="0"/>
                        <a:t> or nothing specific competitive calls – content varies </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28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PCP:</a:t>
                      </a:r>
                      <a:r>
                        <a:rPr lang="en-GB" sz="1400" b="1" baseline="0" dirty="0" smtClean="0"/>
                        <a:t> Pre-contractual procurement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Non-competitive</a:t>
                      </a:r>
                      <a:r>
                        <a:rPr lang="en-GB" sz="1200" baseline="0" dirty="0" smtClean="0"/>
                        <a:t> actions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45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PPI: Public procurement</a:t>
                      </a:r>
                      <a:r>
                        <a:rPr lang="en-GB" sz="1400" b="1" baseline="0" dirty="0" smtClean="0"/>
                        <a:t> of innovative solutions</a:t>
                      </a:r>
                      <a:endParaRPr lang="en-GB" sz="1400" b="1" dirty="0" smtClean="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Non-competitive actions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bl>
          </a:graphicData>
        </a:graphic>
      </p:graphicFrame>
      <p:sp>
        <p:nvSpPr>
          <p:cNvPr id="3" name="Title 2"/>
          <p:cNvSpPr>
            <a:spLocks noGrp="1"/>
          </p:cNvSpPr>
          <p:nvPr>
            <p:ph type="title"/>
          </p:nvPr>
        </p:nvSpPr>
        <p:spPr/>
        <p:txBody>
          <a:bodyPr/>
          <a:lstStyle/>
          <a:p>
            <a:r>
              <a:rPr lang="en-GB" dirty="0" smtClean="0"/>
              <a:t>Project types</a:t>
            </a:r>
            <a:br>
              <a:rPr lang="en-GB" dirty="0" smtClean="0"/>
            </a:br>
            <a:endParaRPr lang="en-GB" dirty="0"/>
          </a:p>
        </p:txBody>
      </p:sp>
    </p:spTree>
    <p:extLst>
      <p:ext uri="{BB962C8B-B14F-4D97-AF65-F5344CB8AC3E}">
        <p14:creationId xmlns:p14="http://schemas.microsoft.com/office/powerpoint/2010/main" val="607005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Pillar 1 – Excellent Science</a:t>
            </a:r>
            <a:endParaRPr lang="en-GB" dirty="0"/>
          </a:p>
        </p:txBody>
      </p:sp>
    </p:spTree>
    <p:extLst>
      <p:ext uri="{BB962C8B-B14F-4D97-AF65-F5344CB8AC3E}">
        <p14:creationId xmlns:p14="http://schemas.microsoft.com/office/powerpoint/2010/main" val="84618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5162557"/>
              </p:ext>
            </p:extLst>
          </p:nvPr>
        </p:nvGraphicFramePr>
        <p:xfrm>
          <a:off x="495300" y="1481138"/>
          <a:ext cx="89154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Excellent Science</a:t>
            </a:r>
            <a:endParaRPr lang="en-GB" dirty="0"/>
          </a:p>
        </p:txBody>
      </p:sp>
    </p:spTree>
    <p:extLst>
      <p:ext uri="{BB962C8B-B14F-4D97-AF65-F5344CB8AC3E}">
        <p14:creationId xmlns:p14="http://schemas.microsoft.com/office/powerpoint/2010/main" val="276241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Excellent Science</a:t>
            </a:r>
            <a:endParaRPr lang="en-GB" dirty="0"/>
          </a:p>
        </p:txBody>
      </p:sp>
      <p:sp>
        <p:nvSpPr>
          <p:cNvPr id="2" name="Content Placeholder 1"/>
          <p:cNvSpPr>
            <a:spLocks noGrp="1"/>
          </p:cNvSpPr>
          <p:nvPr>
            <p:ph idx="1"/>
          </p:nvPr>
        </p:nvSpPr>
        <p:spPr/>
        <p:txBody>
          <a:bodyPr/>
          <a:lstStyle/>
          <a:p>
            <a:endParaRPr lang="en-GB" dirty="0" smtClean="0"/>
          </a:p>
          <a:p>
            <a:r>
              <a:rPr lang="en-GB" dirty="0" smtClean="0"/>
              <a:t>Total budget = </a:t>
            </a:r>
            <a:r>
              <a:rPr lang="en-GB" dirty="0"/>
              <a:t>€</a:t>
            </a:r>
            <a:r>
              <a:rPr lang="en-GB" dirty="0" smtClean="0"/>
              <a:t>21.6 billion</a:t>
            </a:r>
          </a:p>
          <a:p>
            <a:r>
              <a:rPr lang="en-GB" dirty="0" smtClean="0"/>
              <a:t>Brings the four programmes together for first time</a:t>
            </a:r>
          </a:p>
          <a:p>
            <a:r>
              <a:rPr lang="en-GB" dirty="0" smtClean="0"/>
              <a:t>New Committee structure: one Programme Committee for ERC / MSCA / FET; one for RI</a:t>
            </a:r>
          </a:p>
          <a:p>
            <a:r>
              <a:rPr lang="en-GB" dirty="0" smtClean="0"/>
              <a:t>Integration under one pillar </a:t>
            </a:r>
            <a:r>
              <a:rPr lang="en-GB" dirty="0"/>
              <a:t>s</a:t>
            </a:r>
            <a:r>
              <a:rPr lang="en-GB" dirty="0" smtClean="0"/>
              <a:t>hould bring greater cohesion</a:t>
            </a:r>
          </a:p>
          <a:p>
            <a:r>
              <a:rPr lang="en-GB" dirty="0" smtClean="0"/>
              <a:t>Overall objective: “to strengthen the excellence of European research.”</a:t>
            </a:r>
          </a:p>
          <a:p>
            <a:endParaRPr lang="en-GB" dirty="0" smtClean="0"/>
          </a:p>
          <a:p>
            <a:endParaRPr lang="en-GB" dirty="0"/>
          </a:p>
        </p:txBody>
      </p:sp>
    </p:spTree>
    <p:extLst>
      <p:ext uri="{BB962C8B-B14F-4D97-AF65-F5344CB8AC3E}">
        <p14:creationId xmlns:p14="http://schemas.microsoft.com/office/powerpoint/2010/main" val="3874501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Horizon 2020</a:t>
            </a:r>
            <a:endParaRPr lang="en-GB" dirty="0"/>
          </a:p>
        </p:txBody>
      </p:sp>
      <p:sp>
        <p:nvSpPr>
          <p:cNvPr id="5" name="Text Placeholder 4"/>
          <p:cNvSpPr>
            <a:spLocks noGrp="1"/>
          </p:cNvSpPr>
          <p:nvPr>
            <p:ph type="body" idx="1"/>
          </p:nvPr>
        </p:nvSpPr>
        <p:spPr/>
        <p:txBody>
          <a:bodyPr/>
          <a:lstStyle/>
          <a:p>
            <a:r>
              <a:rPr lang="en-GB" dirty="0" smtClean="0"/>
              <a:t>European Research Council</a:t>
            </a:r>
            <a:endParaRPr lang="en-GB" dirty="0"/>
          </a:p>
        </p:txBody>
      </p:sp>
    </p:spTree>
    <p:extLst>
      <p:ext uri="{BB962C8B-B14F-4D97-AF65-F5344CB8AC3E}">
        <p14:creationId xmlns:p14="http://schemas.microsoft.com/office/powerpoint/2010/main" val="346104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2400" dirty="0" smtClean="0"/>
              <a:t>The ERC seeks to fund the best ‘frontier research’ proposals submitted by excellent researchers, with excellence as the </a:t>
            </a:r>
            <a:r>
              <a:rPr lang="en-GB" sz="2400" u="sng" dirty="0" smtClean="0"/>
              <a:t>single</a:t>
            </a:r>
            <a:r>
              <a:rPr lang="en-GB" sz="2400" dirty="0" smtClean="0"/>
              <a:t> peer review criterion.</a:t>
            </a:r>
          </a:p>
          <a:p>
            <a:endParaRPr lang="en-GB" sz="2400" dirty="0" smtClean="0"/>
          </a:p>
          <a:p>
            <a:r>
              <a:rPr lang="en-US" sz="2400" dirty="0"/>
              <a:t>Will fund </a:t>
            </a:r>
            <a:r>
              <a:rPr lang="en-US" sz="2400" dirty="0" smtClean="0"/>
              <a:t>projects led by a Principal Investigator, if necessary supported by a team </a:t>
            </a:r>
            <a:r>
              <a:rPr lang="en-GB" sz="2400" dirty="0" smtClean="0"/>
              <a:t>(no need for pan-European collaboration).</a:t>
            </a:r>
          </a:p>
          <a:p>
            <a:pPr marL="109537" indent="0">
              <a:buNone/>
            </a:pPr>
            <a:endParaRPr lang="en-GB" sz="2400" dirty="0"/>
          </a:p>
          <a:p>
            <a:r>
              <a:rPr lang="en-GB" sz="2400" dirty="0" smtClean="0"/>
              <a:t>Will operate on a ‘bottom-up’ basis, without pre-determined research priorities. 25 panels in 3 domains which proposals can be submitted to: </a:t>
            </a:r>
          </a:p>
          <a:p>
            <a:pPr lvl="2"/>
            <a:r>
              <a:rPr lang="en-GB" sz="2000" dirty="0" smtClean="0"/>
              <a:t>Physical Sciences and Engineering</a:t>
            </a:r>
          </a:p>
          <a:p>
            <a:pPr lvl="2"/>
            <a:r>
              <a:rPr lang="en-GB" sz="2000" dirty="0" smtClean="0"/>
              <a:t>Life Sciences</a:t>
            </a:r>
          </a:p>
          <a:p>
            <a:pPr lvl="2"/>
            <a:r>
              <a:rPr lang="en-GB" sz="2000" dirty="0" smtClean="0"/>
              <a:t>Social Sciences and Humanities </a:t>
            </a:r>
            <a:endParaRPr lang="en-GB" sz="2000" dirty="0"/>
          </a:p>
        </p:txBody>
      </p:sp>
      <p:sp>
        <p:nvSpPr>
          <p:cNvPr id="3" name="Title 2"/>
          <p:cNvSpPr>
            <a:spLocks noGrp="1"/>
          </p:cNvSpPr>
          <p:nvPr>
            <p:ph type="title"/>
          </p:nvPr>
        </p:nvSpPr>
        <p:spPr/>
        <p:txBody>
          <a:bodyPr>
            <a:normAutofit/>
          </a:bodyPr>
          <a:lstStyle/>
          <a:p>
            <a:r>
              <a:rPr lang="en-GB" sz="2400" dirty="0" smtClean="0"/>
              <a:t>ERC in Horizon 2020 – What can be Funded? </a:t>
            </a:r>
            <a:r>
              <a:rPr lang="en-GB" dirty="0"/>
              <a:t/>
            </a:r>
            <a:br>
              <a:rPr lang="en-GB" dirty="0"/>
            </a:br>
            <a:endParaRPr lang="en-GB" dirty="0"/>
          </a:p>
        </p:txBody>
      </p:sp>
    </p:spTree>
    <p:extLst>
      <p:ext uri="{BB962C8B-B14F-4D97-AF65-F5344CB8AC3E}">
        <p14:creationId xmlns:p14="http://schemas.microsoft.com/office/powerpoint/2010/main" val="1938025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7280338"/>
              </p:ext>
            </p:extLst>
          </p:nvPr>
        </p:nvGraphicFramePr>
        <p:xfrm>
          <a:off x="495301" y="1481170"/>
          <a:ext cx="8916659" cy="3483055"/>
        </p:xfrm>
        <a:graphic>
          <a:graphicData uri="http://schemas.openxmlformats.org/drawingml/2006/table">
            <a:tbl>
              <a:tblPr firstRow="1" bandRow="1">
                <a:tableStyleId>{5C22544A-7EE6-4342-B048-85BDC9FD1C3A}</a:tableStyleId>
              </a:tblPr>
              <a:tblGrid>
                <a:gridCol w="8916659"/>
              </a:tblGrid>
              <a:tr h="607070">
                <a:tc>
                  <a:txBody>
                    <a:bodyPr/>
                    <a:lstStyle/>
                    <a:p>
                      <a:pPr algn="ctr"/>
                      <a:r>
                        <a:rPr lang="en-GB" sz="2400" b="1" dirty="0" smtClean="0">
                          <a:solidFill>
                            <a:schemeClr val="tx1"/>
                          </a:solidFill>
                        </a:rPr>
                        <a:t>Starting Grants</a:t>
                      </a:r>
                      <a:endParaRPr lang="en-GB" sz="2400" b="1" dirty="0">
                        <a:solidFill>
                          <a:schemeClr val="tx1"/>
                        </a:solidFill>
                      </a:endParaRPr>
                    </a:p>
                  </a:txBody>
                  <a:tcPr marL="169202" marR="169202" anchor="ctr">
                    <a:solidFill>
                      <a:schemeClr val="tx2">
                        <a:lumMod val="20000"/>
                        <a:lumOff val="80000"/>
                      </a:schemeClr>
                    </a:solidFill>
                  </a:tcPr>
                </a:tc>
              </a:tr>
              <a:tr h="608321">
                <a:tc>
                  <a:txBody>
                    <a:bodyPr/>
                    <a:lstStyle/>
                    <a:p>
                      <a:pPr algn="ctr"/>
                      <a:r>
                        <a:rPr lang="en-GB" sz="2400" b="1" dirty="0" smtClean="0"/>
                        <a:t>Consolidator Grants</a:t>
                      </a:r>
                      <a:endParaRPr lang="en-GB" sz="2400" b="1" dirty="0"/>
                    </a:p>
                  </a:txBody>
                  <a:tcPr marL="169202" marR="169202" anchor="ctr">
                    <a:solidFill>
                      <a:schemeClr val="tx2">
                        <a:lumMod val="20000"/>
                        <a:lumOff val="80000"/>
                      </a:schemeClr>
                    </a:solidFill>
                  </a:tcPr>
                </a:tc>
              </a:tr>
              <a:tr h="635640">
                <a:tc>
                  <a:txBody>
                    <a:bodyPr/>
                    <a:lstStyle/>
                    <a:p>
                      <a:pPr algn="ctr"/>
                      <a:r>
                        <a:rPr lang="en-GB" sz="2400" b="1" dirty="0" smtClean="0"/>
                        <a:t>Advanced</a:t>
                      </a:r>
                      <a:r>
                        <a:rPr lang="en-GB" sz="2400" b="1" baseline="0" dirty="0" smtClean="0"/>
                        <a:t> Grants</a:t>
                      </a:r>
                      <a:endParaRPr lang="en-GB" sz="2400" b="1" dirty="0"/>
                    </a:p>
                  </a:txBody>
                  <a:tcPr marL="169202" marR="169202" anchor="ctr">
                    <a:solidFill>
                      <a:schemeClr val="tx2">
                        <a:lumMod val="20000"/>
                        <a:lumOff val="80000"/>
                      </a:schemeClr>
                    </a:solidFill>
                  </a:tcPr>
                </a:tc>
              </a:tr>
              <a:tr h="734003">
                <a:tc>
                  <a:txBody>
                    <a:bodyPr/>
                    <a:lstStyle/>
                    <a:p>
                      <a:pPr algn="ctr"/>
                      <a:r>
                        <a:rPr lang="en-GB" sz="2400" b="1" dirty="0" smtClean="0"/>
                        <a:t>Synergy Grants</a:t>
                      </a:r>
                      <a:endParaRPr lang="en-GB" sz="2400" b="1" dirty="0"/>
                    </a:p>
                  </a:txBody>
                  <a:tcPr marL="169202" marR="169202" anchor="ctr">
                    <a:solidFill>
                      <a:schemeClr val="tx2">
                        <a:lumMod val="20000"/>
                        <a:lumOff val="80000"/>
                      </a:schemeClr>
                    </a:solidFill>
                  </a:tcPr>
                </a:tc>
              </a:tr>
              <a:tr h="898021">
                <a:tc>
                  <a:txBody>
                    <a:bodyPr/>
                    <a:lstStyle/>
                    <a:p>
                      <a:pPr algn="ctr"/>
                      <a:r>
                        <a:rPr lang="en-GB" sz="2400" b="1" dirty="0" smtClean="0"/>
                        <a:t>Proof</a:t>
                      </a:r>
                      <a:r>
                        <a:rPr lang="en-GB" sz="2400" b="1" baseline="0" dirty="0" smtClean="0"/>
                        <a:t> of Concept</a:t>
                      </a:r>
                      <a:endParaRPr lang="en-GB" sz="2400" b="1" dirty="0"/>
                    </a:p>
                  </a:txBody>
                  <a:tcPr marL="169202" marR="169202" anchor="ctr">
                    <a:solidFill>
                      <a:schemeClr val="tx2">
                        <a:lumMod val="20000"/>
                        <a:lumOff val="80000"/>
                      </a:schemeClr>
                    </a:solidFill>
                  </a:tcPr>
                </a:tc>
              </a:tr>
            </a:tbl>
          </a:graphicData>
        </a:graphic>
      </p:graphicFrame>
      <p:sp>
        <p:nvSpPr>
          <p:cNvPr id="3" name="Title 2"/>
          <p:cNvSpPr>
            <a:spLocks noGrp="1"/>
          </p:cNvSpPr>
          <p:nvPr>
            <p:ph type="title"/>
          </p:nvPr>
        </p:nvSpPr>
        <p:spPr/>
        <p:txBody>
          <a:bodyPr>
            <a:normAutofit/>
          </a:bodyPr>
          <a:lstStyle/>
          <a:p>
            <a:r>
              <a:rPr lang="en-GB" sz="2800" dirty="0" smtClean="0"/>
              <a:t>ERC in H2020– Five Schemes</a:t>
            </a:r>
            <a:endParaRPr lang="en-GB" sz="2800" dirty="0"/>
          </a:p>
        </p:txBody>
      </p:sp>
      <p:sp>
        <p:nvSpPr>
          <p:cNvPr id="6" name="TextBox 5"/>
          <p:cNvSpPr txBox="1"/>
          <p:nvPr/>
        </p:nvSpPr>
        <p:spPr>
          <a:xfrm>
            <a:off x="1016000" y="5359121"/>
            <a:ext cx="8403772" cy="646331"/>
          </a:xfrm>
          <a:prstGeom prst="rect">
            <a:avLst/>
          </a:prstGeom>
          <a:noFill/>
        </p:spPr>
        <p:txBody>
          <a:bodyPr wrap="square" rtlCol="0">
            <a:spAutoFit/>
          </a:bodyPr>
          <a:lstStyle/>
          <a:p>
            <a:r>
              <a:rPr lang="en-GB" sz="1800" b="1" dirty="0" smtClean="0"/>
              <a:t>Please see the ERC’s April 2013 statement on the timing of the 2014 calls: </a:t>
            </a:r>
            <a:r>
              <a:rPr lang="en-GB" sz="1800" dirty="0" smtClean="0">
                <a:hlinkClick r:id="rId3"/>
              </a:rPr>
              <a:t>http://erc.europa.eu/update-ERC-calls-proposals-2014</a:t>
            </a:r>
            <a:r>
              <a:rPr lang="en-GB" sz="1800" dirty="0" smtClean="0"/>
              <a:t>  </a:t>
            </a:r>
            <a:endParaRPr lang="en-US" sz="1800" dirty="0"/>
          </a:p>
        </p:txBody>
      </p:sp>
    </p:spTree>
    <p:extLst>
      <p:ext uri="{BB962C8B-B14F-4D97-AF65-F5344CB8AC3E}">
        <p14:creationId xmlns:p14="http://schemas.microsoft.com/office/powerpoint/2010/main" val="245450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5494676"/>
              </p:ext>
            </p:extLst>
          </p:nvPr>
        </p:nvGraphicFramePr>
        <p:xfrm>
          <a:off x="495301" y="1481142"/>
          <a:ext cx="8916659" cy="1215391"/>
        </p:xfrm>
        <a:graphic>
          <a:graphicData uri="http://schemas.openxmlformats.org/drawingml/2006/table">
            <a:tbl>
              <a:tblPr firstRow="1" bandRow="1">
                <a:tableStyleId>{5C22544A-7EE6-4342-B048-85BDC9FD1C3A}</a:tableStyleId>
              </a:tblPr>
              <a:tblGrid>
                <a:gridCol w="8916659"/>
              </a:tblGrid>
              <a:tr h="607070">
                <a:tc>
                  <a:txBody>
                    <a:bodyPr/>
                    <a:lstStyle/>
                    <a:p>
                      <a:pPr algn="l"/>
                      <a:r>
                        <a:rPr lang="en-GB" sz="2400" b="1" dirty="0" smtClean="0">
                          <a:solidFill>
                            <a:schemeClr val="tx1"/>
                          </a:solidFill>
                        </a:rPr>
                        <a:t>Starting Grants</a:t>
                      </a:r>
                      <a:endParaRPr lang="en-GB" sz="2400" b="1" dirty="0">
                        <a:solidFill>
                          <a:schemeClr val="tx1"/>
                        </a:solidFill>
                      </a:endParaRPr>
                    </a:p>
                  </a:txBody>
                  <a:tcPr marL="169202" marR="169202" anchor="ctr">
                    <a:solidFill>
                      <a:schemeClr val="tx2">
                        <a:lumMod val="20000"/>
                        <a:lumOff val="80000"/>
                      </a:schemeClr>
                    </a:solidFill>
                  </a:tcPr>
                </a:tc>
              </a:tr>
              <a:tr h="608321">
                <a:tc>
                  <a:txBody>
                    <a:bodyPr/>
                    <a:lstStyle/>
                    <a:p>
                      <a:pPr algn="l"/>
                      <a:r>
                        <a:rPr lang="en-GB" sz="2400" b="1" dirty="0" smtClean="0"/>
                        <a:t>Consolidator Grants</a:t>
                      </a:r>
                      <a:endParaRPr lang="en-GB" sz="2400" b="1" dirty="0"/>
                    </a:p>
                  </a:txBody>
                  <a:tcPr marL="169202" marR="169202" anchor="ctr">
                    <a:solidFill>
                      <a:schemeClr val="tx2">
                        <a:lumMod val="20000"/>
                        <a:lumOff val="80000"/>
                      </a:schemeClr>
                    </a:solidFill>
                  </a:tcPr>
                </a:tc>
              </a:tr>
            </a:tbl>
          </a:graphicData>
        </a:graphic>
      </p:graphicFrame>
      <p:sp>
        <p:nvSpPr>
          <p:cNvPr id="3" name="Title 2"/>
          <p:cNvSpPr>
            <a:spLocks noGrp="1"/>
          </p:cNvSpPr>
          <p:nvPr>
            <p:ph type="title"/>
          </p:nvPr>
        </p:nvSpPr>
        <p:spPr/>
        <p:txBody>
          <a:bodyPr>
            <a:normAutofit/>
          </a:bodyPr>
          <a:lstStyle/>
          <a:p>
            <a:r>
              <a:rPr lang="en-GB" sz="2800" dirty="0" smtClean="0"/>
              <a:t>ERC in H2020– Continuity with FP7</a:t>
            </a:r>
            <a:endParaRPr lang="en-GB" sz="2800" dirty="0"/>
          </a:p>
        </p:txBody>
      </p:sp>
      <p:sp>
        <p:nvSpPr>
          <p:cNvPr id="7" name="Rectangle 6"/>
          <p:cNvSpPr/>
          <p:nvPr/>
        </p:nvSpPr>
        <p:spPr>
          <a:xfrm>
            <a:off x="537029" y="305083"/>
            <a:ext cx="9071428" cy="5693866"/>
          </a:xfrm>
          <a:prstGeom prst="rect">
            <a:avLst/>
          </a:prstGeom>
        </p:spPr>
        <p:txBody>
          <a:bodyPr wrap="square">
            <a:spAutoFit/>
          </a:bodyPr>
          <a:lstStyle/>
          <a:p>
            <a:endParaRPr lang="en-GB" sz="2400" b="1" dirty="0" smtClean="0"/>
          </a:p>
          <a:p>
            <a:endParaRPr lang="en-GB" sz="2400" b="1" dirty="0"/>
          </a:p>
          <a:p>
            <a:endParaRPr lang="en-GB" sz="2400" b="1" dirty="0" smtClean="0"/>
          </a:p>
          <a:p>
            <a:endParaRPr lang="en-GB" sz="2400" b="1" dirty="0"/>
          </a:p>
          <a:p>
            <a:endParaRPr lang="en-GB" sz="2400" b="1" dirty="0" smtClean="0"/>
          </a:p>
          <a:p>
            <a:endParaRPr lang="en-GB" sz="2400" b="1" dirty="0"/>
          </a:p>
          <a:p>
            <a:endParaRPr lang="en-GB" sz="2000" b="1" dirty="0">
              <a:solidFill>
                <a:schemeClr val="tx1"/>
              </a:solidFill>
            </a:endParaRPr>
          </a:p>
          <a:p>
            <a:pPr marL="342900" indent="-342900">
              <a:buFont typeface="Arial" pitchFamily="34" charset="0"/>
              <a:buChar char="•"/>
            </a:pPr>
            <a:r>
              <a:rPr lang="en-GB" sz="2000" dirty="0">
                <a:solidFill>
                  <a:schemeClr val="tx1"/>
                </a:solidFill>
              </a:rPr>
              <a:t>E</a:t>
            </a:r>
            <a:r>
              <a:rPr lang="en-GB" sz="2000" dirty="0" smtClean="0">
                <a:solidFill>
                  <a:schemeClr val="tx1"/>
                </a:solidFill>
              </a:rPr>
              <a:t>xpected </a:t>
            </a:r>
            <a:r>
              <a:rPr lang="en-GB" sz="2000" dirty="0">
                <a:solidFill>
                  <a:schemeClr val="tx1"/>
                </a:solidFill>
              </a:rPr>
              <a:t>to continue and </a:t>
            </a:r>
            <a:r>
              <a:rPr lang="en-GB" sz="2000" dirty="0" smtClean="0">
                <a:solidFill>
                  <a:schemeClr val="tx1"/>
                </a:solidFill>
              </a:rPr>
              <a:t>to be </a:t>
            </a:r>
            <a:r>
              <a:rPr lang="en-GB" sz="2000" dirty="0">
                <a:solidFill>
                  <a:schemeClr val="tx1"/>
                </a:solidFill>
              </a:rPr>
              <a:t>allocated the largest amount of funding</a:t>
            </a:r>
            <a:r>
              <a:rPr lang="en-GB" sz="2000" dirty="0" smtClean="0">
                <a:solidFill>
                  <a:schemeClr val="tx1"/>
                </a:solidFill>
              </a:rPr>
              <a:t>:</a:t>
            </a:r>
            <a:endParaRPr lang="en-GB" sz="2000" dirty="0">
              <a:solidFill>
                <a:schemeClr val="tx1"/>
              </a:solidFill>
            </a:endParaRPr>
          </a:p>
          <a:p>
            <a:pPr lvl="1"/>
            <a:r>
              <a:rPr lang="en-GB" sz="2000" i="1" dirty="0">
                <a:solidFill>
                  <a:schemeClr val="tx1"/>
                </a:solidFill>
              </a:rPr>
              <a:t>“The ERC shall give particular priority </a:t>
            </a:r>
            <a:r>
              <a:rPr lang="en-US" sz="2000" i="1" dirty="0">
                <a:solidFill>
                  <a:schemeClr val="tx1"/>
                </a:solidFill>
              </a:rPr>
              <a:t>to assisting excellent starting </a:t>
            </a:r>
            <a:r>
              <a:rPr lang="en-GB" sz="2000" i="1" dirty="0">
                <a:solidFill>
                  <a:schemeClr val="tx1"/>
                </a:solidFill>
              </a:rPr>
              <a:t>researchers to make the transition to </a:t>
            </a:r>
            <a:r>
              <a:rPr lang="en-US" sz="2000" i="1" dirty="0">
                <a:solidFill>
                  <a:schemeClr val="tx1"/>
                </a:solidFill>
              </a:rPr>
              <a:t>independence by providing adequate </a:t>
            </a:r>
            <a:r>
              <a:rPr lang="en-GB" sz="2000" i="1" dirty="0">
                <a:solidFill>
                  <a:schemeClr val="tx1"/>
                </a:solidFill>
              </a:rPr>
              <a:t>support at the critical stage when they are setting up or consolidating their own research team or programme”.</a:t>
            </a:r>
          </a:p>
          <a:p>
            <a:endParaRPr lang="en-GB" sz="2000" dirty="0">
              <a:solidFill>
                <a:schemeClr val="tx1"/>
              </a:solidFill>
            </a:endParaRPr>
          </a:p>
          <a:p>
            <a:pPr marL="342900" indent="-342900">
              <a:buFont typeface="Arial" pitchFamily="34" charset="0"/>
              <a:buChar char="•"/>
            </a:pPr>
            <a:r>
              <a:rPr lang="en-GB" sz="2000" dirty="0">
                <a:solidFill>
                  <a:schemeClr val="tx1"/>
                </a:solidFill>
              </a:rPr>
              <a:t>The current eligibility windows for </a:t>
            </a:r>
            <a:r>
              <a:rPr lang="en-GB" sz="2000" dirty="0" smtClean="0">
                <a:solidFill>
                  <a:schemeClr val="tx1"/>
                </a:solidFill>
              </a:rPr>
              <a:t>Principal Investigators </a:t>
            </a:r>
            <a:r>
              <a:rPr lang="en-GB" sz="2000" dirty="0">
                <a:solidFill>
                  <a:schemeClr val="tx1"/>
                </a:solidFill>
              </a:rPr>
              <a:t>(2 to 7 years post-PhD for Starting Grants, 7 to 12 years post-PhD for Consolidator Grants) are expected to remain the same*. </a:t>
            </a:r>
          </a:p>
        </p:txBody>
      </p:sp>
      <p:sp>
        <p:nvSpPr>
          <p:cNvPr id="8" name="TextBox 7"/>
          <p:cNvSpPr txBox="1"/>
          <p:nvPr/>
        </p:nvSpPr>
        <p:spPr>
          <a:xfrm>
            <a:off x="5602513" y="6045101"/>
            <a:ext cx="4005944" cy="523220"/>
          </a:xfrm>
          <a:prstGeom prst="rect">
            <a:avLst/>
          </a:prstGeom>
          <a:noFill/>
        </p:spPr>
        <p:txBody>
          <a:bodyPr wrap="square" rtlCol="0">
            <a:spAutoFit/>
          </a:bodyPr>
          <a:lstStyle/>
          <a:p>
            <a:r>
              <a:rPr lang="en-GB" sz="1400" b="1" i="1" dirty="0" smtClean="0">
                <a:solidFill>
                  <a:schemeClr val="tx1"/>
                </a:solidFill>
              </a:rPr>
              <a:t>*Please note that this is still to be confirmed within the final Horizon 2020 legislative text.</a:t>
            </a:r>
            <a:endParaRPr lang="en-US" sz="1400" b="1" i="1" dirty="0">
              <a:solidFill>
                <a:schemeClr val="tx1"/>
              </a:solidFill>
            </a:endParaRPr>
          </a:p>
        </p:txBody>
      </p:sp>
    </p:spTree>
    <p:extLst>
      <p:ext uri="{BB962C8B-B14F-4D97-AF65-F5344CB8AC3E}">
        <p14:creationId xmlns:p14="http://schemas.microsoft.com/office/powerpoint/2010/main" val="3499252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The European Union’s funding instrument for research and innovation from 2014-2020</a:t>
            </a:r>
          </a:p>
          <a:p>
            <a:pPr marL="109728" indent="0">
              <a:buNone/>
            </a:pPr>
            <a:endParaRPr lang="en-GB" dirty="0" smtClean="0"/>
          </a:p>
          <a:p>
            <a:pPr lvl="1"/>
            <a:r>
              <a:rPr lang="en-GB" dirty="0" smtClean="0"/>
              <a:t>Budget of EUR 70,2 billion</a:t>
            </a:r>
          </a:p>
          <a:p>
            <a:pPr lvl="1"/>
            <a:r>
              <a:rPr lang="en-GB" dirty="0" smtClean="0"/>
              <a:t>From research to innovation – from basic research to bringing ideas to the market</a:t>
            </a:r>
          </a:p>
          <a:p>
            <a:pPr lvl="1"/>
            <a:r>
              <a:rPr lang="en-GB" dirty="0" smtClean="0"/>
              <a:t>Focus on societal challenges EU society is facing (e.g. health, clean energy, food security, integrated transport)</a:t>
            </a:r>
          </a:p>
          <a:p>
            <a:pPr lvl="1"/>
            <a:r>
              <a:rPr lang="en-GB" dirty="0" smtClean="0"/>
              <a:t>Promise of simplified access for all</a:t>
            </a:r>
            <a:endParaRPr lang="en-GB" dirty="0"/>
          </a:p>
        </p:txBody>
      </p:sp>
      <p:sp>
        <p:nvSpPr>
          <p:cNvPr id="3" name="Title 2"/>
          <p:cNvSpPr>
            <a:spLocks noGrp="1"/>
          </p:cNvSpPr>
          <p:nvPr>
            <p:ph type="title"/>
          </p:nvPr>
        </p:nvSpPr>
        <p:spPr/>
        <p:txBody>
          <a:bodyPr/>
          <a:lstStyle/>
          <a:p>
            <a:r>
              <a:rPr lang="en-GB" dirty="0" smtClean="0"/>
              <a:t>What is Horizon 2020?</a:t>
            </a:r>
            <a:endParaRPr lang="en-GB" dirty="0"/>
          </a:p>
        </p:txBody>
      </p:sp>
    </p:spTree>
    <p:extLst>
      <p:ext uri="{BB962C8B-B14F-4D97-AF65-F5344CB8AC3E}">
        <p14:creationId xmlns:p14="http://schemas.microsoft.com/office/powerpoint/2010/main" val="1803168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9448866"/>
              </p:ext>
            </p:extLst>
          </p:nvPr>
        </p:nvGraphicFramePr>
        <p:xfrm>
          <a:off x="495301" y="1481138"/>
          <a:ext cx="8916659" cy="607070"/>
        </p:xfrm>
        <a:graphic>
          <a:graphicData uri="http://schemas.openxmlformats.org/drawingml/2006/table">
            <a:tbl>
              <a:tblPr firstRow="1" bandRow="1">
                <a:tableStyleId>{5C22544A-7EE6-4342-B048-85BDC9FD1C3A}</a:tableStyleId>
              </a:tblPr>
              <a:tblGrid>
                <a:gridCol w="8916659"/>
              </a:tblGrid>
              <a:tr h="607070">
                <a:tc>
                  <a:txBody>
                    <a:bodyPr/>
                    <a:lstStyle/>
                    <a:p>
                      <a:pPr algn="l"/>
                      <a:r>
                        <a:rPr lang="en-GB" sz="2400" b="1" dirty="0" smtClean="0">
                          <a:solidFill>
                            <a:schemeClr val="tx1"/>
                          </a:solidFill>
                        </a:rPr>
                        <a:t>Advanced Grants</a:t>
                      </a:r>
                      <a:endParaRPr lang="en-GB" sz="2400" b="1" dirty="0">
                        <a:solidFill>
                          <a:schemeClr val="tx1"/>
                        </a:solidFill>
                      </a:endParaRPr>
                    </a:p>
                  </a:txBody>
                  <a:tcPr marL="169202" marR="169202" anchor="ctr">
                    <a:solidFill>
                      <a:schemeClr val="tx2">
                        <a:lumMod val="20000"/>
                        <a:lumOff val="80000"/>
                      </a:schemeClr>
                    </a:solidFill>
                  </a:tcPr>
                </a:tc>
              </a:tr>
            </a:tbl>
          </a:graphicData>
        </a:graphic>
      </p:graphicFrame>
      <p:sp>
        <p:nvSpPr>
          <p:cNvPr id="3" name="Title 2"/>
          <p:cNvSpPr>
            <a:spLocks noGrp="1"/>
          </p:cNvSpPr>
          <p:nvPr>
            <p:ph type="title"/>
          </p:nvPr>
        </p:nvSpPr>
        <p:spPr/>
        <p:txBody>
          <a:bodyPr>
            <a:normAutofit/>
          </a:bodyPr>
          <a:lstStyle/>
          <a:p>
            <a:r>
              <a:rPr lang="en-GB" sz="2800" dirty="0" smtClean="0"/>
              <a:t>ERC in H2020– Continuity with FP7</a:t>
            </a:r>
            <a:endParaRPr lang="en-GB" sz="2800" dirty="0"/>
          </a:p>
        </p:txBody>
      </p:sp>
      <p:sp>
        <p:nvSpPr>
          <p:cNvPr id="7" name="Rectangle 6"/>
          <p:cNvSpPr/>
          <p:nvPr/>
        </p:nvSpPr>
        <p:spPr>
          <a:xfrm>
            <a:off x="435429" y="305068"/>
            <a:ext cx="9173028" cy="5724644"/>
          </a:xfrm>
          <a:prstGeom prst="rect">
            <a:avLst/>
          </a:prstGeom>
        </p:spPr>
        <p:txBody>
          <a:bodyPr wrap="square">
            <a:spAutoFit/>
          </a:bodyPr>
          <a:lstStyle/>
          <a:p>
            <a:endParaRPr lang="en-GB" sz="2400" b="1" dirty="0"/>
          </a:p>
          <a:p>
            <a:endParaRPr lang="en-GB" sz="2400" b="1" dirty="0"/>
          </a:p>
          <a:p>
            <a:endParaRPr lang="en-GB" sz="2400" b="1" dirty="0" smtClean="0"/>
          </a:p>
          <a:p>
            <a:endParaRPr lang="en-GB" sz="2400" b="1" dirty="0"/>
          </a:p>
          <a:p>
            <a:endParaRPr lang="en-GB" sz="2400" b="1" dirty="0" smtClean="0"/>
          </a:p>
          <a:p>
            <a:endParaRPr lang="en-GB" sz="1600" b="1" dirty="0"/>
          </a:p>
          <a:p>
            <a:pPr marL="342900" indent="-342900">
              <a:buFont typeface="Arial" pitchFamily="34" charset="0"/>
              <a:buChar char="•"/>
            </a:pPr>
            <a:r>
              <a:rPr lang="en-GB" sz="2400" dirty="0" smtClean="0">
                <a:solidFill>
                  <a:schemeClr val="tx1"/>
                </a:solidFill>
              </a:rPr>
              <a:t>Expected to be maintained within the new programme:</a:t>
            </a:r>
          </a:p>
          <a:p>
            <a:pPr marL="342900" indent="-342900">
              <a:buFont typeface="Arial" pitchFamily="34" charset="0"/>
              <a:buChar char="•"/>
            </a:pPr>
            <a:endParaRPr lang="en-GB" sz="2400" dirty="0">
              <a:solidFill>
                <a:schemeClr val="tx1"/>
              </a:solidFill>
            </a:endParaRPr>
          </a:p>
          <a:p>
            <a:pPr lvl="1"/>
            <a:r>
              <a:rPr lang="en-GB" sz="2400" i="1" dirty="0">
                <a:solidFill>
                  <a:schemeClr val="tx1"/>
                </a:solidFill>
              </a:rPr>
              <a:t>“</a:t>
            </a:r>
            <a:r>
              <a:rPr lang="en-US" sz="2400" i="1" dirty="0">
                <a:solidFill>
                  <a:schemeClr val="tx1"/>
                </a:solidFill>
              </a:rPr>
              <a:t>The ERC will </a:t>
            </a:r>
            <a:r>
              <a:rPr lang="en-GB" sz="2400" i="1" dirty="0">
                <a:solidFill>
                  <a:schemeClr val="tx1"/>
                </a:solidFill>
              </a:rPr>
              <a:t>also continue to provide appropriate levels of  support for established </a:t>
            </a:r>
            <a:r>
              <a:rPr lang="en-US" sz="2400" i="1" dirty="0">
                <a:solidFill>
                  <a:schemeClr val="tx1"/>
                </a:solidFill>
              </a:rPr>
              <a:t>researchers”</a:t>
            </a:r>
          </a:p>
          <a:p>
            <a:pPr lvl="1"/>
            <a:endParaRPr lang="en-GB" sz="1800" dirty="0">
              <a:solidFill>
                <a:schemeClr val="tx1"/>
              </a:solidFill>
            </a:endParaRPr>
          </a:p>
          <a:p>
            <a:pPr marL="342900" indent="-342900">
              <a:buFont typeface="Arial" pitchFamily="34" charset="0"/>
              <a:buChar char="•"/>
            </a:pPr>
            <a:r>
              <a:rPr lang="en-GB" sz="2400" dirty="0">
                <a:solidFill>
                  <a:schemeClr val="tx1"/>
                </a:solidFill>
              </a:rPr>
              <a:t>The current eligibility requirements (an excellent track record of research achievements during the last 10 years, no specific PhD requirement) are expected to remain the same*. </a:t>
            </a:r>
          </a:p>
          <a:p>
            <a:pPr marL="800100" lvl="1" indent="-342900">
              <a:buFont typeface="Arial" pitchFamily="34" charset="0"/>
              <a:buChar char="•"/>
            </a:pPr>
            <a:endParaRPr lang="en-GB" sz="2000" dirty="0" smtClean="0"/>
          </a:p>
        </p:txBody>
      </p:sp>
      <p:sp>
        <p:nvSpPr>
          <p:cNvPr id="8" name="TextBox 7"/>
          <p:cNvSpPr txBox="1"/>
          <p:nvPr/>
        </p:nvSpPr>
        <p:spPr>
          <a:xfrm>
            <a:off x="5602513" y="6045101"/>
            <a:ext cx="4005944" cy="523220"/>
          </a:xfrm>
          <a:prstGeom prst="rect">
            <a:avLst/>
          </a:prstGeom>
          <a:noFill/>
        </p:spPr>
        <p:txBody>
          <a:bodyPr wrap="square" rtlCol="0">
            <a:spAutoFit/>
          </a:bodyPr>
          <a:lstStyle/>
          <a:p>
            <a:r>
              <a:rPr lang="en-GB" sz="1400" b="1" i="1" dirty="0" smtClean="0"/>
              <a:t>*Please note that this is still to be confirmed within the final Horizon 2020 legislative text.</a:t>
            </a:r>
            <a:endParaRPr lang="en-US" sz="1400" b="1" i="1" dirty="0"/>
          </a:p>
        </p:txBody>
      </p:sp>
    </p:spTree>
    <p:extLst>
      <p:ext uri="{BB962C8B-B14F-4D97-AF65-F5344CB8AC3E}">
        <p14:creationId xmlns:p14="http://schemas.microsoft.com/office/powerpoint/2010/main" val="158837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9732415"/>
              </p:ext>
            </p:extLst>
          </p:nvPr>
        </p:nvGraphicFramePr>
        <p:xfrm>
          <a:off x="495301" y="1481138"/>
          <a:ext cx="8916659" cy="607070"/>
        </p:xfrm>
        <a:graphic>
          <a:graphicData uri="http://schemas.openxmlformats.org/drawingml/2006/table">
            <a:tbl>
              <a:tblPr firstRow="1" bandRow="1">
                <a:tableStyleId>{5C22544A-7EE6-4342-B048-85BDC9FD1C3A}</a:tableStyleId>
              </a:tblPr>
              <a:tblGrid>
                <a:gridCol w="8916659"/>
              </a:tblGrid>
              <a:tr h="607070">
                <a:tc>
                  <a:txBody>
                    <a:bodyPr/>
                    <a:lstStyle/>
                    <a:p>
                      <a:pPr algn="l"/>
                      <a:r>
                        <a:rPr lang="en-GB" sz="2400" b="1" dirty="0" smtClean="0">
                          <a:solidFill>
                            <a:schemeClr val="tx1"/>
                          </a:solidFill>
                        </a:rPr>
                        <a:t>Synergy Grants</a:t>
                      </a:r>
                      <a:endParaRPr lang="en-GB" sz="2400" b="1" dirty="0">
                        <a:solidFill>
                          <a:schemeClr val="tx1"/>
                        </a:solidFill>
                      </a:endParaRPr>
                    </a:p>
                  </a:txBody>
                  <a:tcPr marL="169202" marR="169202" anchor="ctr">
                    <a:solidFill>
                      <a:schemeClr val="tx2">
                        <a:lumMod val="20000"/>
                        <a:lumOff val="80000"/>
                      </a:schemeClr>
                    </a:solidFill>
                  </a:tcPr>
                </a:tc>
              </a:tr>
            </a:tbl>
          </a:graphicData>
        </a:graphic>
      </p:graphicFrame>
      <p:sp>
        <p:nvSpPr>
          <p:cNvPr id="3" name="Title 2"/>
          <p:cNvSpPr>
            <a:spLocks noGrp="1"/>
          </p:cNvSpPr>
          <p:nvPr>
            <p:ph type="title"/>
          </p:nvPr>
        </p:nvSpPr>
        <p:spPr/>
        <p:txBody>
          <a:bodyPr>
            <a:normAutofit/>
          </a:bodyPr>
          <a:lstStyle/>
          <a:p>
            <a:r>
              <a:rPr lang="en-GB" sz="2800" dirty="0" smtClean="0"/>
              <a:t>ERC in H2020– Continuity with FP7</a:t>
            </a:r>
            <a:endParaRPr lang="en-GB" sz="2800" dirty="0"/>
          </a:p>
        </p:txBody>
      </p:sp>
      <p:sp>
        <p:nvSpPr>
          <p:cNvPr id="7" name="Rectangle 6"/>
          <p:cNvSpPr/>
          <p:nvPr/>
        </p:nvSpPr>
        <p:spPr>
          <a:xfrm>
            <a:off x="391886" y="305072"/>
            <a:ext cx="9216571" cy="6555641"/>
          </a:xfrm>
          <a:prstGeom prst="rect">
            <a:avLst/>
          </a:prstGeom>
        </p:spPr>
        <p:txBody>
          <a:bodyPr wrap="square">
            <a:spAutoFit/>
          </a:bodyPr>
          <a:lstStyle/>
          <a:p>
            <a:endParaRPr lang="en-GB" sz="2400" b="1" dirty="0" smtClean="0"/>
          </a:p>
          <a:p>
            <a:endParaRPr lang="en-GB" sz="2400" b="1" dirty="0"/>
          </a:p>
          <a:p>
            <a:endParaRPr lang="en-GB" sz="2400" b="1" dirty="0" smtClean="0"/>
          </a:p>
          <a:p>
            <a:endParaRPr lang="en-GB" sz="2400" b="1" dirty="0" smtClean="0"/>
          </a:p>
          <a:p>
            <a:endParaRPr lang="en-GB" sz="2400" dirty="0">
              <a:solidFill>
                <a:schemeClr val="tx1"/>
              </a:solidFill>
            </a:endParaRPr>
          </a:p>
          <a:p>
            <a:pPr marL="342900" indent="-342900">
              <a:buFont typeface="Arial" pitchFamily="34" charset="0"/>
              <a:buChar char="•"/>
            </a:pPr>
            <a:r>
              <a:rPr lang="en-GB" sz="2400" dirty="0" smtClean="0">
                <a:solidFill>
                  <a:schemeClr val="tx1"/>
                </a:solidFill>
              </a:rPr>
              <a:t>Funds ambitious proposals submitted by a group of 2 to 4 PIs</a:t>
            </a:r>
            <a:endParaRPr lang="en-GB" sz="2400" dirty="0">
              <a:solidFill>
                <a:schemeClr val="tx1"/>
              </a:solidFill>
            </a:endParaRPr>
          </a:p>
          <a:p>
            <a:pPr marL="342900" indent="-342900">
              <a:buFont typeface="Arial" pitchFamily="34" charset="0"/>
              <a:buChar char="•"/>
            </a:pPr>
            <a:r>
              <a:rPr lang="en-GB" sz="2400" dirty="0">
                <a:solidFill>
                  <a:schemeClr val="tx1"/>
                </a:solidFill>
              </a:rPr>
              <a:t>No call for this pilot scheme is expected to be launched in </a:t>
            </a:r>
            <a:r>
              <a:rPr lang="en-GB" sz="2400" dirty="0" smtClean="0">
                <a:solidFill>
                  <a:schemeClr val="tx1"/>
                </a:solidFill>
              </a:rPr>
              <a:t>2014</a:t>
            </a:r>
          </a:p>
          <a:p>
            <a:pPr marL="342900" indent="-342900">
              <a:buFont typeface="Arial" pitchFamily="34" charset="0"/>
              <a:buChar char="•"/>
            </a:pPr>
            <a:r>
              <a:rPr lang="en-GB" sz="2400" dirty="0" smtClean="0">
                <a:solidFill>
                  <a:schemeClr val="tx1"/>
                </a:solidFill>
              </a:rPr>
              <a:t>But could </a:t>
            </a:r>
            <a:r>
              <a:rPr lang="en-GB" sz="2400" dirty="0">
                <a:solidFill>
                  <a:schemeClr val="tx1"/>
                </a:solidFill>
              </a:rPr>
              <a:t>also continue within Horizon </a:t>
            </a:r>
            <a:r>
              <a:rPr lang="en-GB" sz="2400" dirty="0" smtClean="0">
                <a:solidFill>
                  <a:schemeClr val="tx1"/>
                </a:solidFill>
              </a:rPr>
              <a:t>2020, as a limited part of the ERC’s portfolio of schemes:</a:t>
            </a:r>
            <a:endParaRPr lang="en-GB" sz="2400" dirty="0">
              <a:solidFill>
                <a:schemeClr val="tx1"/>
              </a:solidFill>
            </a:endParaRPr>
          </a:p>
          <a:p>
            <a:endParaRPr lang="en-GB" sz="2000" dirty="0">
              <a:solidFill>
                <a:schemeClr val="tx1"/>
              </a:solidFill>
            </a:endParaRPr>
          </a:p>
          <a:p>
            <a:pPr lvl="1" algn="just"/>
            <a:r>
              <a:rPr lang="en-GB" sz="2000" dirty="0">
                <a:solidFill>
                  <a:schemeClr val="tx1"/>
                </a:solidFill>
              </a:rPr>
              <a:t>“The ERC shall also give support, as necessary, to emerging new ways of working in the scientific world with the potential to create breakthrough results and facilitates exploration of the </a:t>
            </a:r>
            <a:r>
              <a:rPr lang="en-US" sz="2000" dirty="0">
                <a:solidFill>
                  <a:schemeClr val="tx1"/>
                </a:solidFill>
              </a:rPr>
              <a:t>commercial and social innovation </a:t>
            </a:r>
            <a:r>
              <a:rPr lang="en-GB" sz="2000" dirty="0">
                <a:solidFill>
                  <a:schemeClr val="tx1"/>
                </a:solidFill>
              </a:rPr>
              <a:t>potential of the research which it </a:t>
            </a:r>
            <a:r>
              <a:rPr lang="en-US" sz="2000" dirty="0">
                <a:solidFill>
                  <a:schemeClr val="tx1"/>
                </a:solidFill>
              </a:rPr>
              <a:t>funds</a:t>
            </a:r>
            <a:r>
              <a:rPr lang="en-US" sz="2000" dirty="0" smtClean="0">
                <a:solidFill>
                  <a:schemeClr val="tx1"/>
                </a:solidFill>
              </a:rPr>
              <a:t>”.</a:t>
            </a:r>
          </a:p>
          <a:p>
            <a:pPr marL="392113" lvl="1" indent="0">
              <a:buNone/>
            </a:pPr>
            <a:endParaRPr lang="en-GB" dirty="0"/>
          </a:p>
          <a:p>
            <a:pPr marL="342900" indent="-342900">
              <a:buFont typeface="Arial" pitchFamily="34" charset="0"/>
              <a:buChar char="•"/>
            </a:pPr>
            <a:endParaRPr lang="en-GB" sz="2400" dirty="0"/>
          </a:p>
        </p:txBody>
      </p:sp>
    </p:spTree>
    <p:extLst>
      <p:ext uri="{BB962C8B-B14F-4D97-AF65-F5344CB8AC3E}">
        <p14:creationId xmlns:p14="http://schemas.microsoft.com/office/powerpoint/2010/main" val="2915160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42584560"/>
              </p:ext>
            </p:extLst>
          </p:nvPr>
        </p:nvGraphicFramePr>
        <p:xfrm>
          <a:off x="495301" y="1481138"/>
          <a:ext cx="8916659" cy="607070"/>
        </p:xfrm>
        <a:graphic>
          <a:graphicData uri="http://schemas.openxmlformats.org/drawingml/2006/table">
            <a:tbl>
              <a:tblPr firstRow="1" bandRow="1">
                <a:tableStyleId>{5C22544A-7EE6-4342-B048-85BDC9FD1C3A}</a:tableStyleId>
              </a:tblPr>
              <a:tblGrid>
                <a:gridCol w="8916659"/>
              </a:tblGrid>
              <a:tr h="607070">
                <a:tc>
                  <a:txBody>
                    <a:bodyPr/>
                    <a:lstStyle/>
                    <a:p>
                      <a:pPr algn="l"/>
                      <a:r>
                        <a:rPr lang="en-GB" sz="2400" b="1" dirty="0" smtClean="0">
                          <a:solidFill>
                            <a:schemeClr val="tx1"/>
                          </a:solidFill>
                        </a:rPr>
                        <a:t>Proof</a:t>
                      </a:r>
                      <a:r>
                        <a:rPr lang="en-GB" sz="2400" b="1" baseline="0" dirty="0" smtClean="0">
                          <a:solidFill>
                            <a:schemeClr val="tx1"/>
                          </a:solidFill>
                        </a:rPr>
                        <a:t> of Concept</a:t>
                      </a:r>
                      <a:endParaRPr lang="en-GB" sz="2400" b="1" dirty="0">
                        <a:solidFill>
                          <a:schemeClr val="tx1"/>
                        </a:solidFill>
                      </a:endParaRPr>
                    </a:p>
                  </a:txBody>
                  <a:tcPr marL="169202" marR="169202" anchor="ctr">
                    <a:solidFill>
                      <a:schemeClr val="tx2">
                        <a:lumMod val="20000"/>
                        <a:lumOff val="80000"/>
                      </a:schemeClr>
                    </a:solidFill>
                  </a:tcPr>
                </a:tc>
              </a:tr>
            </a:tbl>
          </a:graphicData>
        </a:graphic>
      </p:graphicFrame>
      <p:sp>
        <p:nvSpPr>
          <p:cNvPr id="3" name="Title 2"/>
          <p:cNvSpPr>
            <a:spLocks noGrp="1"/>
          </p:cNvSpPr>
          <p:nvPr>
            <p:ph type="title"/>
          </p:nvPr>
        </p:nvSpPr>
        <p:spPr/>
        <p:txBody>
          <a:bodyPr>
            <a:normAutofit/>
          </a:bodyPr>
          <a:lstStyle/>
          <a:p>
            <a:r>
              <a:rPr lang="en-GB" sz="2800" dirty="0" smtClean="0"/>
              <a:t>ERC in H2020– Continuity with FP7</a:t>
            </a:r>
            <a:endParaRPr lang="en-GB" sz="2800" dirty="0"/>
          </a:p>
        </p:txBody>
      </p:sp>
      <p:sp>
        <p:nvSpPr>
          <p:cNvPr id="7" name="Rectangle 6"/>
          <p:cNvSpPr/>
          <p:nvPr/>
        </p:nvSpPr>
        <p:spPr>
          <a:xfrm>
            <a:off x="449942" y="305100"/>
            <a:ext cx="9289144" cy="6001643"/>
          </a:xfrm>
          <a:prstGeom prst="rect">
            <a:avLst/>
          </a:prstGeom>
        </p:spPr>
        <p:txBody>
          <a:bodyPr wrap="square">
            <a:spAutoFit/>
          </a:bodyPr>
          <a:lstStyle/>
          <a:p>
            <a:endParaRPr lang="en-GB" sz="2400" b="1" dirty="0" smtClean="0"/>
          </a:p>
          <a:p>
            <a:endParaRPr lang="en-GB" sz="2400" b="1" dirty="0"/>
          </a:p>
          <a:p>
            <a:endParaRPr lang="en-GB" sz="2400" b="1" dirty="0" smtClean="0"/>
          </a:p>
          <a:p>
            <a:endParaRPr lang="en-GB" sz="2400" b="1" dirty="0" smtClean="0"/>
          </a:p>
          <a:p>
            <a:endParaRPr lang="en-GB" sz="2400" b="1" dirty="0" smtClean="0"/>
          </a:p>
          <a:p>
            <a:endParaRPr lang="en-GB" sz="1600" b="1" dirty="0"/>
          </a:p>
          <a:p>
            <a:pPr marL="342900" indent="-342900">
              <a:buFont typeface="Arial" pitchFamily="34" charset="0"/>
              <a:buChar char="•"/>
            </a:pPr>
            <a:r>
              <a:rPr lang="en-GB" sz="2400" dirty="0" smtClean="0">
                <a:solidFill>
                  <a:schemeClr val="tx1"/>
                </a:solidFill>
              </a:rPr>
              <a:t>Scheme for ERC grant holders to establish the innovation potential of an idea developed during the course of an ERC-funded project</a:t>
            </a:r>
          </a:p>
          <a:p>
            <a:pPr marL="342900" indent="-342900">
              <a:buFont typeface="Arial" pitchFamily="34" charset="0"/>
              <a:buChar char="•"/>
            </a:pPr>
            <a:endParaRPr lang="en-GB" sz="2400" dirty="0">
              <a:solidFill>
                <a:schemeClr val="tx1"/>
              </a:solidFill>
            </a:endParaRPr>
          </a:p>
          <a:p>
            <a:pPr marL="342900" indent="-342900">
              <a:buFont typeface="Arial" pitchFamily="34" charset="0"/>
              <a:buChar char="•"/>
            </a:pPr>
            <a:r>
              <a:rPr lang="en-GB" sz="2400" dirty="0" smtClean="0">
                <a:solidFill>
                  <a:schemeClr val="tx1"/>
                </a:solidFill>
              </a:rPr>
              <a:t>Maximum grant: €150,000</a:t>
            </a:r>
          </a:p>
          <a:p>
            <a:pPr marL="342900" indent="-342900">
              <a:buFont typeface="Arial" pitchFamily="34" charset="0"/>
              <a:buChar char="•"/>
            </a:pPr>
            <a:endParaRPr lang="en-GB" sz="2400" dirty="0">
              <a:solidFill>
                <a:schemeClr val="tx1"/>
              </a:solidFill>
            </a:endParaRPr>
          </a:p>
          <a:p>
            <a:pPr marL="342900" indent="-342900">
              <a:buFont typeface="Arial" pitchFamily="34" charset="0"/>
              <a:buChar char="•"/>
            </a:pPr>
            <a:r>
              <a:rPr lang="en-GB" sz="2400" dirty="0" smtClean="0">
                <a:solidFill>
                  <a:schemeClr val="tx1"/>
                </a:solidFill>
              </a:rPr>
              <a:t>Expected to continue within Horizon 2020</a:t>
            </a:r>
          </a:p>
          <a:p>
            <a:endParaRPr lang="en-GB" sz="2400" dirty="0" smtClean="0">
              <a:solidFill>
                <a:schemeClr val="tx1"/>
              </a:solidFill>
            </a:endParaRPr>
          </a:p>
          <a:p>
            <a:pPr marL="392113" lvl="1" indent="0">
              <a:buNone/>
            </a:pPr>
            <a:endParaRPr lang="en-GB" dirty="0"/>
          </a:p>
          <a:p>
            <a:pPr marL="342900" indent="-342900">
              <a:buFont typeface="Arial" pitchFamily="34" charset="0"/>
              <a:buChar char="•"/>
            </a:pPr>
            <a:endParaRPr lang="en-GB" sz="2400" dirty="0"/>
          </a:p>
        </p:txBody>
      </p:sp>
    </p:spTree>
    <p:extLst>
      <p:ext uri="{BB962C8B-B14F-4D97-AF65-F5344CB8AC3E}">
        <p14:creationId xmlns:p14="http://schemas.microsoft.com/office/powerpoint/2010/main" val="43816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Horizon 2020</a:t>
            </a:r>
            <a:endParaRPr lang="en-GB" dirty="0"/>
          </a:p>
        </p:txBody>
      </p:sp>
      <p:sp>
        <p:nvSpPr>
          <p:cNvPr id="4" name="Text Placeholder 3"/>
          <p:cNvSpPr>
            <a:spLocks noGrp="1"/>
          </p:cNvSpPr>
          <p:nvPr>
            <p:ph type="body" idx="1"/>
          </p:nvPr>
        </p:nvSpPr>
        <p:spPr/>
        <p:txBody>
          <a:bodyPr/>
          <a:lstStyle/>
          <a:p>
            <a:r>
              <a:rPr lang="en-GB" dirty="0"/>
              <a:t>Marie </a:t>
            </a:r>
            <a:r>
              <a:rPr lang="en-GB" dirty="0" err="1"/>
              <a:t>Skłodowska</a:t>
            </a:r>
            <a:r>
              <a:rPr lang="en-GB" dirty="0"/>
              <a:t>-Curie Actions</a:t>
            </a:r>
          </a:p>
        </p:txBody>
      </p:sp>
    </p:spTree>
    <p:extLst>
      <p:ext uri="{BB962C8B-B14F-4D97-AF65-F5344CB8AC3E}">
        <p14:creationId xmlns:p14="http://schemas.microsoft.com/office/powerpoint/2010/main" val="1168841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551067"/>
            <a:ext cx="8915400" cy="4525962"/>
          </a:xfrm>
        </p:spPr>
        <p:txBody>
          <a:bodyPr>
            <a:normAutofit fontScale="92500" lnSpcReduction="20000"/>
          </a:bodyPr>
          <a:lstStyle/>
          <a:p>
            <a:pPr marL="457200" indent="-457200">
              <a:spcBef>
                <a:spcPts val="600"/>
              </a:spcBef>
              <a:defRPr/>
            </a:pPr>
            <a:r>
              <a:rPr lang="en-GB" sz="2800" dirty="0" smtClean="0"/>
              <a:t>Operates in a ‘bottom-up’ basis, open to all research and innovation areas</a:t>
            </a:r>
          </a:p>
          <a:p>
            <a:pPr marL="457200" indent="-457200">
              <a:spcBef>
                <a:spcPts val="600"/>
              </a:spcBef>
              <a:defRPr/>
            </a:pPr>
            <a:endParaRPr lang="en-GB" sz="2800" dirty="0" smtClean="0"/>
          </a:p>
          <a:p>
            <a:pPr marL="457200" indent="-457200">
              <a:spcBef>
                <a:spcPts val="600"/>
              </a:spcBef>
              <a:defRPr/>
            </a:pPr>
            <a:r>
              <a:rPr lang="en-GB" sz="2800" dirty="0" smtClean="0"/>
              <a:t>Mobility is a key requirement</a:t>
            </a:r>
          </a:p>
          <a:p>
            <a:pPr marL="457200" indent="-457200">
              <a:spcBef>
                <a:spcPts val="600"/>
              </a:spcBef>
              <a:defRPr/>
            </a:pPr>
            <a:endParaRPr lang="en-GB" sz="2800" dirty="0" smtClean="0"/>
          </a:p>
          <a:p>
            <a:pPr marL="457200" indent="-457200">
              <a:spcBef>
                <a:spcPts val="600"/>
              </a:spcBef>
              <a:defRPr/>
            </a:pPr>
            <a:r>
              <a:rPr lang="en-GB" sz="2800" dirty="0" smtClean="0"/>
              <a:t>Key areas supported:</a:t>
            </a:r>
          </a:p>
          <a:p>
            <a:pPr marL="712788" lvl="1" indent="-457200">
              <a:spcBef>
                <a:spcPts val="600"/>
              </a:spcBef>
              <a:defRPr/>
            </a:pPr>
            <a:r>
              <a:rPr lang="en-GB" sz="2400" dirty="0" smtClean="0"/>
              <a:t>Fostering </a:t>
            </a:r>
            <a:r>
              <a:rPr lang="en-GB" sz="2400" dirty="0"/>
              <a:t>new skills by means of excellent initial training of researchers</a:t>
            </a:r>
          </a:p>
          <a:p>
            <a:pPr marL="712788" lvl="1" indent="-457200">
              <a:spcBef>
                <a:spcPts val="600"/>
              </a:spcBef>
              <a:defRPr/>
            </a:pPr>
            <a:r>
              <a:rPr lang="en-GB" sz="2400" dirty="0"/>
              <a:t>Nurturing excellence by means of cross-border and cross-sector mobility</a:t>
            </a:r>
          </a:p>
          <a:p>
            <a:pPr marL="712788" lvl="1" indent="-457200">
              <a:spcBef>
                <a:spcPts val="600"/>
              </a:spcBef>
              <a:defRPr/>
            </a:pPr>
            <a:r>
              <a:rPr lang="en-GB" sz="2400" dirty="0"/>
              <a:t>Stimulating innovation by means of cross-fertilisation of knowledge</a:t>
            </a:r>
          </a:p>
          <a:p>
            <a:pPr marL="712788" lvl="1" indent="-457200">
              <a:spcBef>
                <a:spcPts val="600"/>
              </a:spcBef>
              <a:defRPr/>
            </a:pPr>
            <a:r>
              <a:rPr lang="en-GB" sz="2400" dirty="0"/>
              <a:t>Co-funding of </a:t>
            </a:r>
            <a:r>
              <a:rPr lang="en-GB" sz="2400" dirty="0" smtClean="0"/>
              <a:t>activities</a:t>
            </a:r>
            <a:endParaRPr lang="en-GB" sz="2400" dirty="0"/>
          </a:p>
          <a:p>
            <a:endParaRPr lang="en-GB" dirty="0"/>
          </a:p>
        </p:txBody>
      </p:sp>
      <p:sp>
        <p:nvSpPr>
          <p:cNvPr id="3" name="Title 2"/>
          <p:cNvSpPr>
            <a:spLocks noGrp="1"/>
          </p:cNvSpPr>
          <p:nvPr>
            <p:ph type="title"/>
          </p:nvPr>
        </p:nvSpPr>
        <p:spPr/>
        <p:txBody>
          <a:bodyPr>
            <a:normAutofit/>
          </a:bodyPr>
          <a:lstStyle/>
          <a:p>
            <a:r>
              <a:rPr lang="en-GB" dirty="0" smtClean="0"/>
              <a:t>MSCA</a:t>
            </a:r>
            <a:r>
              <a:rPr lang="en-GB" dirty="0"/>
              <a:t> </a:t>
            </a:r>
            <a:r>
              <a:rPr lang="en-GB" dirty="0" smtClean="0"/>
              <a:t>in Horizon 2020</a:t>
            </a:r>
            <a:endParaRPr lang="en-GB" dirty="0"/>
          </a:p>
        </p:txBody>
      </p:sp>
    </p:spTree>
    <p:extLst>
      <p:ext uri="{BB962C8B-B14F-4D97-AF65-F5344CB8AC3E}">
        <p14:creationId xmlns:p14="http://schemas.microsoft.com/office/powerpoint/2010/main" val="1339329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4795580"/>
              </p:ext>
            </p:extLst>
          </p:nvPr>
        </p:nvGraphicFramePr>
        <p:xfrm>
          <a:off x="509813" y="1322978"/>
          <a:ext cx="9127673" cy="5246906"/>
        </p:xfrm>
        <a:graphic>
          <a:graphicData uri="http://schemas.openxmlformats.org/drawingml/2006/table">
            <a:tbl>
              <a:tblPr firstRow="1" bandRow="1">
                <a:tableStyleId>{5C22544A-7EE6-4342-B048-85BDC9FD1C3A}</a:tableStyleId>
              </a:tblPr>
              <a:tblGrid>
                <a:gridCol w="2255672"/>
                <a:gridCol w="1762972"/>
                <a:gridCol w="5109029"/>
              </a:tblGrid>
              <a:tr h="812797">
                <a:tc>
                  <a:txBody>
                    <a:bodyPr/>
                    <a:lstStyle/>
                    <a:p>
                      <a:pPr algn="ctr"/>
                      <a:r>
                        <a:rPr lang="en-GB" sz="2000" dirty="0" smtClean="0"/>
                        <a:t>FP7</a:t>
                      </a:r>
                      <a:endParaRPr lang="en-GB" sz="2000" b="1" dirty="0">
                        <a:solidFill>
                          <a:schemeClr val="tx1"/>
                        </a:solidFill>
                      </a:endParaRPr>
                    </a:p>
                  </a:txBody>
                  <a:tcPr anchor="ctr"/>
                </a:tc>
                <a:tc gridSpan="2">
                  <a:txBody>
                    <a:bodyPr/>
                    <a:lstStyle/>
                    <a:p>
                      <a:pPr algn="ctr"/>
                      <a:r>
                        <a:rPr lang="en-GB" sz="2000" dirty="0" smtClean="0"/>
                        <a:t>Horizon 2020</a:t>
                      </a:r>
                      <a:endParaRPr lang="en-GB" sz="2000" b="1" dirty="0">
                        <a:solidFill>
                          <a:schemeClr val="tx1"/>
                        </a:solidFill>
                      </a:endParaRPr>
                    </a:p>
                  </a:txBody>
                  <a:tcPr anchor="ctr"/>
                </a:tc>
                <a:tc hMerge="1">
                  <a:txBody>
                    <a:bodyPr/>
                    <a:lstStyle/>
                    <a:p>
                      <a:pPr algn="ctr"/>
                      <a:endParaRPr lang="en-GB" sz="2400" b="1" dirty="0">
                        <a:solidFill>
                          <a:schemeClr val="tx1"/>
                        </a:solidFill>
                      </a:endParaRPr>
                    </a:p>
                  </a:txBody>
                  <a:tcPr anchor="ctr">
                    <a:solidFill>
                      <a:schemeClr val="tx2">
                        <a:lumMod val="20000"/>
                        <a:lumOff val="80000"/>
                      </a:schemeClr>
                    </a:solidFill>
                  </a:tcPr>
                </a:tc>
              </a:tr>
              <a:tr h="812797">
                <a:tc>
                  <a:txBody>
                    <a:bodyPr/>
                    <a:lstStyle/>
                    <a:p>
                      <a:pPr algn="ctr"/>
                      <a:r>
                        <a:rPr lang="en-GB" sz="2000" dirty="0" smtClean="0"/>
                        <a:t>ITN</a:t>
                      </a:r>
                      <a:endParaRPr lang="en-GB" sz="2000" b="1" dirty="0">
                        <a:solidFill>
                          <a:schemeClr val="tx1"/>
                        </a:solidFill>
                      </a:endParaRPr>
                    </a:p>
                  </a:txBody>
                  <a:tcPr anchor="ctr"/>
                </a:tc>
                <a:tc>
                  <a:txBody>
                    <a:bodyPr/>
                    <a:lstStyle/>
                    <a:p>
                      <a:pPr algn="ctr"/>
                      <a:r>
                        <a:rPr lang="en-GB" sz="2000" b="1" dirty="0" smtClean="0"/>
                        <a:t>ITN</a:t>
                      </a:r>
                      <a:endParaRPr lang="en-GB" sz="2000" b="1" dirty="0">
                        <a:solidFill>
                          <a:schemeClr val="tx1"/>
                        </a:solidFill>
                      </a:endParaRPr>
                    </a:p>
                  </a:txBody>
                  <a:tcPr anchor="ctr"/>
                </a:tc>
                <a:tc>
                  <a:txBody>
                    <a:bodyPr/>
                    <a:lstStyle/>
                    <a:p>
                      <a:pPr algn="ctr"/>
                      <a:r>
                        <a:rPr lang="en-GB" sz="2000" dirty="0" smtClean="0"/>
                        <a:t>Innovative</a:t>
                      </a:r>
                      <a:r>
                        <a:rPr lang="en-GB" sz="2000" baseline="0" dirty="0" smtClean="0"/>
                        <a:t> Training Networks </a:t>
                      </a:r>
                    </a:p>
                    <a:p>
                      <a:pPr algn="ctr"/>
                      <a:r>
                        <a:rPr lang="en-GB" sz="1800" baseline="0" dirty="0" smtClean="0"/>
                        <a:t>(Early Stage Researchers)</a:t>
                      </a:r>
                      <a:endParaRPr lang="en-GB" sz="1800" b="1" dirty="0">
                        <a:solidFill>
                          <a:schemeClr val="tx1"/>
                        </a:solidFill>
                      </a:endParaRPr>
                    </a:p>
                  </a:txBody>
                  <a:tcPr anchor="ctr"/>
                </a:tc>
              </a:tr>
              <a:tr h="240393">
                <a:tc>
                  <a:txBody>
                    <a:bodyPr/>
                    <a:lstStyle/>
                    <a:p>
                      <a:pPr algn="ctr"/>
                      <a:r>
                        <a:rPr lang="en-GB" sz="2000" dirty="0" smtClean="0"/>
                        <a:t>IEF</a:t>
                      </a:r>
                      <a:endParaRPr lang="en-GB" sz="2000" b="1" dirty="0"/>
                    </a:p>
                  </a:txBody>
                  <a:tcPr anchor="ctr">
                    <a:solidFill>
                      <a:srgbClr val="EAE7E8"/>
                    </a:solidFill>
                  </a:tcPr>
                </a:tc>
                <a:tc rowSpan="4">
                  <a:txBody>
                    <a:bodyPr/>
                    <a:lstStyle/>
                    <a:p>
                      <a:pPr algn="ctr"/>
                      <a:r>
                        <a:rPr lang="en-GB" sz="2000" b="1" dirty="0" smtClean="0"/>
                        <a:t>IF</a:t>
                      </a:r>
                      <a:endParaRPr lang="en-GB" sz="2000" b="1" dirty="0"/>
                    </a:p>
                  </a:txBody>
                  <a:tcPr anchor="ctr"/>
                </a:tc>
                <a:tc rowSpan="4">
                  <a:txBody>
                    <a:bodyPr/>
                    <a:lstStyle/>
                    <a:p>
                      <a:pPr algn="ctr"/>
                      <a:r>
                        <a:rPr lang="en-GB" sz="2000" dirty="0" smtClean="0"/>
                        <a:t>Individual Fellowships</a:t>
                      </a:r>
                    </a:p>
                    <a:p>
                      <a:pPr algn="ctr"/>
                      <a:r>
                        <a:rPr lang="en-GB" sz="1800" dirty="0" smtClean="0"/>
                        <a:t>(Experienced Researchers)</a:t>
                      </a:r>
                      <a:endParaRPr lang="en-GB" sz="1800" b="1" dirty="0"/>
                    </a:p>
                  </a:txBody>
                  <a:tcPr anchor="ctr"/>
                </a:tc>
              </a:tr>
              <a:tr h="240393">
                <a:tc>
                  <a:txBody>
                    <a:bodyPr/>
                    <a:lstStyle/>
                    <a:p>
                      <a:pPr algn="ctr"/>
                      <a:r>
                        <a:rPr lang="en-GB" sz="2000" dirty="0" smtClean="0"/>
                        <a:t>IOF</a:t>
                      </a:r>
                      <a:endParaRPr lang="en-GB" sz="2000" b="1" dirty="0"/>
                    </a:p>
                  </a:txBody>
                  <a:tcPr anchor="ctr">
                    <a:solidFill>
                      <a:srgbClr val="EAE7E8"/>
                    </a:solidFill>
                  </a:tcPr>
                </a:tc>
                <a:tc vMerge="1">
                  <a:txBody>
                    <a:bodyPr/>
                    <a:lstStyle/>
                    <a:p>
                      <a:endParaRPr lang="en-GB"/>
                    </a:p>
                  </a:txBody>
                  <a:tcPr/>
                </a:tc>
                <a:tc vMerge="1">
                  <a:txBody>
                    <a:bodyPr/>
                    <a:lstStyle/>
                    <a:p>
                      <a:endParaRPr lang="en-GB"/>
                    </a:p>
                  </a:txBody>
                  <a:tcPr/>
                </a:tc>
              </a:tr>
              <a:tr h="240393">
                <a:tc>
                  <a:txBody>
                    <a:bodyPr/>
                    <a:lstStyle/>
                    <a:p>
                      <a:pPr algn="ctr"/>
                      <a:r>
                        <a:rPr lang="en-GB" sz="2000" dirty="0" smtClean="0"/>
                        <a:t>IIF</a:t>
                      </a:r>
                      <a:endParaRPr lang="en-GB" sz="2000" b="1" dirty="0"/>
                    </a:p>
                  </a:txBody>
                  <a:tcPr anchor="ctr">
                    <a:solidFill>
                      <a:srgbClr val="EAE7E8"/>
                    </a:solidFill>
                  </a:tcPr>
                </a:tc>
                <a:tc vMerge="1">
                  <a:txBody>
                    <a:bodyPr/>
                    <a:lstStyle/>
                    <a:p>
                      <a:endParaRPr lang="en-GB"/>
                    </a:p>
                  </a:txBody>
                  <a:tcPr/>
                </a:tc>
                <a:tc vMerge="1">
                  <a:txBody>
                    <a:bodyPr/>
                    <a:lstStyle/>
                    <a:p>
                      <a:endParaRPr lang="en-GB"/>
                    </a:p>
                  </a:txBody>
                  <a:tcPr/>
                </a:tc>
              </a:tr>
              <a:tr h="240393">
                <a:tc>
                  <a:txBody>
                    <a:bodyPr/>
                    <a:lstStyle/>
                    <a:p>
                      <a:pPr algn="ctr"/>
                      <a:r>
                        <a:rPr lang="en-GB" sz="2000" dirty="0" smtClean="0"/>
                        <a:t>CIG</a:t>
                      </a:r>
                      <a:endParaRPr lang="en-GB" sz="2000" b="1" dirty="0"/>
                    </a:p>
                  </a:txBody>
                  <a:tcPr anchor="ctr">
                    <a:solidFill>
                      <a:srgbClr val="EAE7E8"/>
                    </a:solidFill>
                  </a:tcPr>
                </a:tc>
                <a:tc vMerge="1">
                  <a:txBody>
                    <a:bodyPr/>
                    <a:lstStyle/>
                    <a:p>
                      <a:endParaRPr lang="en-GB"/>
                    </a:p>
                  </a:txBody>
                  <a:tcPr/>
                </a:tc>
                <a:tc vMerge="1">
                  <a:txBody>
                    <a:bodyPr/>
                    <a:lstStyle/>
                    <a:p>
                      <a:endParaRPr lang="en-GB"/>
                    </a:p>
                  </a:txBody>
                  <a:tcPr/>
                </a:tc>
              </a:tr>
              <a:tr h="480786">
                <a:tc>
                  <a:txBody>
                    <a:bodyPr/>
                    <a:lstStyle/>
                    <a:p>
                      <a:pPr algn="ctr"/>
                      <a:r>
                        <a:rPr lang="en-GB" sz="2000" dirty="0" smtClean="0"/>
                        <a:t>IAPP</a:t>
                      </a:r>
                      <a:endParaRPr lang="en-GB" sz="2000" b="1" dirty="0"/>
                    </a:p>
                  </a:txBody>
                  <a:tcPr anchor="ctr">
                    <a:solidFill>
                      <a:srgbClr val="D3CBCD"/>
                    </a:solidFill>
                  </a:tcPr>
                </a:tc>
                <a:tc rowSpan="2">
                  <a:txBody>
                    <a:bodyPr/>
                    <a:lstStyle/>
                    <a:p>
                      <a:pPr algn="ctr"/>
                      <a:r>
                        <a:rPr lang="en-GB" sz="2000" b="1" dirty="0" smtClean="0"/>
                        <a:t>RISE</a:t>
                      </a:r>
                      <a:endParaRPr lang="en-GB" sz="2000" b="1" dirty="0"/>
                    </a:p>
                  </a:txBody>
                  <a:tcPr anchor="ctr">
                    <a:solidFill>
                      <a:srgbClr val="D3CBCD"/>
                    </a:solidFill>
                  </a:tcPr>
                </a:tc>
                <a:tc rowSpan="2">
                  <a:txBody>
                    <a:bodyPr/>
                    <a:lstStyle/>
                    <a:p>
                      <a:pPr algn="ctr"/>
                      <a:r>
                        <a:rPr lang="en-GB" sz="2000" dirty="0" smtClean="0"/>
                        <a:t>Research and Innovation</a:t>
                      </a:r>
                      <a:r>
                        <a:rPr lang="en-GB" sz="2000" baseline="0" dirty="0" smtClean="0"/>
                        <a:t> Staff Exchange</a:t>
                      </a:r>
                    </a:p>
                    <a:p>
                      <a:pPr algn="ctr"/>
                      <a:r>
                        <a:rPr lang="en-GB" sz="1800" baseline="0" dirty="0" smtClean="0"/>
                        <a:t>(Exchange of Staff)</a:t>
                      </a:r>
                      <a:endParaRPr lang="en-GB" sz="1800" b="1" dirty="0"/>
                    </a:p>
                  </a:txBody>
                  <a:tcPr anchor="ctr">
                    <a:solidFill>
                      <a:srgbClr val="D3CBCD"/>
                    </a:solidFill>
                  </a:tcPr>
                </a:tc>
              </a:tr>
              <a:tr h="480786">
                <a:tc>
                  <a:txBody>
                    <a:bodyPr/>
                    <a:lstStyle/>
                    <a:p>
                      <a:pPr algn="ctr"/>
                      <a:r>
                        <a:rPr lang="en-GB" sz="2000" dirty="0" smtClean="0"/>
                        <a:t>IRSES</a:t>
                      </a:r>
                      <a:endParaRPr lang="en-GB" sz="2000" b="1" dirty="0"/>
                    </a:p>
                  </a:txBody>
                  <a:tcPr anchor="ctr">
                    <a:solidFill>
                      <a:srgbClr val="D3CBCD"/>
                    </a:solidFill>
                  </a:tcPr>
                </a:tc>
                <a:tc vMerge="1">
                  <a:txBody>
                    <a:bodyPr/>
                    <a:lstStyle/>
                    <a:p>
                      <a:endParaRPr lang="en-GB"/>
                    </a:p>
                  </a:txBody>
                  <a:tcPr/>
                </a:tc>
                <a:tc vMerge="1">
                  <a:txBody>
                    <a:bodyPr/>
                    <a:lstStyle/>
                    <a:p>
                      <a:endParaRPr lang="en-GB"/>
                    </a:p>
                  </a:txBody>
                  <a:tcPr/>
                </a:tc>
              </a:tr>
              <a:tr h="1074780">
                <a:tc>
                  <a:txBody>
                    <a:bodyPr/>
                    <a:lstStyle/>
                    <a:p>
                      <a:pPr algn="ctr"/>
                      <a:r>
                        <a:rPr lang="en-GB" sz="2000" dirty="0" smtClean="0"/>
                        <a:t>COFUND</a:t>
                      </a:r>
                      <a:endParaRPr lang="en-GB" sz="2000" b="1" dirty="0"/>
                    </a:p>
                  </a:txBody>
                  <a:tcPr anchor="ctr"/>
                </a:tc>
                <a:tc>
                  <a:txBody>
                    <a:bodyPr/>
                    <a:lstStyle/>
                    <a:p>
                      <a:pPr algn="ctr"/>
                      <a:r>
                        <a:rPr lang="en-GB" sz="2000" b="1" dirty="0" smtClean="0"/>
                        <a:t>COFUND</a:t>
                      </a:r>
                      <a:endParaRPr lang="en-GB" sz="2000" b="1" dirty="0"/>
                    </a:p>
                  </a:txBody>
                  <a:tcPr anchor="ctr"/>
                </a:tc>
                <a:tc>
                  <a:txBody>
                    <a:bodyPr/>
                    <a:lstStyle/>
                    <a:p>
                      <a:pPr algn="ctr"/>
                      <a:r>
                        <a:rPr lang="en-GB" sz="2000" dirty="0" err="1" smtClean="0"/>
                        <a:t>Cofunding</a:t>
                      </a:r>
                      <a:r>
                        <a:rPr lang="en-GB" sz="2000" dirty="0" smtClean="0"/>
                        <a:t> or regional, national and international programmes</a:t>
                      </a:r>
                      <a:endParaRPr lang="en-GB" sz="2000" b="1" dirty="0"/>
                    </a:p>
                  </a:txBody>
                  <a:tcPr anchor="ctr"/>
                </a:tc>
              </a:tr>
            </a:tbl>
          </a:graphicData>
        </a:graphic>
      </p:graphicFrame>
      <p:sp>
        <p:nvSpPr>
          <p:cNvPr id="3" name="Title 2"/>
          <p:cNvSpPr>
            <a:spLocks noGrp="1"/>
          </p:cNvSpPr>
          <p:nvPr>
            <p:ph type="title"/>
          </p:nvPr>
        </p:nvSpPr>
        <p:spPr>
          <a:xfrm>
            <a:off x="538842" y="289153"/>
            <a:ext cx="7812073" cy="1143000"/>
          </a:xfrm>
        </p:spPr>
        <p:txBody>
          <a:bodyPr/>
          <a:lstStyle/>
          <a:p>
            <a:r>
              <a:rPr lang="en-GB" dirty="0" smtClean="0"/>
              <a:t>MSCA – 4 Schemes</a:t>
            </a:r>
            <a:endParaRPr lang="en-GB" dirty="0"/>
          </a:p>
        </p:txBody>
      </p:sp>
      <p:sp>
        <p:nvSpPr>
          <p:cNvPr id="2" name="Right Brace 1"/>
          <p:cNvSpPr/>
          <p:nvPr/>
        </p:nvSpPr>
        <p:spPr>
          <a:xfrm>
            <a:off x="2119103" y="3120571"/>
            <a:ext cx="478971" cy="1320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p:cNvSpPr/>
          <p:nvPr/>
        </p:nvSpPr>
        <p:spPr>
          <a:xfrm>
            <a:off x="2119103" y="4651833"/>
            <a:ext cx="478971" cy="74751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84053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a:t>Participants defined as ‘academic’ and ‘non-academic</a:t>
            </a:r>
            <a:r>
              <a:rPr lang="en-US" sz="2800" dirty="0" smtClean="0"/>
              <a:t>’</a:t>
            </a:r>
          </a:p>
          <a:p>
            <a:endParaRPr lang="en-US" sz="2800" dirty="0"/>
          </a:p>
          <a:p>
            <a:r>
              <a:rPr lang="en-US" sz="2800" dirty="0" smtClean="0"/>
              <a:t>Early </a:t>
            </a:r>
            <a:r>
              <a:rPr lang="en-US" sz="2800" dirty="0"/>
              <a:t>stage researchers (ESRs) only </a:t>
            </a:r>
          </a:p>
          <a:p>
            <a:pPr marL="109537" indent="0">
              <a:buNone/>
            </a:pPr>
            <a:endParaRPr lang="en-US" sz="1000" dirty="0"/>
          </a:p>
          <a:p>
            <a:pPr marL="109537" indent="0">
              <a:buNone/>
            </a:pPr>
            <a:endParaRPr lang="en-US" sz="1000" dirty="0"/>
          </a:p>
          <a:p>
            <a:r>
              <a:rPr lang="en-US" sz="2800" dirty="0"/>
              <a:t>The Innovative Doctoral </a:t>
            </a:r>
            <a:r>
              <a:rPr lang="en-US" sz="2800" dirty="0" err="1"/>
              <a:t>Programme</a:t>
            </a:r>
            <a:r>
              <a:rPr lang="en-US" sz="2800" dirty="0"/>
              <a:t> strand will move to the COFUND scheme. </a:t>
            </a:r>
          </a:p>
          <a:p>
            <a:endParaRPr lang="en-US" dirty="0" smtClean="0"/>
          </a:p>
          <a:p>
            <a:r>
              <a:rPr lang="en-US" dirty="0" smtClean="0"/>
              <a:t>The </a:t>
            </a:r>
            <a:r>
              <a:rPr lang="en-US" dirty="0"/>
              <a:t>ITN scheme </a:t>
            </a:r>
            <a:r>
              <a:rPr lang="en-US" dirty="0" smtClean="0"/>
              <a:t>consists </a:t>
            </a:r>
            <a:r>
              <a:rPr lang="en-US" dirty="0"/>
              <a:t>of 3</a:t>
            </a:r>
            <a:r>
              <a:rPr lang="en-US" dirty="0" smtClean="0"/>
              <a:t> </a:t>
            </a:r>
            <a:r>
              <a:rPr lang="en-US" dirty="0"/>
              <a:t>strands</a:t>
            </a:r>
            <a:r>
              <a:rPr lang="en-US" dirty="0" smtClean="0"/>
              <a:t>:</a:t>
            </a:r>
          </a:p>
          <a:p>
            <a:pPr lvl="1"/>
            <a:r>
              <a:rPr lang="en-US" sz="2400" dirty="0" smtClean="0"/>
              <a:t>European Training </a:t>
            </a:r>
            <a:r>
              <a:rPr lang="en-US" sz="2400" dirty="0"/>
              <a:t>Networks (minimum of three participants</a:t>
            </a:r>
            <a:r>
              <a:rPr lang="en-US" sz="2400" dirty="0" smtClean="0"/>
              <a:t>) </a:t>
            </a:r>
          </a:p>
          <a:p>
            <a:pPr lvl="1"/>
            <a:r>
              <a:rPr lang="en-US" sz="2400" dirty="0" smtClean="0"/>
              <a:t>Joint Doctorates (at least three academic participants who can deliver a doctoral degree) </a:t>
            </a:r>
          </a:p>
          <a:p>
            <a:pPr lvl="1"/>
            <a:r>
              <a:rPr lang="en-US" sz="2400" dirty="0" smtClean="0"/>
              <a:t>European </a:t>
            </a:r>
            <a:r>
              <a:rPr lang="en-US" sz="2400" dirty="0"/>
              <a:t>Industrial Doctorates (one academic participant and one  non-academic participant) </a:t>
            </a:r>
          </a:p>
          <a:p>
            <a:pPr lvl="1"/>
            <a:endParaRPr lang="en-GB" dirty="0"/>
          </a:p>
        </p:txBody>
      </p:sp>
      <p:sp>
        <p:nvSpPr>
          <p:cNvPr id="3" name="Title 2"/>
          <p:cNvSpPr>
            <a:spLocks noGrp="1"/>
          </p:cNvSpPr>
          <p:nvPr>
            <p:ph type="title"/>
          </p:nvPr>
        </p:nvSpPr>
        <p:spPr/>
        <p:txBody>
          <a:bodyPr/>
          <a:lstStyle/>
          <a:p>
            <a:r>
              <a:rPr lang="en-GB" dirty="0" smtClean="0"/>
              <a:t>Innovative Training Networks </a:t>
            </a:r>
            <a:endParaRPr lang="en-GB" dirty="0"/>
          </a:p>
        </p:txBody>
      </p:sp>
    </p:spTree>
    <p:extLst>
      <p:ext uri="{BB962C8B-B14F-4D97-AF65-F5344CB8AC3E}">
        <p14:creationId xmlns:p14="http://schemas.microsoft.com/office/powerpoint/2010/main" val="468881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2 </a:t>
            </a:r>
            <a:r>
              <a:rPr lang="en-US" sz="2400" dirty="0"/>
              <a:t>strands </a:t>
            </a:r>
            <a:r>
              <a:rPr lang="en-US" sz="2400" dirty="0" smtClean="0"/>
              <a:t>in IF </a:t>
            </a:r>
            <a:r>
              <a:rPr lang="en-US" sz="2400" dirty="0"/>
              <a:t>scheme</a:t>
            </a:r>
            <a:r>
              <a:rPr lang="en-US" sz="2400" dirty="0" smtClean="0"/>
              <a:t>:</a:t>
            </a:r>
          </a:p>
          <a:p>
            <a:pPr marL="109537" indent="0">
              <a:buNone/>
            </a:pPr>
            <a:endParaRPr lang="en-US" sz="2400" dirty="0"/>
          </a:p>
          <a:p>
            <a:pPr lvl="1"/>
            <a:r>
              <a:rPr lang="en-US" sz="2400" b="1" dirty="0">
                <a:solidFill>
                  <a:schemeClr val="accent1"/>
                </a:solidFill>
              </a:rPr>
              <a:t>Outgoing </a:t>
            </a:r>
            <a:r>
              <a:rPr lang="en-US" sz="2400" b="1" dirty="0" smtClean="0">
                <a:solidFill>
                  <a:schemeClr val="accent1"/>
                </a:solidFill>
              </a:rPr>
              <a:t>Fellowship </a:t>
            </a:r>
            <a:r>
              <a:rPr lang="en-US" sz="2400" dirty="0" smtClean="0"/>
              <a:t>- </a:t>
            </a:r>
            <a:r>
              <a:rPr lang="en-US" sz="2400" dirty="0"/>
              <a:t>(MS/AC to third country), with </a:t>
            </a:r>
            <a:r>
              <a:rPr lang="en-US" sz="2400" dirty="0" smtClean="0"/>
              <a:t>					    mandatory </a:t>
            </a:r>
            <a:r>
              <a:rPr lang="en-US" sz="2400" dirty="0"/>
              <a:t>return phase </a:t>
            </a:r>
          </a:p>
          <a:p>
            <a:pPr lvl="1"/>
            <a:r>
              <a:rPr lang="en-US" sz="2400" b="1" dirty="0">
                <a:solidFill>
                  <a:schemeClr val="accent1"/>
                </a:solidFill>
              </a:rPr>
              <a:t>European </a:t>
            </a:r>
            <a:r>
              <a:rPr lang="en-US" sz="2400" b="1" dirty="0" smtClean="0">
                <a:solidFill>
                  <a:schemeClr val="accent1"/>
                </a:solidFill>
              </a:rPr>
              <a:t>Fellowship </a:t>
            </a:r>
            <a:r>
              <a:rPr lang="en-US" sz="2400" dirty="0" smtClean="0"/>
              <a:t>- (any </a:t>
            </a:r>
            <a:r>
              <a:rPr lang="en-US" sz="2400" dirty="0"/>
              <a:t>country to MS/AC) </a:t>
            </a:r>
            <a:endParaRPr lang="en-US" sz="2400" dirty="0" smtClean="0"/>
          </a:p>
          <a:p>
            <a:pPr marL="392113" lvl="1" indent="0">
              <a:buNone/>
            </a:pPr>
            <a:endParaRPr lang="en-US" sz="2400" dirty="0"/>
          </a:p>
          <a:p>
            <a:r>
              <a:rPr lang="en-US" sz="2400" dirty="0" smtClean="0"/>
              <a:t> 2 main changes to FP7:</a:t>
            </a:r>
          </a:p>
          <a:p>
            <a:pPr lvl="1"/>
            <a:r>
              <a:rPr lang="en-US" sz="2400" dirty="0" smtClean="0"/>
              <a:t>Optional </a:t>
            </a:r>
            <a:r>
              <a:rPr lang="en-US" sz="2400" dirty="0" err="1"/>
              <a:t>intersectoral</a:t>
            </a:r>
            <a:r>
              <a:rPr lang="en-US" sz="2400" dirty="0"/>
              <a:t> </a:t>
            </a:r>
            <a:r>
              <a:rPr lang="en-US" sz="2400" dirty="0" err="1"/>
              <a:t>secondment</a:t>
            </a:r>
            <a:r>
              <a:rPr lang="en-US" sz="2400" dirty="0"/>
              <a:t> in a MS/AC during the fellowship </a:t>
            </a:r>
          </a:p>
          <a:p>
            <a:pPr lvl="1"/>
            <a:r>
              <a:rPr lang="en-US" sz="2400" dirty="0"/>
              <a:t>ICPC return phase could be removed </a:t>
            </a:r>
          </a:p>
          <a:p>
            <a:pPr lvl="1"/>
            <a:endParaRPr lang="en-GB" dirty="0"/>
          </a:p>
        </p:txBody>
      </p:sp>
      <p:sp>
        <p:nvSpPr>
          <p:cNvPr id="3" name="Title 2"/>
          <p:cNvSpPr>
            <a:spLocks noGrp="1"/>
          </p:cNvSpPr>
          <p:nvPr>
            <p:ph type="title"/>
          </p:nvPr>
        </p:nvSpPr>
        <p:spPr/>
        <p:txBody>
          <a:bodyPr/>
          <a:lstStyle/>
          <a:p>
            <a:r>
              <a:rPr lang="en-GB" dirty="0" smtClean="0"/>
              <a:t>Individual Fellowships</a:t>
            </a:r>
            <a:endParaRPr lang="en-GB" dirty="0"/>
          </a:p>
        </p:txBody>
      </p:sp>
    </p:spTree>
    <p:extLst>
      <p:ext uri="{BB962C8B-B14F-4D97-AF65-F5344CB8AC3E}">
        <p14:creationId xmlns:p14="http://schemas.microsoft.com/office/powerpoint/2010/main" val="385324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539199"/>
            <a:ext cx="8915400" cy="4745485"/>
          </a:xfrm>
        </p:spPr>
        <p:txBody>
          <a:bodyPr/>
          <a:lstStyle/>
          <a:p>
            <a:r>
              <a:rPr lang="en-GB" sz="2400" dirty="0" smtClean="0"/>
              <a:t>Focused </a:t>
            </a:r>
            <a:r>
              <a:rPr lang="en-GB" sz="2400" dirty="0"/>
              <a:t>on exchange of staff</a:t>
            </a:r>
          </a:p>
          <a:p>
            <a:endParaRPr lang="en-GB" sz="2400" dirty="0" smtClean="0"/>
          </a:p>
          <a:p>
            <a:r>
              <a:rPr lang="en-GB" sz="2400" dirty="0" smtClean="0"/>
              <a:t>Amalgamation of IAPP and IRSES with 7 main changes</a:t>
            </a:r>
          </a:p>
          <a:p>
            <a:pPr lvl="1"/>
            <a:r>
              <a:rPr lang="en-US" sz="2000" dirty="0" smtClean="0"/>
              <a:t>Project to be based on </a:t>
            </a:r>
            <a:r>
              <a:rPr lang="en-US" sz="2000" dirty="0"/>
              <a:t>new or existing ‘joint research project’ </a:t>
            </a:r>
            <a:endParaRPr lang="en-US" sz="900" dirty="0"/>
          </a:p>
          <a:p>
            <a:pPr lvl="1"/>
            <a:r>
              <a:rPr lang="en-US" sz="2000" dirty="0"/>
              <a:t>P</a:t>
            </a:r>
            <a:r>
              <a:rPr lang="en-US" sz="2000" dirty="0" smtClean="0"/>
              <a:t>articipants - </a:t>
            </a:r>
            <a:r>
              <a:rPr lang="en-US" sz="2000" dirty="0"/>
              <a:t>‘academic’ /</a:t>
            </a:r>
            <a:r>
              <a:rPr lang="en-US" sz="2000" dirty="0" smtClean="0"/>
              <a:t> ‘</a:t>
            </a:r>
            <a:r>
              <a:rPr lang="en-US" sz="2000" dirty="0"/>
              <a:t>non-academic’ </a:t>
            </a:r>
            <a:r>
              <a:rPr lang="en-US" sz="2000" dirty="0" smtClean="0"/>
              <a:t> NOT  ‘public </a:t>
            </a:r>
            <a:r>
              <a:rPr lang="en-US" sz="2000" dirty="0"/>
              <a:t>sector’ /</a:t>
            </a:r>
            <a:r>
              <a:rPr lang="en-US" sz="2000" dirty="0" smtClean="0"/>
              <a:t>‘private </a:t>
            </a:r>
            <a:r>
              <a:rPr lang="en-US" sz="2000" dirty="0"/>
              <a:t>sector’ </a:t>
            </a:r>
          </a:p>
          <a:p>
            <a:pPr lvl="1"/>
            <a:r>
              <a:rPr lang="en-US" sz="2000" dirty="0" smtClean="0"/>
              <a:t>Minimum 3 </a:t>
            </a:r>
            <a:r>
              <a:rPr lang="en-US" sz="2000" dirty="0"/>
              <a:t>participants -</a:t>
            </a:r>
            <a:r>
              <a:rPr lang="en-US" sz="2000" dirty="0" smtClean="0"/>
              <a:t> 3 different countries (</a:t>
            </a:r>
            <a:r>
              <a:rPr lang="en-US" sz="2000" dirty="0"/>
              <a:t>2</a:t>
            </a:r>
            <a:r>
              <a:rPr lang="en-US" sz="2000" dirty="0" smtClean="0"/>
              <a:t>  MS/AC) </a:t>
            </a:r>
          </a:p>
          <a:p>
            <a:pPr lvl="1"/>
            <a:r>
              <a:rPr lang="en-US" sz="2000" dirty="0" smtClean="0"/>
              <a:t>If </a:t>
            </a:r>
            <a:r>
              <a:rPr lang="en-US" sz="2000" dirty="0"/>
              <a:t>all </a:t>
            </a:r>
            <a:r>
              <a:rPr lang="en-US" sz="2000" dirty="0" smtClean="0"/>
              <a:t>participants  </a:t>
            </a:r>
            <a:r>
              <a:rPr lang="en-US" sz="2000" dirty="0"/>
              <a:t>MS/AC, </a:t>
            </a:r>
            <a:r>
              <a:rPr lang="en-US" sz="2000" dirty="0" smtClean="0"/>
              <a:t>minimum 1 </a:t>
            </a:r>
            <a:r>
              <a:rPr lang="en-US" sz="2000" dirty="0"/>
              <a:t>academic </a:t>
            </a:r>
            <a:r>
              <a:rPr lang="en-US" sz="2000" dirty="0" smtClean="0"/>
              <a:t>+1 </a:t>
            </a:r>
            <a:r>
              <a:rPr lang="en-US" sz="2000" dirty="0"/>
              <a:t>non-academic participant from different countries </a:t>
            </a:r>
          </a:p>
          <a:p>
            <a:pPr lvl="1"/>
            <a:r>
              <a:rPr lang="en-US" sz="2000" dirty="0" err="1" smtClean="0"/>
              <a:t>Secondment</a:t>
            </a:r>
            <a:r>
              <a:rPr lang="en-US" sz="2000" dirty="0"/>
              <a:t> </a:t>
            </a:r>
            <a:r>
              <a:rPr lang="en-US" sz="2000" dirty="0" smtClean="0"/>
              <a:t>period  - 1 to 12 months- </a:t>
            </a:r>
            <a:r>
              <a:rPr lang="en-US" sz="2000" dirty="0"/>
              <a:t>doesn’t need to be continuous </a:t>
            </a:r>
          </a:p>
          <a:p>
            <a:pPr lvl="1"/>
            <a:r>
              <a:rPr lang="en-US" sz="2000" dirty="0" smtClean="0"/>
              <a:t>One </a:t>
            </a:r>
            <a:r>
              <a:rPr lang="en-US" sz="2000" dirty="0"/>
              <a:t>simplified funding </a:t>
            </a:r>
            <a:r>
              <a:rPr lang="en-US" sz="2000" dirty="0" smtClean="0"/>
              <a:t>system</a:t>
            </a:r>
            <a:r>
              <a:rPr lang="en-US" sz="2000" dirty="0"/>
              <a:t>-</a:t>
            </a:r>
            <a:r>
              <a:rPr lang="en-US" sz="2000" dirty="0" smtClean="0"/>
              <a:t> </a:t>
            </a:r>
            <a:r>
              <a:rPr lang="en-US" sz="2000" dirty="0"/>
              <a:t>‘unit cost’ with country co-efficient factors </a:t>
            </a:r>
          </a:p>
          <a:p>
            <a:pPr lvl="1"/>
            <a:r>
              <a:rPr lang="en-US" sz="2000" dirty="0"/>
              <a:t>Projects </a:t>
            </a:r>
            <a:r>
              <a:rPr lang="en-US" sz="2000" dirty="0" smtClean="0"/>
              <a:t>between </a:t>
            </a:r>
            <a:r>
              <a:rPr lang="en-US" sz="2000" dirty="0"/>
              <a:t>50-500 research months </a:t>
            </a:r>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Research and Innovation Staff Exchange</a:t>
            </a:r>
            <a:endParaRPr lang="en-GB" dirty="0"/>
          </a:p>
        </p:txBody>
      </p:sp>
    </p:spTree>
    <p:extLst>
      <p:ext uri="{BB962C8B-B14F-4D97-AF65-F5344CB8AC3E}">
        <p14:creationId xmlns:p14="http://schemas.microsoft.com/office/powerpoint/2010/main" val="428376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786" y="1190858"/>
            <a:ext cx="8915400" cy="5064805"/>
          </a:xfrm>
        </p:spPr>
        <p:txBody>
          <a:bodyPr>
            <a:normAutofit lnSpcReduction="10000"/>
          </a:bodyPr>
          <a:lstStyle/>
          <a:p>
            <a:r>
              <a:rPr lang="en-GB" sz="2400" dirty="0" smtClean="0"/>
              <a:t>Supports 2 programmes:</a:t>
            </a:r>
          </a:p>
          <a:p>
            <a:pPr lvl="1"/>
            <a:r>
              <a:rPr lang="en-US" dirty="0"/>
              <a:t>Doctoral </a:t>
            </a:r>
            <a:r>
              <a:rPr lang="en-US" dirty="0" err="1"/>
              <a:t>programmes</a:t>
            </a:r>
            <a:r>
              <a:rPr lang="en-US" dirty="0"/>
              <a:t> (Innovative Doctoral </a:t>
            </a:r>
            <a:r>
              <a:rPr lang="en-US" dirty="0" err="1"/>
              <a:t>Programmes</a:t>
            </a:r>
            <a:r>
              <a:rPr lang="en-US" dirty="0"/>
              <a:t>) </a:t>
            </a:r>
          </a:p>
          <a:p>
            <a:pPr lvl="1"/>
            <a:r>
              <a:rPr lang="en-US" dirty="0"/>
              <a:t>Fellowship </a:t>
            </a:r>
            <a:r>
              <a:rPr lang="en-US" dirty="0" err="1"/>
              <a:t>programmes</a:t>
            </a:r>
            <a:r>
              <a:rPr lang="en-US" dirty="0"/>
              <a:t> </a:t>
            </a:r>
            <a:endParaRPr lang="en-US" dirty="0" smtClean="0"/>
          </a:p>
          <a:p>
            <a:pPr marL="392113" lvl="1" indent="0">
              <a:buNone/>
            </a:pPr>
            <a:endParaRPr lang="en-US" dirty="0"/>
          </a:p>
          <a:p>
            <a:r>
              <a:rPr lang="en-US" dirty="0" smtClean="0"/>
              <a:t> </a:t>
            </a:r>
            <a:r>
              <a:rPr lang="en-US" sz="2400" dirty="0" smtClean="0"/>
              <a:t>Funding </a:t>
            </a:r>
            <a:r>
              <a:rPr lang="en-US" sz="2400" dirty="0"/>
              <a:t>model in COFUND will differ from </a:t>
            </a:r>
            <a:r>
              <a:rPr lang="en-US" sz="2400" dirty="0" smtClean="0"/>
              <a:t>FP7</a:t>
            </a:r>
          </a:p>
          <a:p>
            <a:pPr lvl="1"/>
            <a:r>
              <a:rPr lang="en-US" sz="2400" dirty="0"/>
              <a:t>S</a:t>
            </a:r>
            <a:r>
              <a:rPr lang="en-US" sz="2400" dirty="0" smtClean="0"/>
              <a:t>tandard </a:t>
            </a:r>
            <a:r>
              <a:rPr lang="en-US" sz="2400" dirty="0"/>
              <a:t>‘unit </a:t>
            </a:r>
            <a:r>
              <a:rPr lang="en-US" sz="2400" dirty="0" smtClean="0"/>
              <a:t>costs’- fixed </a:t>
            </a:r>
            <a:r>
              <a:rPr lang="en-US" sz="2400" dirty="0"/>
              <a:t>amounts per </a:t>
            </a:r>
            <a:r>
              <a:rPr lang="en-US" sz="2400" dirty="0" smtClean="0"/>
              <a:t>researcher /year </a:t>
            </a:r>
            <a:endParaRPr lang="en-US" sz="2400" dirty="0"/>
          </a:p>
          <a:p>
            <a:pPr lvl="1"/>
            <a:r>
              <a:rPr lang="en-US" sz="2400" dirty="0" smtClean="0"/>
              <a:t>Maximum </a:t>
            </a:r>
            <a:r>
              <a:rPr lang="en-US" sz="2400" dirty="0"/>
              <a:t>EU contribution </a:t>
            </a:r>
            <a:r>
              <a:rPr lang="en-US" sz="2400" dirty="0" smtClean="0"/>
              <a:t>to single </a:t>
            </a:r>
            <a:r>
              <a:rPr lang="en-US" sz="2400" dirty="0"/>
              <a:t>legal </a:t>
            </a:r>
            <a:r>
              <a:rPr lang="en-US" sz="2400" dirty="0" smtClean="0"/>
              <a:t>entity/ </a:t>
            </a:r>
            <a:r>
              <a:rPr lang="en-US" sz="2400" dirty="0"/>
              <a:t>year </a:t>
            </a:r>
          </a:p>
          <a:p>
            <a:pPr lvl="1"/>
            <a:r>
              <a:rPr lang="en-US" sz="2400" dirty="0" err="1"/>
              <a:t>Programmes</a:t>
            </a:r>
            <a:r>
              <a:rPr lang="en-US" sz="2400" dirty="0"/>
              <a:t> </a:t>
            </a:r>
            <a:r>
              <a:rPr lang="en-US" sz="2400" dirty="0" smtClean="0"/>
              <a:t>up </a:t>
            </a:r>
            <a:r>
              <a:rPr lang="en-US" sz="2400" dirty="0"/>
              <a:t>to 60 months </a:t>
            </a:r>
          </a:p>
          <a:p>
            <a:pPr lvl="1"/>
            <a:r>
              <a:rPr lang="en-US" sz="2400" dirty="0"/>
              <a:t>S</a:t>
            </a:r>
            <a:r>
              <a:rPr lang="en-US" sz="2400" dirty="0" smtClean="0"/>
              <a:t>horter </a:t>
            </a:r>
            <a:r>
              <a:rPr lang="en-US" sz="2400" dirty="0"/>
              <a:t>time to grant </a:t>
            </a:r>
          </a:p>
          <a:p>
            <a:pPr lvl="1"/>
            <a:r>
              <a:rPr lang="en-US" sz="2400" dirty="0"/>
              <a:t>All researchers should be covered by full social </a:t>
            </a:r>
            <a:r>
              <a:rPr lang="en-US" sz="2400" dirty="0" smtClean="0"/>
              <a:t>security</a:t>
            </a:r>
          </a:p>
          <a:p>
            <a:pPr lvl="1"/>
            <a:r>
              <a:rPr lang="en-US" sz="2400" dirty="0"/>
              <a:t>P</a:t>
            </a:r>
            <a:r>
              <a:rPr lang="en-US" sz="2400" dirty="0" smtClean="0"/>
              <a:t>rinciples </a:t>
            </a:r>
            <a:r>
              <a:rPr lang="en-US" sz="2400" dirty="0"/>
              <a:t>of the Charter and Code should set </a:t>
            </a:r>
            <a:r>
              <a:rPr lang="en-US" sz="2400" dirty="0" smtClean="0"/>
              <a:t>out </a:t>
            </a:r>
            <a:r>
              <a:rPr lang="en-US" sz="2400" dirty="0"/>
              <a:t>provisions </a:t>
            </a:r>
            <a:r>
              <a:rPr lang="en-US" sz="2400" dirty="0" smtClean="0"/>
              <a:t>for </a:t>
            </a:r>
            <a:r>
              <a:rPr lang="en-US" sz="2400" dirty="0"/>
              <a:t>ESRs </a:t>
            </a:r>
            <a:r>
              <a:rPr lang="en-US" dirty="0"/>
              <a:t/>
            </a:r>
            <a:br>
              <a:rPr lang="en-US" dirty="0"/>
            </a:br>
            <a:endParaRPr lang="en-GB" dirty="0" smtClean="0"/>
          </a:p>
          <a:p>
            <a:pPr marL="109537" indent="0">
              <a:buNone/>
            </a:pPr>
            <a:endParaRPr lang="en-GB" dirty="0"/>
          </a:p>
        </p:txBody>
      </p:sp>
      <p:sp>
        <p:nvSpPr>
          <p:cNvPr id="3" name="Title 2"/>
          <p:cNvSpPr>
            <a:spLocks noGrp="1"/>
          </p:cNvSpPr>
          <p:nvPr>
            <p:ph type="title"/>
          </p:nvPr>
        </p:nvSpPr>
        <p:spPr>
          <a:xfrm>
            <a:off x="495302" y="114984"/>
            <a:ext cx="7812073" cy="1143000"/>
          </a:xfrm>
        </p:spPr>
        <p:txBody>
          <a:bodyPr/>
          <a:lstStyle/>
          <a:p>
            <a:r>
              <a:rPr lang="en-GB" dirty="0" smtClean="0"/>
              <a:t>COFUND</a:t>
            </a:r>
            <a:endParaRPr lang="en-GB" dirty="0"/>
          </a:p>
        </p:txBody>
      </p:sp>
    </p:spTree>
    <p:extLst>
      <p:ext uri="{BB962C8B-B14F-4D97-AF65-F5344CB8AC3E}">
        <p14:creationId xmlns:p14="http://schemas.microsoft.com/office/powerpoint/2010/main" val="239650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19679848"/>
              </p:ext>
            </p:extLst>
          </p:nvPr>
        </p:nvGraphicFramePr>
        <p:xfrm>
          <a:off x="1796842" y="1389025"/>
          <a:ext cx="6474719"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1816722" y="4832098"/>
            <a:ext cx="6474719" cy="314325"/>
          </a:xfrm>
          <a:prstGeom prst="roundRect">
            <a:avLst/>
          </a:prstGeom>
          <a:solidFill>
            <a:srgbClr val="E0E0E0">
              <a:lumMod val="7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Widening Participation; Science with and for </a:t>
            </a:r>
            <a:r>
              <a:rPr kumimoji="0" lang="en-GB" sz="1100" b="0" i="0" u="none" strike="noStrike" kern="0" cap="none" spc="0" normalizeH="0" baseline="0" noProof="0" dirty="0" smtClean="0">
                <a:ln>
                  <a:noFill/>
                </a:ln>
                <a:solidFill>
                  <a:sysClr val="window" lastClr="FFFFFF"/>
                </a:solidFill>
                <a:effectLst/>
                <a:uLnTx/>
                <a:uFillTx/>
                <a:latin typeface="Arial"/>
                <a:ea typeface="Arial"/>
                <a:cs typeface="Times New Roman"/>
              </a:rPr>
              <a:t>Society</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0" name="Rounded Rectangle 9"/>
          <p:cNvSpPr/>
          <p:nvPr/>
        </p:nvSpPr>
        <p:spPr>
          <a:xfrm>
            <a:off x="1832671" y="5254006"/>
            <a:ext cx="2158239" cy="698045"/>
          </a:xfrm>
          <a:prstGeom prst="roundRect">
            <a:avLst/>
          </a:prstGeom>
          <a:solidFill>
            <a:sysClr val="window" lastClr="FFFFFF">
              <a:lumMod val="50000"/>
            </a:sys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000" b="0" i="0" u="none" strike="noStrike" kern="0" cap="none" spc="0" normalizeH="0" baseline="0" noProof="0" dirty="0">
                <a:ln>
                  <a:noFill/>
                </a:ln>
                <a:solidFill>
                  <a:sysClr val="window" lastClr="FFFFFF"/>
                </a:solidFill>
                <a:effectLst/>
                <a:uLnTx/>
                <a:uFillTx/>
                <a:latin typeface="Arial"/>
                <a:ea typeface="Arial"/>
                <a:cs typeface="Times New Roman"/>
              </a:rPr>
              <a:t>European Institute of Innovation and Technology (EIT)	</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1" name="Rounded Rectangle 10"/>
          <p:cNvSpPr/>
          <p:nvPr/>
        </p:nvSpPr>
        <p:spPr>
          <a:xfrm>
            <a:off x="6149151" y="5254006"/>
            <a:ext cx="2158239" cy="698045"/>
          </a:xfrm>
          <a:prstGeom prst="roundRect">
            <a:avLst/>
          </a:prstGeom>
          <a:solidFill>
            <a:srgbClr val="68007F">
              <a:lumMod val="75000"/>
            </a:srgb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Joint Research Centre (JRC)</a:t>
            </a:r>
          </a:p>
        </p:txBody>
      </p:sp>
      <p:sp>
        <p:nvSpPr>
          <p:cNvPr id="12" name="Rounded Rectangle 11"/>
          <p:cNvSpPr/>
          <p:nvPr/>
        </p:nvSpPr>
        <p:spPr>
          <a:xfrm>
            <a:off x="4006045" y="5257806"/>
            <a:ext cx="2158239" cy="698045"/>
          </a:xfrm>
          <a:prstGeom prst="roundRect">
            <a:avLst/>
          </a:prstGeom>
          <a:solidFill>
            <a:srgbClr val="B78FB5"/>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EURATOM</a:t>
            </a:r>
          </a:p>
        </p:txBody>
      </p:sp>
      <p:sp>
        <p:nvSpPr>
          <p:cNvPr id="15" name="Title 2"/>
          <p:cNvSpPr>
            <a:spLocks noGrp="1"/>
          </p:cNvSpPr>
          <p:nvPr>
            <p:ph type="title"/>
          </p:nvPr>
        </p:nvSpPr>
        <p:spPr>
          <a:xfrm>
            <a:off x="495302" y="274638"/>
            <a:ext cx="7812073" cy="1143000"/>
          </a:xfrm>
        </p:spPr>
        <p:txBody>
          <a:bodyPr/>
          <a:lstStyle/>
          <a:p>
            <a:r>
              <a:rPr lang="en-GB" dirty="0" smtClean="0"/>
              <a:t>Horizon 2020 structure</a:t>
            </a:r>
            <a:endParaRPr lang="en-GB" dirty="0"/>
          </a:p>
        </p:txBody>
      </p:sp>
    </p:spTree>
    <p:extLst>
      <p:ext uri="{BB962C8B-B14F-4D97-AF65-F5344CB8AC3E}">
        <p14:creationId xmlns:p14="http://schemas.microsoft.com/office/powerpoint/2010/main" val="2899162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95300" y="1516059"/>
            <a:ext cx="8915400" cy="4525963"/>
          </a:xfrm>
        </p:spPr>
        <p:txBody>
          <a:bodyPr>
            <a:normAutofit/>
          </a:bodyPr>
          <a:lstStyle/>
          <a:p>
            <a:r>
              <a:rPr lang="en-GB" sz="3000" dirty="0" smtClean="0"/>
              <a:t>Website</a:t>
            </a:r>
          </a:p>
          <a:p>
            <a:pPr marL="392113" lvl="1" indent="0">
              <a:buNone/>
            </a:pPr>
            <a:r>
              <a:rPr lang="en-US" sz="2600" dirty="0" smtClean="0">
                <a:hlinkClick r:id="rId3"/>
              </a:rPr>
              <a:t>www.ukro.ac.uk/mariecurie</a:t>
            </a:r>
            <a:endParaRPr lang="en-US" sz="2600" dirty="0" smtClean="0"/>
          </a:p>
          <a:p>
            <a:pPr marL="109537" indent="0">
              <a:buNone/>
            </a:pPr>
            <a:endParaRPr lang="en-GB" dirty="0" smtClean="0"/>
          </a:p>
          <a:p>
            <a:r>
              <a:rPr lang="en-GB" sz="3000" dirty="0" smtClean="0"/>
              <a:t>UKRO Subscriber web pages on Marie Curie Actions</a:t>
            </a:r>
            <a:r>
              <a:rPr lang="en-GB" dirty="0" smtClean="0"/>
              <a:t/>
            </a:r>
            <a:br>
              <a:rPr lang="en-GB" dirty="0" smtClean="0"/>
            </a:br>
            <a:r>
              <a:rPr lang="en-GB" sz="2600" dirty="0" smtClean="0">
                <a:hlinkClick r:id="rId4"/>
              </a:rPr>
              <a:t>www.ukro.ac.uk/subscriber/fp7/people</a:t>
            </a:r>
            <a:endParaRPr lang="en-GB" sz="2000" dirty="0" smtClean="0"/>
          </a:p>
          <a:p>
            <a:pPr>
              <a:buFontTx/>
              <a:buNone/>
            </a:pPr>
            <a:endParaRPr lang="en-GB" dirty="0" smtClean="0"/>
          </a:p>
          <a:p>
            <a:r>
              <a:rPr lang="en-GB" sz="3000" dirty="0" smtClean="0"/>
              <a:t>Commission’s Marie Curie Actions website</a:t>
            </a:r>
            <a:r>
              <a:rPr lang="en-GB" dirty="0" smtClean="0"/>
              <a:t/>
            </a:r>
            <a:br>
              <a:rPr lang="en-GB" dirty="0" smtClean="0"/>
            </a:br>
            <a:r>
              <a:rPr lang="en-US" sz="2600" dirty="0" smtClean="0">
                <a:hlinkClick r:id="rId5"/>
              </a:rPr>
              <a:t>ec.europa.eu/research/</a:t>
            </a:r>
            <a:r>
              <a:rPr lang="en-US" sz="2600" dirty="0" err="1" smtClean="0">
                <a:hlinkClick r:id="rId5"/>
              </a:rPr>
              <a:t>mariecurieactions</a:t>
            </a:r>
            <a:endParaRPr lang="en-US" sz="2000" dirty="0" smtClean="0"/>
          </a:p>
          <a:p>
            <a:pPr>
              <a:buFontTx/>
              <a:buNone/>
            </a:pPr>
            <a:endParaRPr lang="en-US" sz="2000" dirty="0" smtClean="0"/>
          </a:p>
          <a:p>
            <a:endParaRPr lang="en-GB" dirty="0" smtClean="0"/>
          </a:p>
          <a:p>
            <a:endParaRPr lang="en-US" dirty="0" smtClean="0"/>
          </a:p>
        </p:txBody>
      </p:sp>
      <p:sp>
        <p:nvSpPr>
          <p:cNvPr id="6146" name="Title 1"/>
          <p:cNvSpPr>
            <a:spLocks noGrp="1"/>
          </p:cNvSpPr>
          <p:nvPr>
            <p:ph type="title"/>
          </p:nvPr>
        </p:nvSpPr>
        <p:spPr/>
        <p:txBody>
          <a:bodyPr>
            <a:noAutofit/>
          </a:bodyPr>
          <a:lstStyle/>
          <a:p>
            <a:pPr>
              <a:lnSpc>
                <a:spcPct val="110000"/>
              </a:lnSpc>
              <a:spcAft>
                <a:spcPts val="1200"/>
              </a:spcAft>
            </a:pPr>
            <a:r>
              <a:rPr lang="nl-BE" dirty="0" smtClean="0"/>
              <a:t>Useful Links</a:t>
            </a:r>
          </a:p>
        </p:txBody>
      </p:sp>
    </p:spTree>
    <p:extLst>
      <p:ext uri="{BB962C8B-B14F-4D97-AF65-F5344CB8AC3E}">
        <p14:creationId xmlns:p14="http://schemas.microsoft.com/office/powerpoint/2010/main" val="1655521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Horizon 2020</a:t>
            </a:r>
            <a:endParaRPr lang="en-GB" dirty="0"/>
          </a:p>
        </p:txBody>
      </p:sp>
      <p:sp>
        <p:nvSpPr>
          <p:cNvPr id="7" name="Text Placeholder 6"/>
          <p:cNvSpPr>
            <a:spLocks noGrp="1"/>
          </p:cNvSpPr>
          <p:nvPr>
            <p:ph type="body" idx="1"/>
          </p:nvPr>
        </p:nvSpPr>
        <p:spPr/>
        <p:txBody>
          <a:bodyPr/>
          <a:lstStyle/>
          <a:p>
            <a:r>
              <a:rPr lang="en-GB" dirty="0" smtClean="0"/>
              <a:t>Future Emerging Technologies</a:t>
            </a:r>
            <a:endParaRPr lang="en-GB" dirty="0"/>
          </a:p>
        </p:txBody>
      </p:sp>
    </p:spTree>
    <p:extLst>
      <p:ext uri="{BB962C8B-B14F-4D97-AF65-F5344CB8AC3E}">
        <p14:creationId xmlns:p14="http://schemas.microsoft.com/office/powerpoint/2010/main" val="1323968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81329"/>
            <a:ext cx="8915400" cy="4467952"/>
          </a:xfrm>
        </p:spPr>
        <p:txBody>
          <a:bodyPr/>
          <a:lstStyle/>
          <a:p>
            <a:r>
              <a:rPr lang="en-GB" sz="2100" dirty="0"/>
              <a:t>Expanded from ICT and Energy to be used as cross-cutting funding scheme</a:t>
            </a:r>
          </a:p>
          <a:p>
            <a:r>
              <a:rPr lang="en-GB" sz="2100" dirty="0"/>
              <a:t>Supports frontier research: alternative ideas, concepts or paradigms of risky or non-conventional nature</a:t>
            </a:r>
          </a:p>
          <a:p>
            <a:endParaRPr lang="en-GB" dirty="0"/>
          </a:p>
        </p:txBody>
      </p:sp>
      <p:sp>
        <p:nvSpPr>
          <p:cNvPr id="3" name="Title 2"/>
          <p:cNvSpPr>
            <a:spLocks noGrp="1"/>
          </p:cNvSpPr>
          <p:nvPr>
            <p:ph type="title"/>
          </p:nvPr>
        </p:nvSpPr>
        <p:spPr/>
        <p:txBody>
          <a:bodyPr/>
          <a:lstStyle/>
          <a:p>
            <a:r>
              <a:rPr lang="en-GB" dirty="0"/>
              <a:t>Overview of FET Activities</a:t>
            </a:r>
          </a:p>
        </p:txBody>
      </p:sp>
      <p:graphicFrame>
        <p:nvGraphicFramePr>
          <p:cNvPr id="4" name="Content Placeholder 3"/>
          <p:cNvGraphicFramePr>
            <a:graphicFrameLocks/>
          </p:cNvGraphicFramePr>
          <p:nvPr>
            <p:extLst>
              <p:ext uri="{D42A27DB-BD31-4B8C-83A1-F6EECF244321}">
                <p14:modId xmlns:p14="http://schemas.microsoft.com/office/powerpoint/2010/main" val="1668579776"/>
              </p:ext>
            </p:extLst>
          </p:nvPr>
        </p:nvGraphicFramePr>
        <p:xfrm>
          <a:off x="350495" y="2852936"/>
          <a:ext cx="8970997"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848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Non-topical and Non-descriptive</a:t>
            </a:r>
          </a:p>
          <a:p>
            <a:pPr marL="109728" indent="0">
              <a:buNone/>
            </a:pPr>
            <a:endParaRPr lang="en-GB" dirty="0" smtClean="0"/>
          </a:p>
          <a:p>
            <a:r>
              <a:rPr lang="en-GB" dirty="0" smtClean="0"/>
              <a:t>Characteristics</a:t>
            </a:r>
          </a:p>
          <a:p>
            <a:pPr lvl="1"/>
            <a:r>
              <a:rPr lang="en-GB" sz="2600" dirty="0" smtClean="0"/>
              <a:t>Long Term Vision and S&amp;T targeted</a:t>
            </a:r>
          </a:p>
          <a:p>
            <a:pPr lvl="1"/>
            <a:r>
              <a:rPr lang="en-GB" sz="2600" dirty="0" smtClean="0"/>
              <a:t>Foundational – develop the basis for a new kind of technology</a:t>
            </a:r>
          </a:p>
          <a:p>
            <a:pPr lvl="1"/>
            <a:r>
              <a:rPr lang="en-GB" sz="2600" dirty="0" smtClean="0"/>
              <a:t>High-Risk – complex projects that cross multiple disciplines</a:t>
            </a:r>
          </a:p>
          <a:p>
            <a:pPr lvl="1"/>
            <a:r>
              <a:rPr lang="en-GB" sz="2600" dirty="0" smtClean="0"/>
              <a:t>Novelty – new ideas and concepts, not incremental</a:t>
            </a:r>
          </a:p>
          <a:p>
            <a:pPr lvl="1"/>
            <a:r>
              <a:rPr lang="en-GB" sz="2600" dirty="0" smtClean="0"/>
              <a:t>Interdisciplinary</a:t>
            </a:r>
          </a:p>
          <a:p>
            <a:pPr lvl="1"/>
            <a:endParaRPr lang="en-GB" dirty="0" smtClean="0"/>
          </a:p>
          <a:p>
            <a:r>
              <a:rPr lang="en-GB" dirty="0" smtClean="0"/>
              <a:t>Two Types of Projects</a:t>
            </a:r>
          </a:p>
          <a:p>
            <a:pPr lvl="1"/>
            <a:r>
              <a:rPr lang="en-GB" sz="2600" dirty="0" smtClean="0"/>
              <a:t>Early Proof of Principle of a new technological possibility, together with its scientific basis, as foundational contribution for a radically new line of science and technology research; or</a:t>
            </a:r>
          </a:p>
          <a:p>
            <a:pPr lvl="1"/>
            <a:r>
              <a:rPr lang="en-GB" sz="2600" dirty="0" smtClean="0"/>
              <a:t>Establish a solid baseline of feasibility and potential for a new technological direction, ready for early take-up with an early-stage emerging innovation ecosystem of high-potential actors.</a:t>
            </a:r>
          </a:p>
          <a:p>
            <a:pPr lvl="1"/>
            <a:r>
              <a:rPr lang="en-GB" sz="2600" dirty="0" smtClean="0"/>
              <a:t>Involve new and high-potential research and innovation players</a:t>
            </a:r>
            <a:endParaRPr lang="en-GB" sz="2600" dirty="0"/>
          </a:p>
        </p:txBody>
      </p:sp>
      <p:sp>
        <p:nvSpPr>
          <p:cNvPr id="3" name="Title 2"/>
          <p:cNvSpPr>
            <a:spLocks noGrp="1"/>
          </p:cNvSpPr>
          <p:nvPr>
            <p:ph type="title"/>
          </p:nvPr>
        </p:nvSpPr>
        <p:spPr/>
        <p:txBody>
          <a:bodyPr>
            <a:normAutofit fontScale="90000"/>
          </a:bodyPr>
          <a:lstStyle/>
          <a:p>
            <a:r>
              <a:rPr lang="en-GB" sz="3100" dirty="0" smtClean="0"/>
              <a:t>2014-2015 Draft Work Programme</a:t>
            </a:r>
            <a:r>
              <a:rPr lang="en-GB" dirty="0" smtClean="0"/>
              <a:t/>
            </a:r>
            <a:br>
              <a:rPr lang="en-GB" dirty="0" smtClean="0"/>
            </a:br>
            <a:r>
              <a:rPr lang="en-GB" dirty="0" smtClean="0"/>
              <a:t>FET-Open	</a:t>
            </a:r>
            <a:endParaRPr lang="en-GB" dirty="0"/>
          </a:p>
        </p:txBody>
      </p:sp>
    </p:spTree>
    <p:extLst>
      <p:ext uri="{BB962C8B-B14F-4D97-AF65-F5344CB8AC3E}">
        <p14:creationId xmlns:p14="http://schemas.microsoft.com/office/powerpoint/2010/main" val="1591005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2014-2015 Draft Work Programme </a:t>
            </a:r>
            <a:r>
              <a:rPr lang="en-GB" dirty="0" smtClean="0"/>
              <a:t/>
            </a:r>
            <a:br>
              <a:rPr lang="en-GB" dirty="0" smtClean="0"/>
            </a:br>
            <a:r>
              <a:rPr lang="en-GB" dirty="0" smtClean="0"/>
              <a:t>FET- </a:t>
            </a:r>
            <a:r>
              <a:rPr lang="en-GB" dirty="0"/>
              <a:t>Proactive</a:t>
            </a:r>
          </a:p>
        </p:txBody>
      </p:sp>
      <p:sp>
        <p:nvSpPr>
          <p:cNvPr id="3" name="Text Placeholder 2"/>
          <p:cNvSpPr>
            <a:spLocks noGrp="1"/>
          </p:cNvSpPr>
          <p:nvPr>
            <p:ph type="body" idx="1"/>
          </p:nvPr>
        </p:nvSpPr>
        <p:spPr/>
        <p:txBody>
          <a:bodyPr/>
          <a:lstStyle/>
          <a:p>
            <a:r>
              <a:rPr lang="en-GB" dirty="0" smtClean="0"/>
              <a:t>Objectives</a:t>
            </a:r>
            <a:endParaRPr lang="en-GB" dirty="0"/>
          </a:p>
        </p:txBody>
      </p:sp>
      <p:sp>
        <p:nvSpPr>
          <p:cNvPr id="4" name="Text Placeholder 3"/>
          <p:cNvSpPr>
            <a:spLocks noGrp="1"/>
          </p:cNvSpPr>
          <p:nvPr>
            <p:ph type="body" sz="half" idx="3"/>
          </p:nvPr>
        </p:nvSpPr>
        <p:spPr/>
        <p:txBody>
          <a:bodyPr/>
          <a:lstStyle/>
          <a:p>
            <a:r>
              <a:rPr lang="en-GB" dirty="0" smtClean="0"/>
              <a:t>Nine Candidate Topics</a:t>
            </a:r>
            <a:endParaRPr lang="en-GB" dirty="0"/>
          </a:p>
        </p:txBody>
      </p:sp>
      <p:sp>
        <p:nvSpPr>
          <p:cNvPr id="5" name="Content Placeholder 4"/>
          <p:cNvSpPr>
            <a:spLocks noGrp="1"/>
          </p:cNvSpPr>
          <p:nvPr>
            <p:ph sz="quarter" idx="2"/>
          </p:nvPr>
        </p:nvSpPr>
        <p:spPr/>
        <p:txBody>
          <a:bodyPr>
            <a:normAutofit fontScale="92500" lnSpcReduction="20000"/>
          </a:bodyPr>
          <a:lstStyle/>
          <a:p>
            <a:r>
              <a:rPr lang="en-GB" dirty="0" smtClean="0"/>
              <a:t>Exploratory: to </a:t>
            </a:r>
            <a:r>
              <a:rPr lang="en-GB" dirty="0"/>
              <a:t>stimulate the exploration of a variety of directions by building up critical mass of researchers and </a:t>
            </a:r>
            <a:r>
              <a:rPr lang="en-GB" dirty="0" smtClean="0"/>
              <a:t>groups</a:t>
            </a:r>
          </a:p>
          <a:p>
            <a:pPr marL="109728" indent="0">
              <a:buNone/>
            </a:pPr>
            <a:endParaRPr lang="en-GB" dirty="0"/>
          </a:p>
          <a:p>
            <a:r>
              <a:rPr lang="en-GB" dirty="0"/>
              <a:t>Path </a:t>
            </a:r>
            <a:r>
              <a:rPr lang="en-GB" dirty="0" smtClean="0"/>
              <a:t>finding: </a:t>
            </a:r>
            <a:r>
              <a:rPr lang="en-GB" dirty="0"/>
              <a:t>translating science into concrete technological directions by projects that build on proof of concept, while high risk, to take them to the next level of development</a:t>
            </a:r>
          </a:p>
          <a:p>
            <a:endParaRPr lang="en-GB" dirty="0"/>
          </a:p>
        </p:txBody>
      </p:sp>
      <p:sp>
        <p:nvSpPr>
          <p:cNvPr id="6" name="Content Placeholder 5"/>
          <p:cNvSpPr>
            <a:spLocks noGrp="1"/>
          </p:cNvSpPr>
          <p:nvPr>
            <p:ph sz="quarter" idx="4"/>
          </p:nvPr>
        </p:nvSpPr>
        <p:spPr/>
        <p:txBody>
          <a:bodyPr>
            <a:normAutofit fontScale="92500" lnSpcReduction="10000"/>
          </a:bodyPr>
          <a:lstStyle/>
          <a:p>
            <a:pPr marL="566928" indent="-457200">
              <a:buFont typeface="+mj-lt"/>
              <a:buAutoNum type="arabicPeriod"/>
            </a:pPr>
            <a:r>
              <a:rPr lang="en-GB" dirty="0" smtClean="0"/>
              <a:t>Time for Time</a:t>
            </a:r>
          </a:p>
          <a:p>
            <a:pPr marL="566928" indent="-457200">
              <a:buFont typeface="+mj-lt"/>
              <a:buAutoNum type="arabicPeriod"/>
            </a:pPr>
            <a:r>
              <a:rPr lang="en-GB" dirty="0" smtClean="0"/>
              <a:t>Constructive Symbiosis</a:t>
            </a:r>
          </a:p>
          <a:p>
            <a:pPr marL="566928" indent="-457200">
              <a:buFont typeface="+mj-lt"/>
              <a:buAutoNum type="arabicPeriod"/>
            </a:pPr>
            <a:r>
              <a:rPr lang="en-GB" dirty="0" smtClean="0"/>
              <a:t>Adaptive bottom-up construction</a:t>
            </a:r>
          </a:p>
          <a:p>
            <a:pPr marL="566928" indent="-457200">
              <a:buFont typeface="+mj-lt"/>
              <a:buAutoNum type="arabicPeriod"/>
            </a:pPr>
            <a:r>
              <a:rPr lang="en-GB" dirty="0" smtClean="0"/>
              <a:t>New possibilities at the </a:t>
            </a:r>
            <a:r>
              <a:rPr lang="en-GB" dirty="0" err="1" smtClean="0"/>
              <a:t>nano</a:t>
            </a:r>
            <a:r>
              <a:rPr lang="en-GB" dirty="0" smtClean="0"/>
              <a:t>-bio-</a:t>
            </a:r>
            <a:r>
              <a:rPr lang="en-GB" dirty="0" err="1" smtClean="0"/>
              <a:t>chem</a:t>
            </a:r>
            <a:r>
              <a:rPr lang="en-GB" dirty="0" smtClean="0"/>
              <a:t> interface</a:t>
            </a:r>
          </a:p>
          <a:p>
            <a:pPr marL="566928" indent="-457200">
              <a:buFont typeface="+mj-lt"/>
              <a:buAutoNum type="arabicPeriod"/>
            </a:pPr>
            <a:r>
              <a:rPr lang="en-GB" dirty="0" smtClean="0"/>
              <a:t>Knowing, doing, being</a:t>
            </a:r>
          </a:p>
          <a:p>
            <a:pPr marL="566928" indent="-457200">
              <a:buFont typeface="+mj-lt"/>
              <a:buAutoNum type="arabicPeriod"/>
            </a:pPr>
            <a:r>
              <a:rPr lang="en-GB" dirty="0" smtClean="0"/>
              <a:t>Ecological technology</a:t>
            </a:r>
          </a:p>
          <a:p>
            <a:pPr marL="566928" indent="-457200">
              <a:buFont typeface="+mj-lt"/>
              <a:buAutoNum type="arabicPeriod"/>
            </a:pPr>
            <a:r>
              <a:rPr lang="en-GB" dirty="0" smtClean="0"/>
              <a:t>Exploiting light-matter interactions</a:t>
            </a:r>
          </a:p>
          <a:p>
            <a:pPr marL="566928" indent="-457200">
              <a:buFont typeface="+mj-lt"/>
              <a:buAutoNum type="arabicPeriod"/>
            </a:pPr>
            <a:r>
              <a:rPr lang="en-GB" dirty="0" smtClean="0"/>
              <a:t>Quantum technologies</a:t>
            </a:r>
          </a:p>
          <a:p>
            <a:pPr marL="566928" indent="-457200">
              <a:buFont typeface="+mj-lt"/>
              <a:buAutoNum type="arabicPeriod"/>
            </a:pPr>
            <a:r>
              <a:rPr lang="en-GB" dirty="0" smtClean="0"/>
              <a:t>Global Science System</a:t>
            </a:r>
            <a:endParaRPr lang="en-GB" dirty="0"/>
          </a:p>
        </p:txBody>
      </p:sp>
    </p:spTree>
    <p:extLst>
      <p:ext uri="{BB962C8B-B14F-4D97-AF65-F5344CB8AC3E}">
        <p14:creationId xmlns:p14="http://schemas.microsoft.com/office/powerpoint/2010/main" val="2385590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FET pages on </a:t>
            </a:r>
            <a:r>
              <a:rPr lang="en-GB" dirty="0" smtClean="0"/>
              <a:t>CORDIS</a:t>
            </a:r>
          </a:p>
          <a:p>
            <a:pPr marL="109728" indent="0">
              <a:buNone/>
            </a:pPr>
            <a:r>
              <a:rPr lang="en-GB" sz="2400" dirty="0" smtClean="0">
                <a:hlinkClick r:id="rId2"/>
              </a:rPr>
              <a:t>http</a:t>
            </a:r>
            <a:r>
              <a:rPr lang="en-GB" sz="2400" dirty="0">
                <a:hlinkClick r:id="rId2"/>
              </a:rPr>
              <a:t>://</a:t>
            </a:r>
            <a:r>
              <a:rPr lang="en-GB" sz="2400" dirty="0" smtClean="0">
                <a:hlinkClick r:id="rId2"/>
              </a:rPr>
              <a:t>cordis.europa.eu/fp7/ict/programme/fet_en.html</a:t>
            </a:r>
            <a:endParaRPr lang="en-GB" sz="2400" dirty="0" smtClean="0"/>
          </a:p>
          <a:p>
            <a:pPr marL="109728" indent="0">
              <a:buNone/>
            </a:pPr>
            <a:endParaRPr lang="en-GB" sz="2400" dirty="0"/>
          </a:p>
        </p:txBody>
      </p:sp>
      <p:sp>
        <p:nvSpPr>
          <p:cNvPr id="3" name="Title 2"/>
          <p:cNvSpPr>
            <a:spLocks noGrp="1"/>
          </p:cNvSpPr>
          <p:nvPr>
            <p:ph type="title"/>
          </p:nvPr>
        </p:nvSpPr>
        <p:spPr/>
        <p:txBody>
          <a:bodyPr/>
          <a:lstStyle/>
          <a:p>
            <a:r>
              <a:rPr lang="en-GB" smtClean="0"/>
              <a:t>Useful Links</a:t>
            </a:r>
            <a:endParaRPr lang="en-GB"/>
          </a:p>
        </p:txBody>
      </p:sp>
    </p:spTree>
    <p:extLst>
      <p:ext uri="{BB962C8B-B14F-4D97-AF65-F5344CB8AC3E}">
        <p14:creationId xmlns:p14="http://schemas.microsoft.com/office/powerpoint/2010/main" val="405459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Pillar 2 – Industrial Leadership</a:t>
            </a:r>
            <a:endParaRPr lang="en-GB" dirty="0"/>
          </a:p>
        </p:txBody>
      </p:sp>
    </p:spTree>
    <p:extLst>
      <p:ext uri="{BB962C8B-B14F-4D97-AF65-F5344CB8AC3E}">
        <p14:creationId xmlns:p14="http://schemas.microsoft.com/office/powerpoint/2010/main" val="4021610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accent1"/>
                </a:solidFill>
              </a:rPr>
              <a:t>Pillar 2 – Industrial Leadership</a:t>
            </a:r>
            <a:endParaRPr lang="en-GB"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990" y="1364495"/>
            <a:ext cx="7417748" cy="463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196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3425" y="2137558"/>
            <a:ext cx="8915400" cy="4178300"/>
          </a:xfrm>
        </p:spPr>
        <p:txBody>
          <a:bodyPr/>
          <a:lstStyle/>
          <a:p>
            <a:pPr marL="342900" indent="-342900">
              <a:spcBef>
                <a:spcPct val="20000"/>
              </a:spcBef>
              <a:buClr>
                <a:schemeClr val="accent2"/>
              </a:buClr>
              <a:defRPr/>
            </a:pPr>
            <a:r>
              <a:rPr lang="en-GB" sz="2400" dirty="0" smtClean="0">
                <a:sym typeface="Symbol" pitchFamily="18" charset="2"/>
              </a:rPr>
              <a:t>Strategic investments in key technologies (e.g. advanced manufacturing, micro-electronics) underpin innovation across existing and emerging sectors</a:t>
            </a:r>
          </a:p>
          <a:p>
            <a:pPr marL="342900" indent="-342900">
              <a:spcBef>
                <a:spcPct val="20000"/>
              </a:spcBef>
              <a:buClr>
                <a:schemeClr val="accent2"/>
              </a:buClr>
              <a:defRPr/>
            </a:pPr>
            <a:r>
              <a:rPr lang="en-GB" sz="2400" dirty="0" smtClean="0">
                <a:sym typeface="Symbol" pitchFamily="18" charset="2"/>
              </a:rPr>
              <a:t>Europe needs to attract more private investment in research and innovation</a:t>
            </a:r>
          </a:p>
          <a:p>
            <a:pPr marL="342900" indent="-342900">
              <a:spcBef>
                <a:spcPct val="20000"/>
              </a:spcBef>
              <a:buClr>
                <a:schemeClr val="accent2"/>
              </a:buClr>
              <a:defRPr/>
            </a:pPr>
            <a:r>
              <a:rPr lang="en-GB" sz="2400" dirty="0" smtClean="0">
                <a:sym typeface="Symbol" pitchFamily="18" charset="2"/>
              </a:rPr>
              <a:t>Europe needs more innovative SMEs to create growth and jobs</a:t>
            </a:r>
          </a:p>
          <a:p>
            <a:pPr marL="533400" indent="-533400">
              <a:spcBef>
                <a:spcPct val="20000"/>
              </a:spcBef>
              <a:buFontTx/>
              <a:buChar char="•"/>
              <a:defRPr/>
            </a:pPr>
            <a:endParaRPr lang="en-US" sz="2400" dirty="0" smtClean="0">
              <a:sym typeface="Symbol" pitchFamily="18" charset="2"/>
            </a:endParaRPr>
          </a:p>
        </p:txBody>
      </p:sp>
      <p:sp>
        <p:nvSpPr>
          <p:cNvPr id="20482" name="Rectangle 2"/>
          <p:cNvSpPr>
            <a:spLocks noGrp="1" noChangeArrowheads="1"/>
          </p:cNvSpPr>
          <p:nvPr>
            <p:ph type="title"/>
          </p:nvPr>
        </p:nvSpPr>
        <p:spPr>
          <a:xfrm>
            <a:off x="495302" y="274637"/>
            <a:ext cx="7812073" cy="1412875"/>
          </a:xfrm>
        </p:spPr>
        <p:txBody>
          <a:bodyPr>
            <a:normAutofit/>
          </a:bodyPr>
          <a:lstStyle/>
          <a:p>
            <a:r>
              <a:rPr lang="en-GB" dirty="0" smtClean="0">
                <a:solidFill>
                  <a:schemeClr val="accent1"/>
                </a:solidFill>
              </a:rPr>
              <a:t>Pillar 2: Rationale</a:t>
            </a:r>
          </a:p>
        </p:txBody>
      </p:sp>
      <p:sp>
        <p:nvSpPr>
          <p:cNvPr id="18436" name="Rectangle 6"/>
          <p:cNvSpPr>
            <a:spLocks noChangeArrowheads="1"/>
          </p:cNvSpPr>
          <p:nvPr/>
        </p:nvSpPr>
        <p:spPr bwMode="auto">
          <a:xfrm>
            <a:off x="1417657" y="1687513"/>
            <a:ext cx="8728075" cy="5772150"/>
          </a:xfrm>
          <a:prstGeom prst="rect">
            <a:avLst/>
          </a:prstGeom>
          <a:noFill/>
          <a:ln w="9525">
            <a:noFill/>
            <a:miter lim="800000"/>
            <a:headEnd/>
            <a:tailEnd/>
          </a:ln>
        </p:spPr>
        <p:txBody>
          <a:bodyPr/>
          <a:lstStyle/>
          <a:p>
            <a:pPr>
              <a:defRPr/>
            </a:pPr>
            <a:endParaRPr lang="en-GB" sz="2200" b="0" dirty="0">
              <a:solidFill>
                <a:schemeClr val="accent6"/>
              </a:solidFill>
            </a:endParaRPr>
          </a:p>
          <a:p>
            <a:pPr marL="361950" indent="-361950">
              <a:defRPr/>
            </a:pPr>
            <a:r>
              <a:rPr lang="en-US" sz="2200" dirty="0">
                <a:solidFill>
                  <a:schemeClr val="accent6"/>
                </a:solidFill>
              </a:rPr>
              <a:t/>
            </a:r>
            <a:br>
              <a:rPr lang="en-US" sz="2200" dirty="0">
                <a:solidFill>
                  <a:schemeClr val="accent6"/>
                </a:solidFill>
              </a:rPr>
            </a:br>
            <a:endParaRPr lang="en-GB" sz="2200" b="0" dirty="0">
              <a:solidFill>
                <a:schemeClr val="accent6"/>
              </a:solidFill>
              <a:sym typeface="Symbol" pitchFamily="18" charset="2"/>
            </a:endParaRPr>
          </a:p>
        </p:txBody>
      </p:sp>
    </p:spTree>
    <p:extLst>
      <p:ext uri="{BB962C8B-B14F-4D97-AF65-F5344CB8AC3E}">
        <p14:creationId xmlns:p14="http://schemas.microsoft.com/office/powerpoint/2010/main" val="67582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703763" y="5418138"/>
            <a:ext cx="28448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2000">
              <a:solidFill>
                <a:schemeClr val="bg1"/>
              </a:solidFill>
            </a:endParaRPr>
          </a:p>
        </p:txBody>
      </p:sp>
      <p:sp>
        <p:nvSpPr>
          <p:cNvPr id="27652" name="Text Box 4"/>
          <p:cNvSpPr txBox="1">
            <a:spLocks noChangeArrowheads="1"/>
          </p:cNvSpPr>
          <p:nvPr/>
        </p:nvSpPr>
        <p:spPr bwMode="auto">
          <a:xfrm>
            <a:off x="196856" y="5375275"/>
            <a:ext cx="36131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b="1">
                <a:solidFill>
                  <a:schemeClr val="accent2"/>
                </a:solidFill>
                <a:latin typeface="Arial" charset="0"/>
              </a:defRPr>
            </a:lvl1pPr>
            <a:lvl2pPr marL="742950" indent="-285750" eaLnBrk="0" hangingPunct="0">
              <a:defRPr sz="3200" b="1">
                <a:solidFill>
                  <a:schemeClr val="accent2"/>
                </a:solidFill>
                <a:latin typeface="Arial" charset="0"/>
              </a:defRPr>
            </a:lvl2pPr>
            <a:lvl3pPr marL="1143000" indent="-228600" eaLnBrk="0" hangingPunct="0">
              <a:defRPr sz="3200" b="1">
                <a:solidFill>
                  <a:schemeClr val="accent2"/>
                </a:solidFill>
                <a:latin typeface="Arial" charset="0"/>
              </a:defRPr>
            </a:lvl3pPr>
            <a:lvl4pPr marL="1600200" indent="-228600" eaLnBrk="0" hangingPunct="0">
              <a:defRPr sz="3200" b="1">
                <a:solidFill>
                  <a:schemeClr val="accent2"/>
                </a:solidFill>
                <a:latin typeface="Arial" charset="0"/>
              </a:defRPr>
            </a:lvl4pPr>
            <a:lvl5pPr marL="2057400" indent="-228600" eaLnBrk="0" hangingPunct="0">
              <a:defRPr sz="3200" b="1">
                <a:solidFill>
                  <a:schemeClr val="accent2"/>
                </a:solidFill>
                <a:latin typeface="Arial" charset="0"/>
              </a:defRPr>
            </a:lvl5pPr>
            <a:lvl6pPr marL="2514600" indent="-228600" eaLnBrk="0" fontAlgn="base" hangingPunct="0">
              <a:spcBef>
                <a:spcPct val="0"/>
              </a:spcBef>
              <a:spcAft>
                <a:spcPct val="0"/>
              </a:spcAft>
              <a:defRPr sz="3200" b="1">
                <a:solidFill>
                  <a:schemeClr val="accent2"/>
                </a:solidFill>
                <a:latin typeface="Arial" charset="0"/>
              </a:defRPr>
            </a:lvl6pPr>
            <a:lvl7pPr marL="2971800" indent="-228600" eaLnBrk="0" fontAlgn="base" hangingPunct="0">
              <a:spcBef>
                <a:spcPct val="0"/>
              </a:spcBef>
              <a:spcAft>
                <a:spcPct val="0"/>
              </a:spcAft>
              <a:defRPr sz="3200" b="1">
                <a:solidFill>
                  <a:schemeClr val="accent2"/>
                </a:solidFill>
                <a:latin typeface="Arial" charset="0"/>
              </a:defRPr>
            </a:lvl7pPr>
            <a:lvl8pPr marL="3429000" indent="-228600" eaLnBrk="0" fontAlgn="base" hangingPunct="0">
              <a:spcBef>
                <a:spcPct val="0"/>
              </a:spcBef>
              <a:spcAft>
                <a:spcPct val="0"/>
              </a:spcAft>
              <a:defRPr sz="3200" b="1">
                <a:solidFill>
                  <a:schemeClr val="accent2"/>
                </a:solidFill>
                <a:latin typeface="Arial" charset="0"/>
              </a:defRPr>
            </a:lvl8pPr>
            <a:lvl9pPr marL="3886200" indent="-228600" eaLnBrk="0" fontAlgn="base" hangingPunct="0">
              <a:spcBef>
                <a:spcPct val="0"/>
              </a:spcBef>
              <a:spcAft>
                <a:spcPct val="0"/>
              </a:spcAft>
              <a:defRPr sz="3200" b="1">
                <a:solidFill>
                  <a:schemeClr val="accent2"/>
                </a:solidFill>
                <a:latin typeface="Arial" charset="0"/>
              </a:defRPr>
            </a:lvl9pPr>
          </a:lstStyle>
          <a:p>
            <a:pPr eaLnBrk="1" hangingPunct="1"/>
            <a:endParaRPr lang="en-GB">
              <a:solidFill>
                <a:schemeClr val="bg1"/>
              </a:solidFill>
            </a:endParaRPr>
          </a:p>
          <a:p>
            <a:pPr eaLnBrk="1" hangingPunct="1">
              <a:spcBef>
                <a:spcPct val="50000"/>
              </a:spcBef>
            </a:pPr>
            <a:endParaRPr lang="en-GB" sz="2000">
              <a:solidFill>
                <a:schemeClr val="bg1"/>
              </a:solidFill>
            </a:endParaRPr>
          </a:p>
        </p:txBody>
      </p:sp>
      <p:sp>
        <p:nvSpPr>
          <p:cNvPr id="7" name="Title 6"/>
          <p:cNvSpPr>
            <a:spLocks noGrp="1"/>
          </p:cNvSpPr>
          <p:nvPr>
            <p:ph type="title"/>
          </p:nvPr>
        </p:nvSpPr>
        <p:spPr/>
        <p:txBody>
          <a:bodyPr>
            <a:normAutofit/>
          </a:bodyPr>
          <a:lstStyle/>
          <a:p>
            <a:r>
              <a:rPr lang="en-GB" dirty="0" smtClean="0"/>
              <a:t>Horizon 2020</a:t>
            </a:r>
            <a:endParaRPr lang="en-US" dirty="0"/>
          </a:p>
        </p:txBody>
      </p:sp>
      <p:sp>
        <p:nvSpPr>
          <p:cNvPr id="8" name="Text Placeholder 7"/>
          <p:cNvSpPr>
            <a:spLocks noGrp="1"/>
          </p:cNvSpPr>
          <p:nvPr>
            <p:ph type="body" idx="1"/>
          </p:nvPr>
        </p:nvSpPr>
        <p:spPr/>
        <p:txBody>
          <a:bodyPr>
            <a:normAutofit/>
          </a:bodyPr>
          <a:lstStyle/>
          <a:p>
            <a:r>
              <a:rPr lang="en-GB" dirty="0" smtClean="0">
                <a:solidFill>
                  <a:schemeClr val="accent1"/>
                </a:solidFill>
              </a:rPr>
              <a:t>Leadership in Industrial and Enabling Technologies (LEIT)</a:t>
            </a:r>
            <a:endParaRPr lang="en-US" dirty="0"/>
          </a:p>
        </p:txBody>
      </p:sp>
    </p:spTree>
    <p:extLst>
      <p:ext uri="{BB962C8B-B14F-4D97-AF65-F5344CB8AC3E}">
        <p14:creationId xmlns:p14="http://schemas.microsoft.com/office/powerpoint/2010/main" val="10822791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636990" y="2018804"/>
            <a:ext cx="2422600" cy="1520042"/>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smtClean="0">
                <a:effectLst/>
                <a:ea typeface="Arial"/>
                <a:cs typeface="Times New Roman"/>
              </a:rPr>
              <a:t>Water innovation</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3" name="Title 2"/>
          <p:cNvSpPr>
            <a:spLocks noGrp="1"/>
          </p:cNvSpPr>
          <p:nvPr>
            <p:ph type="title"/>
          </p:nvPr>
        </p:nvSpPr>
        <p:spPr/>
        <p:txBody>
          <a:bodyPr/>
          <a:lstStyle/>
          <a:p>
            <a:r>
              <a:rPr lang="en-GB" dirty="0" smtClean="0"/>
              <a:t>Thinking outside the structure</a:t>
            </a:r>
            <a:endParaRPr lang="en-GB" dirty="0"/>
          </a:p>
        </p:txBody>
      </p:sp>
      <p:grpSp>
        <p:nvGrpSpPr>
          <p:cNvPr id="4" name="Group 3"/>
          <p:cNvGrpSpPr/>
          <p:nvPr/>
        </p:nvGrpSpPr>
        <p:grpSpPr>
          <a:xfrm>
            <a:off x="1198758" y="1536238"/>
            <a:ext cx="8019661" cy="4579554"/>
            <a:chOff x="0" y="-7792"/>
            <a:chExt cx="6053974" cy="1836592"/>
          </a:xfrm>
        </p:grpSpPr>
        <p:sp>
          <p:nvSpPr>
            <p:cNvPr id="6" name="Oval 5"/>
            <p:cNvSpPr/>
            <p:nvPr/>
          </p:nvSpPr>
          <p:spPr>
            <a:xfrm>
              <a:off x="2752190" y="601808"/>
              <a:ext cx="1828379" cy="453735"/>
            </a:xfrm>
            <a:prstGeom prst="ellipse">
              <a:avLst/>
            </a:prstGeom>
            <a:solidFill>
              <a:srgbClr val="FF9999"/>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15000"/>
                </a:lnSpc>
                <a:spcAft>
                  <a:spcPts val="1000"/>
                </a:spcAft>
              </a:pPr>
              <a:r>
                <a:rPr lang="en-GB" sz="1200" b="1" dirty="0">
                  <a:effectLst/>
                  <a:ea typeface="Arial"/>
                  <a:cs typeface="Times New Roman"/>
                </a:rPr>
                <a:t>New ideas for Europe</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7" name="Oval 6"/>
            <p:cNvSpPr/>
            <p:nvPr/>
          </p:nvSpPr>
          <p:spPr>
            <a:xfrm>
              <a:off x="2706322" y="-7792"/>
              <a:ext cx="1828800" cy="609600"/>
            </a:xfrm>
            <a:prstGeom prst="ellipse">
              <a:avLst/>
            </a:prstGeom>
            <a:solidFill>
              <a:srgbClr val="FFFFCC"/>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Smart cities and communities</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8" name="Oval 7"/>
            <p:cNvSpPr/>
            <p:nvPr/>
          </p:nvSpPr>
          <p:spPr>
            <a:xfrm>
              <a:off x="0" y="419101"/>
              <a:ext cx="1828800" cy="638175"/>
            </a:xfrm>
            <a:prstGeom prst="ellipse">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Personalising health and care</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9" name="Oval 8"/>
            <p:cNvSpPr/>
            <p:nvPr/>
          </p:nvSpPr>
          <p:spPr>
            <a:xfrm>
              <a:off x="1247775" y="85725"/>
              <a:ext cx="1828800" cy="581025"/>
            </a:xfrm>
            <a:prstGeom prst="ellipse">
              <a:avLst/>
            </a:prstGeom>
            <a:solidFill>
              <a:srgbClr val="AFF7F7"/>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Sustainable food security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0" name="Oval 9"/>
            <p:cNvSpPr/>
            <p:nvPr/>
          </p:nvSpPr>
          <p:spPr>
            <a:xfrm>
              <a:off x="1390650" y="609600"/>
              <a:ext cx="1828800" cy="561975"/>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Blue growth</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1" name="Oval 10"/>
            <p:cNvSpPr/>
            <p:nvPr/>
          </p:nvSpPr>
          <p:spPr>
            <a:xfrm>
              <a:off x="2276475" y="1047750"/>
              <a:ext cx="1828800" cy="600075"/>
            </a:xfrm>
            <a:prstGeom prst="ellipse">
              <a:avLst/>
            </a:prstGeom>
            <a:solidFill>
              <a:schemeClr val="accent5">
                <a:lumMod val="90000"/>
              </a:schemeClr>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Digital security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2" name="Oval 11"/>
            <p:cNvSpPr/>
            <p:nvPr/>
          </p:nvSpPr>
          <p:spPr>
            <a:xfrm>
              <a:off x="923390" y="1171575"/>
              <a:ext cx="1828800" cy="561975"/>
            </a:xfrm>
            <a:prstGeom prst="ellipse">
              <a:avLst/>
            </a:prstGeom>
            <a:solidFill>
              <a:srgbClr val="00B05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GB" sz="1200" b="1" dirty="0">
                  <a:effectLst/>
                  <a:ea typeface="Arial"/>
                  <a:cs typeface="Times New Roman"/>
                </a:rPr>
                <a:t>Mobility for growth</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3" name="Oval 12"/>
            <p:cNvSpPr/>
            <p:nvPr/>
          </p:nvSpPr>
          <p:spPr>
            <a:xfrm>
              <a:off x="4042523" y="671513"/>
              <a:ext cx="1828800" cy="504825"/>
            </a:xfrm>
            <a:prstGeom prst="ellipse">
              <a:avLst/>
            </a:prstGeom>
            <a:solidFill>
              <a:srgbClr val="CCFFCC"/>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Disaster resilience</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4" name="Oval 13"/>
            <p:cNvSpPr/>
            <p:nvPr/>
          </p:nvSpPr>
          <p:spPr>
            <a:xfrm>
              <a:off x="4225174" y="1057276"/>
              <a:ext cx="1828800" cy="629920"/>
            </a:xfrm>
            <a:prstGeom prst="ellipse">
              <a:avLst/>
            </a:prstGeom>
            <a:solidFill>
              <a:srgbClr val="FFCC99"/>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400" b="1" dirty="0">
                  <a:effectLst/>
                  <a:ea typeface="Arial"/>
                  <a:cs typeface="Times New Roman"/>
                </a:rPr>
                <a:t>Waste</a:t>
              </a:r>
              <a:endParaRPr lang="en-GB" sz="14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5" name="Oval 14"/>
            <p:cNvSpPr/>
            <p:nvPr/>
          </p:nvSpPr>
          <p:spPr>
            <a:xfrm>
              <a:off x="3219450" y="1323975"/>
              <a:ext cx="1828800" cy="504825"/>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GB" sz="1200" b="1" dirty="0">
                  <a:effectLst/>
                  <a:ea typeface="Arial"/>
                  <a:cs typeface="Times New Roman"/>
                </a:rPr>
                <a:t>Energy Efficiency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grpSp>
      <p:sp>
        <p:nvSpPr>
          <p:cNvPr id="17" name="Oval 16"/>
          <p:cNvSpPr/>
          <p:nvPr/>
        </p:nvSpPr>
        <p:spPr>
          <a:xfrm>
            <a:off x="760021" y="3711038"/>
            <a:ext cx="2280922" cy="1531917"/>
          </a:xfrm>
          <a:prstGeom prst="ellipse">
            <a:avLst/>
          </a:prstGeom>
          <a:solidFill>
            <a:srgbClr val="00B0F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Competitive low-carbon energy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Tree>
    <p:extLst>
      <p:ext uri="{BB962C8B-B14F-4D97-AF65-F5344CB8AC3E}">
        <p14:creationId xmlns:p14="http://schemas.microsoft.com/office/powerpoint/2010/main" val="4067298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5" y="1481138"/>
            <a:ext cx="9063228" cy="4525962"/>
          </a:xfrm>
        </p:spPr>
        <p:txBody>
          <a:bodyPr>
            <a:normAutofit/>
          </a:bodyPr>
          <a:lstStyle/>
          <a:p>
            <a:pPr>
              <a:spcBef>
                <a:spcPts val="1200"/>
              </a:spcBef>
            </a:pPr>
            <a:r>
              <a:rPr lang="en-GB" sz="2400" dirty="0" smtClean="0"/>
              <a:t>Emphasis on combining enabling technologies to find solutions for societal challenges – particularly energy efficiency targets, sustainability and climate change objectives</a:t>
            </a:r>
            <a:endParaRPr lang="en-GB" sz="2000" dirty="0" smtClean="0"/>
          </a:p>
          <a:p>
            <a:pPr>
              <a:spcBef>
                <a:spcPts val="1200"/>
              </a:spcBef>
            </a:pPr>
            <a:r>
              <a:rPr lang="en-GB" sz="2400" dirty="0" smtClean="0"/>
              <a:t>Cross-cutting themes:</a:t>
            </a:r>
          </a:p>
          <a:p>
            <a:pPr lvl="1"/>
            <a:r>
              <a:rPr lang="en-GB" sz="2000" dirty="0" smtClean="0"/>
              <a:t>Integration of technologies</a:t>
            </a:r>
          </a:p>
          <a:p>
            <a:pPr lvl="1"/>
            <a:r>
              <a:rPr lang="en-GB" sz="2000" dirty="0" smtClean="0"/>
              <a:t>Demonstration of capacity to make and deliver innovative products and services</a:t>
            </a:r>
          </a:p>
          <a:p>
            <a:pPr lvl="1"/>
            <a:r>
              <a:rPr lang="en-GB" sz="2000" dirty="0" smtClean="0"/>
              <a:t>User and customer pilots to prove feasibility and added value</a:t>
            </a:r>
            <a:endParaRPr lang="en-GB" sz="2000" dirty="0"/>
          </a:p>
        </p:txBody>
      </p:sp>
      <p:sp>
        <p:nvSpPr>
          <p:cNvPr id="3" name="Title 2"/>
          <p:cNvSpPr>
            <a:spLocks noGrp="1"/>
          </p:cNvSpPr>
          <p:nvPr>
            <p:ph type="title"/>
          </p:nvPr>
        </p:nvSpPr>
        <p:spPr/>
        <p:txBody>
          <a:bodyPr>
            <a:normAutofit/>
          </a:bodyPr>
          <a:lstStyle/>
          <a:p>
            <a:r>
              <a:rPr lang="en-GB" dirty="0" smtClean="0">
                <a:solidFill>
                  <a:schemeClr val="accent1"/>
                </a:solidFill>
              </a:rPr>
              <a:t>LEIT</a:t>
            </a:r>
            <a:endParaRPr lang="en-GB" dirty="0">
              <a:solidFill>
                <a:schemeClr val="accent1"/>
              </a:solidFill>
            </a:endParaRPr>
          </a:p>
        </p:txBody>
      </p:sp>
    </p:spTree>
    <p:extLst>
      <p:ext uri="{BB962C8B-B14F-4D97-AF65-F5344CB8AC3E}">
        <p14:creationId xmlns:p14="http://schemas.microsoft.com/office/powerpoint/2010/main" val="1020048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smtClean="0">
                <a:solidFill>
                  <a:schemeClr val="accent2"/>
                </a:solidFill>
              </a:rPr>
              <a:t>Collaborative projects similar to NMP theme under FP7</a:t>
            </a:r>
          </a:p>
          <a:p>
            <a:pPr lvl="1"/>
            <a:r>
              <a:rPr lang="en-GB" sz="2000" dirty="0" smtClean="0"/>
              <a:t>Multi-disciplinary, multi KET approach</a:t>
            </a:r>
          </a:p>
          <a:p>
            <a:pPr lvl="1"/>
            <a:r>
              <a:rPr lang="en-GB" sz="2000" dirty="0" smtClean="0"/>
              <a:t>Pre-commercial / pre-competitive stage funding</a:t>
            </a:r>
          </a:p>
          <a:p>
            <a:pPr lvl="1"/>
            <a:r>
              <a:rPr lang="en-GB" sz="2000" dirty="0" smtClean="0"/>
              <a:t>Focus on tackling common technological barriers</a:t>
            </a:r>
          </a:p>
          <a:p>
            <a:pPr lvl="1"/>
            <a:r>
              <a:rPr lang="en-GB" sz="2000" dirty="0" smtClean="0"/>
              <a:t>Expectation of strong SME involvement</a:t>
            </a:r>
          </a:p>
          <a:p>
            <a:pPr lvl="1"/>
            <a:endParaRPr lang="en-GB" sz="2000" dirty="0"/>
          </a:p>
          <a:p>
            <a:r>
              <a:rPr lang="en-GB" sz="2400" dirty="0" smtClean="0">
                <a:solidFill>
                  <a:schemeClr val="accent2"/>
                </a:solidFill>
              </a:rPr>
              <a:t>Public Private Partnerships: PPP</a:t>
            </a:r>
          </a:p>
          <a:p>
            <a:pPr lvl="1"/>
            <a:r>
              <a:rPr lang="en-GB" sz="2000" dirty="0" smtClean="0"/>
              <a:t>50% of LEIT budget</a:t>
            </a:r>
          </a:p>
          <a:p>
            <a:pPr lvl="1"/>
            <a:r>
              <a:rPr lang="en-GB" sz="2000" dirty="0" smtClean="0"/>
              <a:t>Leading role for industry in defining research priorities</a:t>
            </a:r>
          </a:p>
          <a:p>
            <a:pPr lvl="1"/>
            <a:r>
              <a:rPr lang="en-GB" sz="2000" dirty="0" smtClean="0"/>
              <a:t>Cross reference to KET focus areas</a:t>
            </a:r>
          </a:p>
          <a:p>
            <a:pPr lvl="1"/>
            <a:r>
              <a:rPr lang="en-GB" sz="2000" dirty="0" smtClean="0"/>
              <a:t>ICT strongly featured</a:t>
            </a:r>
          </a:p>
          <a:p>
            <a:pPr lvl="1"/>
            <a:r>
              <a:rPr lang="en-GB" sz="2000" dirty="0" smtClean="0"/>
              <a:t>SME targeted / demo projects</a:t>
            </a:r>
          </a:p>
          <a:p>
            <a:pPr lvl="1"/>
            <a:endParaRPr lang="en-GB" dirty="0" smtClean="0"/>
          </a:p>
        </p:txBody>
      </p:sp>
      <p:sp>
        <p:nvSpPr>
          <p:cNvPr id="3" name="Title 2"/>
          <p:cNvSpPr>
            <a:spLocks noGrp="1"/>
          </p:cNvSpPr>
          <p:nvPr>
            <p:ph type="title"/>
          </p:nvPr>
        </p:nvSpPr>
        <p:spPr/>
        <p:txBody>
          <a:bodyPr/>
          <a:lstStyle/>
          <a:p>
            <a:r>
              <a:rPr lang="en-GB" dirty="0" smtClean="0">
                <a:solidFill>
                  <a:schemeClr val="accent1"/>
                </a:solidFill>
              </a:rPr>
              <a:t>LEIT Funding instruments</a:t>
            </a:r>
            <a:endParaRPr lang="en-GB" dirty="0">
              <a:solidFill>
                <a:schemeClr val="accent1"/>
              </a:solidFill>
            </a:endParaRPr>
          </a:p>
        </p:txBody>
      </p:sp>
    </p:spTree>
    <p:extLst>
      <p:ext uri="{BB962C8B-B14F-4D97-AF65-F5344CB8AC3E}">
        <p14:creationId xmlns:p14="http://schemas.microsoft.com/office/powerpoint/2010/main" val="375096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Bef>
                <a:spcPts val="600"/>
              </a:spcBef>
              <a:buClr>
                <a:schemeClr val="accent2"/>
              </a:buClr>
            </a:pPr>
            <a:r>
              <a:rPr lang="en-GB" sz="2600" dirty="0" smtClean="0"/>
              <a:t>Strong focus on industrial involvement and applied research</a:t>
            </a:r>
          </a:p>
          <a:p>
            <a:pPr>
              <a:spcBef>
                <a:spcPts val="600"/>
              </a:spcBef>
              <a:buClr>
                <a:schemeClr val="accent2"/>
              </a:buClr>
            </a:pPr>
            <a:r>
              <a:rPr lang="en-GB" sz="2600" dirty="0" smtClean="0"/>
              <a:t>Developing industrial capacity in focus areas: </a:t>
            </a:r>
          </a:p>
          <a:p>
            <a:pPr lvl="1">
              <a:spcBef>
                <a:spcPts val="600"/>
              </a:spcBef>
            </a:pPr>
            <a:r>
              <a:rPr lang="en-GB" dirty="0" smtClean="0"/>
              <a:t>Key Enabling Technologies (KETs)</a:t>
            </a:r>
          </a:p>
          <a:p>
            <a:pPr lvl="2"/>
            <a:r>
              <a:rPr lang="en-GB" dirty="0" smtClean="0">
                <a:solidFill>
                  <a:schemeClr val="accent3"/>
                </a:solidFill>
              </a:rPr>
              <a:t>Micro- and </a:t>
            </a:r>
            <a:r>
              <a:rPr lang="en-GB" dirty="0" err="1" smtClean="0">
                <a:solidFill>
                  <a:schemeClr val="accent3"/>
                </a:solidFill>
              </a:rPr>
              <a:t>nano</a:t>
            </a:r>
            <a:r>
              <a:rPr lang="en-GB" dirty="0" smtClean="0">
                <a:solidFill>
                  <a:schemeClr val="accent3"/>
                </a:solidFill>
              </a:rPr>
              <a:t>-electronics,</a:t>
            </a:r>
          </a:p>
          <a:p>
            <a:pPr lvl="2"/>
            <a:r>
              <a:rPr lang="en-GB" dirty="0" smtClean="0">
                <a:solidFill>
                  <a:schemeClr val="accent3"/>
                </a:solidFill>
              </a:rPr>
              <a:t>Photonics</a:t>
            </a:r>
          </a:p>
          <a:p>
            <a:pPr lvl="2"/>
            <a:r>
              <a:rPr lang="en-GB" dirty="0" smtClean="0">
                <a:solidFill>
                  <a:schemeClr val="accent3"/>
                </a:solidFill>
              </a:rPr>
              <a:t>Nanotechnologies</a:t>
            </a:r>
          </a:p>
          <a:p>
            <a:pPr lvl="2"/>
            <a:r>
              <a:rPr lang="en-GB" dirty="0" smtClean="0">
                <a:solidFill>
                  <a:schemeClr val="accent3"/>
                </a:solidFill>
              </a:rPr>
              <a:t>Advanced Materials</a:t>
            </a:r>
          </a:p>
          <a:p>
            <a:pPr lvl="2"/>
            <a:r>
              <a:rPr lang="en-GB" dirty="0" smtClean="0">
                <a:solidFill>
                  <a:schemeClr val="accent3"/>
                </a:solidFill>
              </a:rPr>
              <a:t>Biotechnology</a:t>
            </a:r>
          </a:p>
          <a:p>
            <a:pPr lvl="2"/>
            <a:r>
              <a:rPr lang="en-GB" dirty="0" smtClean="0">
                <a:solidFill>
                  <a:schemeClr val="accent3"/>
                </a:solidFill>
              </a:rPr>
              <a:t>Advanced Manufacturing and Processing</a:t>
            </a:r>
          </a:p>
          <a:p>
            <a:endParaRPr lang="en-US" dirty="0"/>
          </a:p>
        </p:txBody>
      </p:sp>
      <p:sp>
        <p:nvSpPr>
          <p:cNvPr id="22530" name="Title 1"/>
          <p:cNvSpPr>
            <a:spLocks noGrp="1"/>
          </p:cNvSpPr>
          <p:nvPr>
            <p:ph type="title"/>
          </p:nvPr>
        </p:nvSpPr>
        <p:spPr>
          <a:xfrm>
            <a:off x="506508" y="332656"/>
            <a:ext cx="7812073" cy="1143000"/>
          </a:xfrm>
        </p:spPr>
        <p:txBody>
          <a:bodyPr>
            <a:normAutofit fontScale="90000"/>
          </a:bodyPr>
          <a:lstStyle/>
          <a:p>
            <a:r>
              <a:rPr lang="en-GB" sz="3600" dirty="0" smtClean="0">
                <a:solidFill>
                  <a:schemeClr val="accent1"/>
                </a:solidFill>
              </a:rPr>
              <a:t>LEIT – Key Enabling Technologies</a:t>
            </a:r>
            <a:r>
              <a:rPr lang="en-GB" dirty="0" smtClean="0"/>
              <a:t/>
            </a:r>
            <a:br>
              <a:rPr lang="en-GB" dirty="0" smtClean="0"/>
            </a:br>
            <a:endParaRPr lang="en-US" dirty="0" smtClean="0"/>
          </a:p>
        </p:txBody>
      </p:sp>
    </p:spTree>
    <p:extLst>
      <p:ext uri="{BB962C8B-B14F-4D97-AF65-F5344CB8AC3E}">
        <p14:creationId xmlns:p14="http://schemas.microsoft.com/office/powerpoint/2010/main" val="1694165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Horizon </a:t>
            </a:r>
            <a:r>
              <a:rPr lang="en-GB" dirty="0" smtClean="0"/>
              <a:t>2020</a:t>
            </a:r>
            <a:endParaRPr lang="en-GB" dirty="0"/>
          </a:p>
        </p:txBody>
      </p:sp>
      <p:sp>
        <p:nvSpPr>
          <p:cNvPr id="11" name="Subtitle 10"/>
          <p:cNvSpPr>
            <a:spLocks noGrp="1"/>
          </p:cNvSpPr>
          <p:nvPr>
            <p:ph type="body" idx="1"/>
          </p:nvPr>
        </p:nvSpPr>
        <p:spPr/>
        <p:txBody>
          <a:bodyPr/>
          <a:lstStyle/>
          <a:p>
            <a:r>
              <a:rPr lang="en-GB" dirty="0"/>
              <a:t>ICT in Leadership in enabling and industrial </a:t>
            </a:r>
            <a:r>
              <a:rPr lang="en-GB" dirty="0" smtClean="0"/>
              <a:t>technologies (LEIT)</a:t>
            </a:r>
            <a:endParaRPr lang="en-GB" dirty="0"/>
          </a:p>
        </p:txBody>
      </p:sp>
    </p:spTree>
    <p:extLst>
      <p:ext uri="{BB962C8B-B14F-4D97-AF65-F5344CB8AC3E}">
        <p14:creationId xmlns:p14="http://schemas.microsoft.com/office/powerpoint/2010/main" val="2606214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ICT in LEIT - Challenges</a:t>
            </a:r>
            <a:endParaRPr lang="en-GB" dirty="0"/>
          </a:p>
        </p:txBody>
      </p:sp>
      <p:sp>
        <p:nvSpPr>
          <p:cNvPr id="4" name="Rounded Rectangle 3"/>
          <p:cNvSpPr/>
          <p:nvPr/>
        </p:nvSpPr>
        <p:spPr>
          <a:xfrm>
            <a:off x="974559" y="1556792"/>
            <a:ext cx="2563793" cy="1389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1800" b="0" dirty="0" smtClean="0">
                <a:solidFill>
                  <a:prstClr val="black"/>
                </a:solidFill>
              </a:rPr>
              <a:t>New generation of components and systems</a:t>
            </a:r>
            <a:endParaRPr lang="en-GB" sz="1800" b="0" dirty="0">
              <a:solidFill>
                <a:prstClr val="black"/>
              </a:solidFill>
            </a:endParaRPr>
          </a:p>
        </p:txBody>
      </p:sp>
      <p:sp>
        <p:nvSpPr>
          <p:cNvPr id="5" name="Rounded Rectangle 4"/>
          <p:cNvSpPr/>
          <p:nvPr/>
        </p:nvSpPr>
        <p:spPr>
          <a:xfrm>
            <a:off x="6102149" y="1573547"/>
            <a:ext cx="2563793" cy="1389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1800" b="0" dirty="0" smtClean="0">
                <a:solidFill>
                  <a:prstClr val="black"/>
                </a:solidFill>
              </a:rPr>
              <a:t>Future Internet</a:t>
            </a:r>
            <a:endParaRPr lang="en-GB" sz="1800" b="0" dirty="0">
              <a:solidFill>
                <a:prstClr val="black"/>
              </a:solidFill>
            </a:endParaRPr>
          </a:p>
        </p:txBody>
      </p:sp>
      <p:sp>
        <p:nvSpPr>
          <p:cNvPr id="6" name="Rounded Rectangle 5"/>
          <p:cNvSpPr/>
          <p:nvPr/>
        </p:nvSpPr>
        <p:spPr>
          <a:xfrm>
            <a:off x="3538354" y="1573547"/>
            <a:ext cx="2563793" cy="1389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1800" b="0" dirty="0" smtClean="0">
                <a:solidFill>
                  <a:prstClr val="black"/>
                </a:solidFill>
              </a:rPr>
              <a:t>Advanced Computing</a:t>
            </a:r>
            <a:endParaRPr lang="en-GB" sz="1800" b="0" dirty="0">
              <a:solidFill>
                <a:prstClr val="black"/>
              </a:solidFill>
            </a:endParaRPr>
          </a:p>
        </p:txBody>
      </p:sp>
      <p:sp>
        <p:nvSpPr>
          <p:cNvPr id="7" name="Rounded Rectangle 6"/>
          <p:cNvSpPr/>
          <p:nvPr/>
        </p:nvSpPr>
        <p:spPr>
          <a:xfrm>
            <a:off x="969403" y="2956663"/>
            <a:ext cx="2563793" cy="1389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1800" b="0" dirty="0" smtClean="0">
                <a:solidFill>
                  <a:prstClr val="black"/>
                </a:solidFill>
              </a:rPr>
              <a:t>Content technologies and information management</a:t>
            </a:r>
            <a:endParaRPr lang="en-GB" sz="1800" b="0" dirty="0">
              <a:solidFill>
                <a:prstClr val="black"/>
              </a:solidFill>
            </a:endParaRPr>
          </a:p>
        </p:txBody>
      </p:sp>
      <p:sp>
        <p:nvSpPr>
          <p:cNvPr id="8" name="Rounded Rectangle 7"/>
          <p:cNvSpPr/>
          <p:nvPr/>
        </p:nvSpPr>
        <p:spPr>
          <a:xfrm>
            <a:off x="3533196" y="2975268"/>
            <a:ext cx="2563793" cy="1389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1800" b="0" dirty="0" smtClean="0">
                <a:solidFill>
                  <a:prstClr val="black"/>
                </a:solidFill>
              </a:rPr>
              <a:t>Robotics</a:t>
            </a:r>
            <a:endParaRPr lang="en-GB" sz="1800" b="0" dirty="0">
              <a:solidFill>
                <a:prstClr val="black"/>
              </a:solidFill>
            </a:endParaRPr>
          </a:p>
        </p:txBody>
      </p:sp>
      <p:sp>
        <p:nvSpPr>
          <p:cNvPr id="9" name="Rounded Rectangle 8"/>
          <p:cNvSpPr/>
          <p:nvPr/>
        </p:nvSpPr>
        <p:spPr>
          <a:xfrm>
            <a:off x="6102149" y="2975268"/>
            <a:ext cx="2563793" cy="1389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1800" b="0" dirty="0" smtClean="0">
                <a:solidFill>
                  <a:prstClr val="black"/>
                </a:solidFill>
              </a:rPr>
              <a:t>Micro- and </a:t>
            </a:r>
          </a:p>
          <a:p>
            <a:pPr algn="ctr" fontAlgn="auto">
              <a:spcBef>
                <a:spcPts val="0"/>
              </a:spcBef>
              <a:spcAft>
                <a:spcPts val="0"/>
              </a:spcAft>
            </a:pPr>
            <a:r>
              <a:rPr lang="en-GB" sz="1800" b="0" dirty="0" err="1" smtClean="0">
                <a:solidFill>
                  <a:prstClr val="black"/>
                </a:solidFill>
              </a:rPr>
              <a:t>nano</a:t>
            </a:r>
            <a:r>
              <a:rPr lang="en-GB" sz="1800" b="0" dirty="0" smtClean="0">
                <a:solidFill>
                  <a:prstClr val="black"/>
                </a:solidFill>
              </a:rPr>
              <a:t>-electronic technologies/</a:t>
            </a:r>
          </a:p>
          <a:p>
            <a:pPr algn="ctr" fontAlgn="auto">
              <a:spcBef>
                <a:spcPts val="0"/>
              </a:spcBef>
              <a:spcAft>
                <a:spcPts val="0"/>
              </a:spcAft>
            </a:pPr>
            <a:r>
              <a:rPr lang="en-GB" sz="1800" b="0" dirty="0" smtClean="0">
                <a:solidFill>
                  <a:prstClr val="black"/>
                </a:solidFill>
              </a:rPr>
              <a:t>Photonics</a:t>
            </a:r>
            <a:endParaRPr lang="en-GB" sz="1800" b="0" dirty="0">
              <a:solidFill>
                <a:prstClr val="black"/>
              </a:solidFill>
            </a:endParaRPr>
          </a:p>
        </p:txBody>
      </p:sp>
      <p:sp>
        <p:nvSpPr>
          <p:cNvPr id="13" name="Rounded Rectangle 12"/>
          <p:cNvSpPr/>
          <p:nvPr/>
        </p:nvSpPr>
        <p:spPr>
          <a:xfrm>
            <a:off x="1332602" y="4402079"/>
            <a:ext cx="6992164" cy="611127"/>
          </a:xfrm>
          <a:prstGeom prst="round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GB" sz="1800" b="0" dirty="0" smtClean="0">
                <a:solidFill>
                  <a:prstClr val="black"/>
                </a:solidFill>
              </a:rPr>
              <a:t>Cross-cutting and horizontal activities and International Co-operation</a:t>
            </a:r>
            <a:endParaRPr lang="en-GB" sz="1800" b="0" dirty="0">
              <a:solidFill>
                <a:prstClr val="black"/>
              </a:solidFill>
            </a:endParaRPr>
          </a:p>
        </p:txBody>
      </p:sp>
      <p:sp>
        <p:nvSpPr>
          <p:cNvPr id="12" name="Oval 11"/>
          <p:cNvSpPr/>
          <p:nvPr/>
        </p:nvSpPr>
        <p:spPr>
          <a:xfrm>
            <a:off x="7059234" y="4691321"/>
            <a:ext cx="2106234" cy="129614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r>
              <a:rPr lang="en-GB" sz="1400" b="0" dirty="0" smtClean="0">
                <a:solidFill>
                  <a:prstClr val="black"/>
                </a:solidFill>
              </a:rPr>
              <a:t>Future Internet Public Private Partnership</a:t>
            </a:r>
            <a:endParaRPr lang="en-GB" sz="1400" b="0" dirty="0">
              <a:solidFill>
                <a:prstClr val="black"/>
              </a:solidFill>
            </a:endParaRPr>
          </a:p>
        </p:txBody>
      </p:sp>
    </p:spTree>
    <p:extLst>
      <p:ext uri="{BB962C8B-B14F-4D97-AF65-F5344CB8AC3E}">
        <p14:creationId xmlns:p14="http://schemas.microsoft.com/office/powerpoint/2010/main" val="3978577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Six Challenges + international co-operation, horizontal activities and Future Internet PPP</a:t>
            </a:r>
          </a:p>
          <a:p>
            <a:r>
              <a:rPr lang="en-GB" dirty="0" smtClean="0"/>
              <a:t>Two Key Enabling Technologies in LEIT:</a:t>
            </a:r>
          </a:p>
          <a:p>
            <a:pPr lvl="1"/>
            <a:r>
              <a:rPr lang="en-GB" dirty="0" smtClean="0"/>
              <a:t>Micro-/</a:t>
            </a:r>
            <a:r>
              <a:rPr lang="en-GB" dirty="0" err="1" smtClean="0"/>
              <a:t>nanoelectronics</a:t>
            </a:r>
            <a:r>
              <a:rPr lang="en-GB" dirty="0" smtClean="0"/>
              <a:t> and photonics</a:t>
            </a:r>
          </a:p>
          <a:p>
            <a:pPr lvl="1"/>
            <a:r>
              <a:rPr lang="en-GB" dirty="0" smtClean="0"/>
              <a:t>Cross cutting KETs actions to develop innovative products</a:t>
            </a:r>
          </a:p>
          <a:p>
            <a:endParaRPr lang="en-GB" dirty="0" smtClean="0"/>
          </a:p>
          <a:p>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a:t>What are the priorities for funding? </a:t>
            </a:r>
            <a:br>
              <a:rPr lang="en-GB" dirty="0"/>
            </a:br>
            <a:endParaRPr lang="en-GB" dirty="0"/>
          </a:p>
        </p:txBody>
      </p:sp>
    </p:spTree>
    <p:extLst>
      <p:ext uri="{BB962C8B-B14F-4D97-AF65-F5344CB8AC3E}">
        <p14:creationId xmlns:p14="http://schemas.microsoft.com/office/powerpoint/2010/main" val="2631616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506" y="1412776"/>
            <a:ext cx="8915400" cy="4525963"/>
          </a:xfrm>
        </p:spPr>
        <p:txBody>
          <a:bodyPr>
            <a:normAutofit fontScale="92500"/>
          </a:bodyPr>
          <a:lstStyle/>
          <a:p>
            <a:pPr marL="714375" indent="-604838"/>
            <a:r>
              <a:rPr lang="en-GB" dirty="0" smtClean="0"/>
              <a:t>A new generation of components and systems</a:t>
            </a:r>
          </a:p>
          <a:p>
            <a:pPr marL="970407" lvl="1" indent="-604838"/>
            <a:r>
              <a:rPr lang="en-GB" dirty="0" smtClean="0"/>
              <a:t>Reinforcing EU stronghold positions in electronics, microsystems and embedded systems.</a:t>
            </a:r>
          </a:p>
          <a:p>
            <a:pPr marL="970407" lvl="1" indent="-604838"/>
            <a:r>
              <a:rPr lang="en-GB" dirty="0" smtClean="0"/>
              <a:t>From smart integrated components to cyber-physical systems</a:t>
            </a:r>
            <a:endParaRPr lang="en-GB" dirty="0"/>
          </a:p>
          <a:p>
            <a:pPr marL="714375" indent="-604838"/>
            <a:r>
              <a:rPr lang="en-GB" dirty="0" smtClean="0"/>
              <a:t>Advanced Computing</a:t>
            </a:r>
          </a:p>
          <a:p>
            <a:pPr marL="970407" lvl="1" indent="-604838"/>
            <a:r>
              <a:rPr lang="en-GB" dirty="0" smtClean="0"/>
              <a:t>Reinforcing and expanding EU low-power ICT industrial strengths</a:t>
            </a:r>
          </a:p>
          <a:p>
            <a:pPr marL="970407" lvl="1" indent="-604838"/>
            <a:r>
              <a:rPr lang="en-GB" dirty="0" smtClean="0"/>
              <a:t>Complementarities with FET, Research infrastructures, JTI ECSEL</a:t>
            </a:r>
            <a:endParaRPr lang="en-GB" dirty="0"/>
          </a:p>
          <a:p>
            <a:pPr marL="714375" indent="-604838"/>
            <a:r>
              <a:rPr lang="en-GB" dirty="0" smtClean="0"/>
              <a:t>Future internet</a:t>
            </a:r>
          </a:p>
          <a:p>
            <a:pPr marL="970407" lvl="1" indent="-604838"/>
            <a:r>
              <a:rPr lang="en-GB" dirty="0" smtClean="0"/>
              <a:t>Address most critical technical aspects for the internet to be ready to support future expectations</a:t>
            </a:r>
          </a:p>
          <a:p>
            <a:pPr marL="714375" indent="-604838"/>
            <a:endParaRPr lang="en-GB" dirty="0"/>
          </a:p>
          <a:p>
            <a:endParaRPr lang="en-GB" dirty="0"/>
          </a:p>
        </p:txBody>
      </p:sp>
      <p:sp>
        <p:nvSpPr>
          <p:cNvPr id="3" name="Title 2"/>
          <p:cNvSpPr>
            <a:spLocks noGrp="1"/>
          </p:cNvSpPr>
          <p:nvPr>
            <p:ph type="title"/>
          </p:nvPr>
        </p:nvSpPr>
        <p:spPr>
          <a:xfrm>
            <a:off x="194471" y="274638"/>
            <a:ext cx="8190910" cy="1143000"/>
          </a:xfrm>
        </p:spPr>
        <p:txBody>
          <a:bodyPr>
            <a:normAutofit/>
          </a:bodyPr>
          <a:lstStyle/>
          <a:p>
            <a:r>
              <a:rPr lang="en-GB" dirty="0" smtClean="0"/>
              <a:t>ICT Challenges</a:t>
            </a:r>
            <a:endParaRPr lang="en-GB" dirty="0"/>
          </a:p>
        </p:txBody>
      </p:sp>
    </p:spTree>
    <p:extLst>
      <p:ext uri="{BB962C8B-B14F-4D97-AF65-F5344CB8AC3E}">
        <p14:creationId xmlns:p14="http://schemas.microsoft.com/office/powerpoint/2010/main" val="1903158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506" y="1556794"/>
            <a:ext cx="8915400" cy="4525963"/>
          </a:xfrm>
        </p:spPr>
        <p:txBody>
          <a:bodyPr>
            <a:normAutofit/>
          </a:bodyPr>
          <a:lstStyle/>
          <a:p>
            <a:pPr marL="109728" indent="0">
              <a:buNone/>
            </a:pPr>
            <a:endParaRPr lang="en-GB" dirty="0" smtClean="0"/>
          </a:p>
          <a:p>
            <a:r>
              <a:rPr lang="en-GB" dirty="0" smtClean="0"/>
              <a:t>Content technologies and information management</a:t>
            </a:r>
          </a:p>
          <a:p>
            <a:pPr lvl="1"/>
            <a:r>
              <a:rPr lang="en-GB" dirty="0" smtClean="0"/>
              <a:t>Strengthen EU position as provider of digital content and data products and services</a:t>
            </a:r>
          </a:p>
          <a:p>
            <a:pPr lvl="1"/>
            <a:r>
              <a:rPr lang="en-GB" dirty="0" smtClean="0"/>
              <a:t>New tools to model, analyse and visualise vast amounts of data</a:t>
            </a:r>
          </a:p>
          <a:p>
            <a:pPr lvl="1"/>
            <a:r>
              <a:rPr lang="en-GB" dirty="0" smtClean="0"/>
              <a:t>Big data, machine translation, tools for creative industries</a:t>
            </a:r>
            <a:endParaRPr lang="en-GB" dirty="0"/>
          </a:p>
          <a:p>
            <a:r>
              <a:rPr lang="en-GB" dirty="0" smtClean="0"/>
              <a:t>Robotics </a:t>
            </a:r>
          </a:p>
          <a:p>
            <a:pPr lvl="1"/>
            <a:r>
              <a:rPr lang="en-GB" dirty="0" smtClean="0"/>
              <a:t>Advance robot capabilities</a:t>
            </a:r>
            <a:endParaRPr lang="en-GB" dirty="0">
              <a:solidFill>
                <a:srgbClr val="7030A0"/>
              </a:solidFill>
            </a:endParaRPr>
          </a:p>
        </p:txBody>
      </p:sp>
      <p:sp>
        <p:nvSpPr>
          <p:cNvPr id="4" name="Title 2"/>
          <p:cNvSpPr>
            <a:spLocks noGrp="1"/>
          </p:cNvSpPr>
          <p:nvPr>
            <p:ph type="title"/>
          </p:nvPr>
        </p:nvSpPr>
        <p:spPr/>
        <p:txBody>
          <a:bodyPr>
            <a:normAutofit/>
          </a:bodyPr>
          <a:lstStyle/>
          <a:p>
            <a:r>
              <a:rPr lang="en-GB" dirty="0" smtClean="0"/>
              <a:t>ICT Challenges</a:t>
            </a:r>
            <a:endParaRPr lang="en-GB" dirty="0"/>
          </a:p>
        </p:txBody>
      </p:sp>
    </p:spTree>
    <p:extLst>
      <p:ext uri="{BB962C8B-B14F-4D97-AF65-F5344CB8AC3E}">
        <p14:creationId xmlns:p14="http://schemas.microsoft.com/office/powerpoint/2010/main" val="2511555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Micro- and </a:t>
            </a:r>
            <a:r>
              <a:rPr lang="en-GB" dirty="0" err="1"/>
              <a:t>nanoelectronics</a:t>
            </a:r>
            <a:r>
              <a:rPr lang="en-GB" dirty="0"/>
              <a:t> and photonics </a:t>
            </a:r>
            <a:endParaRPr lang="en-GB" dirty="0" smtClean="0"/>
          </a:p>
          <a:p>
            <a:pPr lvl="1"/>
            <a:r>
              <a:rPr lang="en-GB" dirty="0" smtClean="0"/>
              <a:t>Addresses research in the two Horizon 2020 ICT Key Enabling Technologies (KETs)</a:t>
            </a:r>
          </a:p>
          <a:p>
            <a:pPr lvl="1"/>
            <a:r>
              <a:rPr lang="en-GB" dirty="0" smtClean="0"/>
              <a:t>Micro- and </a:t>
            </a:r>
            <a:r>
              <a:rPr lang="en-GB" dirty="0" err="1" smtClean="0"/>
              <a:t>nanoelectronics</a:t>
            </a:r>
            <a:r>
              <a:rPr lang="en-GB" dirty="0" smtClean="0"/>
              <a:t> KET implemented by </a:t>
            </a:r>
          </a:p>
          <a:p>
            <a:pPr lvl="2"/>
            <a:r>
              <a:rPr lang="en-GB" dirty="0" smtClean="0"/>
              <a:t>JTI ECSEL: multi-disciplinary industry-driven research technology development (Technology Readiness Levels 2-8)</a:t>
            </a:r>
          </a:p>
          <a:p>
            <a:pPr lvl="2"/>
            <a:r>
              <a:rPr lang="en-GB" dirty="0" smtClean="0"/>
              <a:t>within European Commission: generic technology development focused on advanced research/technology development (lower Technology </a:t>
            </a:r>
            <a:r>
              <a:rPr lang="en-GB" dirty="0"/>
              <a:t>Readiness </a:t>
            </a:r>
            <a:r>
              <a:rPr lang="en-GB" dirty="0" smtClean="0"/>
              <a:t>Levels)</a:t>
            </a:r>
          </a:p>
          <a:p>
            <a:pPr lvl="1"/>
            <a:r>
              <a:rPr lang="en-GB" dirty="0" smtClean="0"/>
              <a:t>Photonics KET covers photonics Public Private Partnership (PPP) and activities address the whole innovation chain</a:t>
            </a:r>
            <a:endParaRPr lang="en-GB" dirty="0"/>
          </a:p>
          <a:p>
            <a:endParaRPr lang="en-GB" dirty="0"/>
          </a:p>
        </p:txBody>
      </p:sp>
      <p:sp>
        <p:nvSpPr>
          <p:cNvPr id="3" name="Title 2"/>
          <p:cNvSpPr>
            <a:spLocks noGrp="1"/>
          </p:cNvSpPr>
          <p:nvPr>
            <p:ph type="title"/>
          </p:nvPr>
        </p:nvSpPr>
        <p:spPr/>
        <p:txBody>
          <a:bodyPr/>
          <a:lstStyle/>
          <a:p>
            <a:r>
              <a:rPr lang="en-GB" dirty="0" smtClean="0"/>
              <a:t>ICT Challenges</a:t>
            </a:r>
            <a:endParaRPr lang="en-GB" dirty="0"/>
          </a:p>
        </p:txBody>
      </p:sp>
    </p:spTree>
    <p:extLst>
      <p:ext uri="{BB962C8B-B14F-4D97-AF65-F5344CB8AC3E}">
        <p14:creationId xmlns:p14="http://schemas.microsoft.com/office/powerpoint/2010/main" val="3794545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Mostly CPs (100/70%) and some inducement prizes</a:t>
            </a:r>
          </a:p>
          <a:p>
            <a:r>
              <a:rPr lang="en-GB" dirty="0" smtClean="0"/>
              <a:t>Most topics include funding for different project types, often have a strand on RTD actions and one on Innovation actions within the same topic</a:t>
            </a:r>
          </a:p>
          <a:p>
            <a:r>
              <a:rPr lang="en-GB" dirty="0" smtClean="0"/>
              <a:t>Topic for cross-cutting ICT KETs</a:t>
            </a:r>
          </a:p>
          <a:p>
            <a:r>
              <a:rPr lang="en-GB" dirty="0" smtClean="0"/>
              <a:t>Factories of the Future (PPP </a:t>
            </a:r>
            <a:r>
              <a:rPr lang="en-GB" dirty="0" err="1" smtClean="0"/>
              <a:t>FoF</a:t>
            </a:r>
            <a:r>
              <a:rPr lang="en-GB" dirty="0" smtClean="0"/>
              <a:t>) Call</a:t>
            </a:r>
          </a:p>
          <a:p>
            <a:pPr lvl="1"/>
            <a:r>
              <a:rPr lang="en-GB" dirty="0" smtClean="0"/>
              <a:t>3 ICT topics (+Advanced Manufacturing topics)</a:t>
            </a:r>
            <a:endParaRPr lang="en-GB" dirty="0"/>
          </a:p>
          <a:p>
            <a:pPr lvl="1"/>
            <a:endParaRPr lang="en-GB" dirty="0"/>
          </a:p>
        </p:txBody>
      </p:sp>
      <p:sp>
        <p:nvSpPr>
          <p:cNvPr id="3" name="Title 2"/>
          <p:cNvSpPr>
            <a:spLocks noGrp="1"/>
          </p:cNvSpPr>
          <p:nvPr>
            <p:ph type="title"/>
          </p:nvPr>
        </p:nvSpPr>
        <p:spPr/>
        <p:txBody>
          <a:bodyPr/>
          <a:lstStyle/>
          <a:p>
            <a:r>
              <a:rPr lang="en-GB" dirty="0"/>
              <a:t>Draft Work Programme for 2014-15</a:t>
            </a:r>
          </a:p>
        </p:txBody>
      </p:sp>
    </p:spTree>
    <p:extLst>
      <p:ext uri="{BB962C8B-B14F-4D97-AF65-F5344CB8AC3E}">
        <p14:creationId xmlns:p14="http://schemas.microsoft.com/office/powerpoint/2010/main" val="39153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7737625"/>
              </p:ext>
            </p:extLst>
          </p:nvPr>
        </p:nvGraphicFramePr>
        <p:xfrm>
          <a:off x="495300" y="1481138"/>
          <a:ext cx="89154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3 Pillars, 3 key objectives</a:t>
            </a:r>
            <a:endParaRPr lang="en-GB" dirty="0"/>
          </a:p>
        </p:txBody>
      </p:sp>
    </p:spTree>
    <p:extLst>
      <p:ext uri="{BB962C8B-B14F-4D97-AF65-F5344CB8AC3E}">
        <p14:creationId xmlns:p14="http://schemas.microsoft.com/office/powerpoint/2010/main" val="3144704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Horizon 2020</a:t>
            </a:r>
            <a:endParaRPr lang="en-GB" dirty="0"/>
          </a:p>
        </p:txBody>
      </p:sp>
      <p:sp>
        <p:nvSpPr>
          <p:cNvPr id="5" name="Text Placeholder 4"/>
          <p:cNvSpPr>
            <a:spLocks noGrp="1"/>
          </p:cNvSpPr>
          <p:nvPr>
            <p:ph type="body" idx="1"/>
          </p:nvPr>
        </p:nvSpPr>
        <p:spPr/>
        <p:txBody>
          <a:bodyPr/>
          <a:lstStyle/>
          <a:p>
            <a:r>
              <a:rPr lang="en-GB" dirty="0" smtClean="0"/>
              <a:t>Space</a:t>
            </a:r>
            <a:endParaRPr lang="en-GB" dirty="0"/>
          </a:p>
        </p:txBody>
      </p:sp>
    </p:spTree>
    <p:extLst>
      <p:ext uri="{BB962C8B-B14F-4D97-AF65-F5344CB8AC3E}">
        <p14:creationId xmlns:p14="http://schemas.microsoft.com/office/powerpoint/2010/main" val="2552066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20000"/>
          </a:bodyPr>
          <a:lstStyle/>
          <a:p>
            <a:r>
              <a:rPr lang="en-GB" dirty="0" smtClean="0">
                <a:solidFill>
                  <a:schemeClr val="accent2"/>
                </a:solidFill>
              </a:rPr>
              <a:t>To foster a cost-effective competitive and innovative space industry and research community to develop and exploit space infrastructure to meet future Union policy and societal needs</a:t>
            </a:r>
          </a:p>
          <a:p>
            <a:endParaRPr lang="en-GB" dirty="0" smtClean="0">
              <a:solidFill>
                <a:schemeClr val="accent2"/>
              </a:solidFill>
            </a:endParaRPr>
          </a:p>
          <a:p>
            <a:pPr lvl="1"/>
            <a:r>
              <a:rPr lang="en-GB" dirty="0" smtClean="0">
                <a:solidFill>
                  <a:schemeClr val="accent1"/>
                </a:solidFill>
              </a:rPr>
              <a:t>Develop innovative space technology from idea to demonstration in space</a:t>
            </a:r>
          </a:p>
          <a:p>
            <a:pPr lvl="1"/>
            <a:r>
              <a:rPr lang="en-GB" dirty="0" smtClean="0">
                <a:solidFill>
                  <a:schemeClr val="accent1"/>
                </a:solidFill>
              </a:rPr>
              <a:t>Use space data for scientific, public and commercial purposes</a:t>
            </a:r>
          </a:p>
          <a:p>
            <a:pPr lvl="1"/>
            <a:r>
              <a:rPr lang="en-GB" dirty="0" smtClean="0">
                <a:solidFill>
                  <a:schemeClr val="accent1"/>
                </a:solidFill>
              </a:rPr>
              <a:t>Work with Member States’ and European Space Agency research activities</a:t>
            </a:r>
          </a:p>
          <a:p>
            <a:pPr lvl="1"/>
            <a:r>
              <a:rPr lang="en-GB" dirty="0" smtClean="0">
                <a:solidFill>
                  <a:schemeClr val="accent1"/>
                </a:solidFill>
              </a:rPr>
              <a:t>Boost </a:t>
            </a:r>
            <a:r>
              <a:rPr lang="en-GB" dirty="0">
                <a:solidFill>
                  <a:schemeClr val="accent1"/>
                </a:solidFill>
              </a:rPr>
              <a:t>Space industry competitiveness and capacity for innovation</a:t>
            </a:r>
          </a:p>
          <a:p>
            <a:pPr lvl="1"/>
            <a:r>
              <a:rPr lang="en-GB" dirty="0">
                <a:solidFill>
                  <a:schemeClr val="accent1"/>
                </a:solidFill>
              </a:rPr>
              <a:t>Use European space infrastructure to full capacity </a:t>
            </a:r>
          </a:p>
          <a:p>
            <a:pPr lvl="1"/>
            <a:r>
              <a:rPr lang="en-GB" dirty="0">
                <a:solidFill>
                  <a:schemeClr val="accent1"/>
                </a:solidFill>
              </a:rPr>
              <a:t>International cooperation in space science and </a:t>
            </a:r>
            <a:r>
              <a:rPr lang="en-GB" dirty="0" smtClean="0">
                <a:solidFill>
                  <a:schemeClr val="accent1"/>
                </a:solidFill>
              </a:rPr>
              <a:t>exploitation</a:t>
            </a:r>
          </a:p>
          <a:p>
            <a:pPr lvl="1"/>
            <a:endParaRPr lang="en-GB" dirty="0" smtClean="0">
              <a:solidFill>
                <a:schemeClr val="accent1"/>
              </a:solidFill>
            </a:endParaRPr>
          </a:p>
          <a:p>
            <a:r>
              <a:rPr lang="en-GB" dirty="0" smtClean="0">
                <a:solidFill>
                  <a:schemeClr val="accent1"/>
                </a:solidFill>
              </a:rPr>
              <a:t>Note that infrastructure development of Galileo and GMES (now Copernicus) funded outwith Horizon 2020</a:t>
            </a:r>
            <a:endParaRPr lang="en-GB" dirty="0">
              <a:solidFill>
                <a:schemeClr val="accent1"/>
              </a:solidFill>
            </a:endParaRPr>
          </a:p>
        </p:txBody>
      </p:sp>
      <p:sp>
        <p:nvSpPr>
          <p:cNvPr id="6" name="Title 5"/>
          <p:cNvSpPr>
            <a:spLocks noGrp="1"/>
          </p:cNvSpPr>
          <p:nvPr>
            <p:ph type="title"/>
          </p:nvPr>
        </p:nvSpPr>
        <p:spPr/>
        <p:txBody>
          <a:bodyPr/>
          <a:lstStyle/>
          <a:p>
            <a:r>
              <a:rPr lang="en-GB" dirty="0" smtClean="0"/>
              <a:t>Space</a:t>
            </a:r>
            <a:endParaRPr lang="en-GB" dirty="0"/>
          </a:p>
        </p:txBody>
      </p:sp>
    </p:spTree>
    <p:extLst>
      <p:ext uri="{BB962C8B-B14F-4D97-AF65-F5344CB8AC3E}">
        <p14:creationId xmlns:p14="http://schemas.microsoft.com/office/powerpoint/2010/main" val="26755645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Work programme divided into three areas </a:t>
            </a:r>
          </a:p>
          <a:p>
            <a:pPr lvl="1"/>
            <a:r>
              <a:rPr lang="en-GB" dirty="0" smtClean="0"/>
              <a:t>New satellite navigation applications – 4 topics</a:t>
            </a:r>
          </a:p>
          <a:p>
            <a:pPr lvl="1"/>
            <a:r>
              <a:rPr lang="en-GB" dirty="0" smtClean="0"/>
              <a:t>Earth observation</a:t>
            </a:r>
          </a:p>
          <a:p>
            <a:pPr lvl="2"/>
            <a:r>
              <a:rPr lang="en-GB" dirty="0" smtClean="0"/>
              <a:t>Space enabled applications - 2 topics</a:t>
            </a:r>
          </a:p>
          <a:p>
            <a:pPr lvl="2"/>
            <a:r>
              <a:rPr lang="en-GB" dirty="0" smtClean="0"/>
              <a:t>Tools for access to space data – 6 topics</a:t>
            </a:r>
          </a:p>
          <a:p>
            <a:pPr lvl="1"/>
            <a:r>
              <a:rPr lang="en-GB" dirty="0" smtClean="0"/>
              <a:t>Competitiveness of the European Space Sector</a:t>
            </a:r>
          </a:p>
          <a:p>
            <a:pPr lvl="2"/>
            <a:r>
              <a:rPr lang="en-GB" dirty="0" smtClean="0"/>
              <a:t>Protecting European assets in/from space – 4 topics</a:t>
            </a:r>
          </a:p>
          <a:p>
            <a:pPr lvl="2"/>
            <a:r>
              <a:rPr lang="en-GB" dirty="0" smtClean="0"/>
              <a:t>European competitiveness in space technology – 8 topics</a:t>
            </a:r>
          </a:p>
          <a:p>
            <a:pPr lvl="2"/>
            <a:r>
              <a:rPr lang="en-GB" dirty="0" smtClean="0"/>
              <a:t>Space science – 4 topics</a:t>
            </a:r>
          </a:p>
          <a:p>
            <a:pPr lvl="2"/>
            <a:r>
              <a:rPr lang="en-GB" dirty="0" smtClean="0"/>
              <a:t>International co-operation – 4 topics</a:t>
            </a:r>
          </a:p>
          <a:p>
            <a:pPr lvl="2"/>
            <a:r>
              <a:rPr lang="en-GB" dirty="0" smtClean="0"/>
              <a:t>Outreach and communication – 3 topics</a:t>
            </a:r>
          </a:p>
          <a:p>
            <a:pPr marL="109728" indent="0">
              <a:buNone/>
            </a:pPr>
            <a:endParaRPr lang="en-GB" dirty="0" smtClean="0"/>
          </a:p>
        </p:txBody>
      </p:sp>
      <p:sp>
        <p:nvSpPr>
          <p:cNvPr id="3" name="Title 2"/>
          <p:cNvSpPr>
            <a:spLocks noGrp="1"/>
          </p:cNvSpPr>
          <p:nvPr>
            <p:ph type="title"/>
          </p:nvPr>
        </p:nvSpPr>
        <p:spPr/>
        <p:txBody>
          <a:bodyPr/>
          <a:lstStyle/>
          <a:p>
            <a:r>
              <a:rPr lang="en-GB" dirty="0" smtClean="0"/>
              <a:t>Draft Work Programme</a:t>
            </a:r>
            <a:endParaRPr lang="en-GB" dirty="0"/>
          </a:p>
        </p:txBody>
      </p:sp>
    </p:spTree>
    <p:extLst>
      <p:ext uri="{BB962C8B-B14F-4D97-AF65-F5344CB8AC3E}">
        <p14:creationId xmlns:p14="http://schemas.microsoft.com/office/powerpoint/2010/main" val="14508001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Horizon 2020</a:t>
            </a:r>
            <a:endParaRPr lang="en-GB" dirty="0"/>
          </a:p>
        </p:txBody>
      </p:sp>
      <p:sp>
        <p:nvSpPr>
          <p:cNvPr id="5" name="Text Placeholder 4"/>
          <p:cNvSpPr>
            <a:spLocks noGrp="1"/>
          </p:cNvSpPr>
          <p:nvPr>
            <p:ph type="body" idx="1"/>
          </p:nvPr>
        </p:nvSpPr>
        <p:spPr/>
        <p:txBody>
          <a:bodyPr/>
          <a:lstStyle/>
          <a:p>
            <a:r>
              <a:rPr lang="en-GB" dirty="0" smtClean="0"/>
              <a:t>LEIT PPPs </a:t>
            </a:r>
            <a:endParaRPr lang="en-GB" dirty="0"/>
          </a:p>
        </p:txBody>
      </p:sp>
    </p:spTree>
    <p:extLst>
      <p:ext uri="{BB962C8B-B14F-4D97-AF65-F5344CB8AC3E}">
        <p14:creationId xmlns:p14="http://schemas.microsoft.com/office/powerpoint/2010/main" val="33036769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Factories for the Future: </a:t>
            </a:r>
            <a:r>
              <a:rPr lang="en-GB" dirty="0" err="1" smtClean="0">
                <a:solidFill>
                  <a:schemeClr val="accent3"/>
                </a:solidFill>
              </a:rPr>
              <a:t>FoF</a:t>
            </a:r>
            <a:endParaRPr lang="en-GB" dirty="0" smtClean="0">
              <a:solidFill>
                <a:schemeClr val="accent3"/>
              </a:solidFill>
            </a:endParaRPr>
          </a:p>
          <a:p>
            <a:r>
              <a:rPr lang="en-GB" dirty="0" smtClean="0"/>
              <a:t>Energy Efficient Buildings: </a:t>
            </a:r>
            <a:r>
              <a:rPr lang="en-GB" dirty="0" err="1" smtClean="0">
                <a:solidFill>
                  <a:schemeClr val="accent3"/>
                </a:solidFill>
              </a:rPr>
              <a:t>EeB</a:t>
            </a:r>
            <a:endParaRPr lang="en-GB" dirty="0" smtClean="0">
              <a:solidFill>
                <a:schemeClr val="accent3"/>
              </a:solidFill>
            </a:endParaRPr>
          </a:p>
          <a:p>
            <a:r>
              <a:rPr lang="en-GB" dirty="0" smtClean="0">
                <a:solidFill>
                  <a:schemeClr val="accent3"/>
                </a:solidFill>
              </a:rPr>
              <a:t>Photonics   </a:t>
            </a:r>
            <a:endParaRPr lang="en-GB" dirty="0" smtClean="0"/>
          </a:p>
          <a:p>
            <a:r>
              <a:rPr lang="en-GB" dirty="0"/>
              <a:t>Sustainable Process Industries through Resource and Energy Efficiency: </a:t>
            </a:r>
            <a:r>
              <a:rPr lang="en-GB" dirty="0">
                <a:solidFill>
                  <a:schemeClr val="accent3"/>
                </a:solidFill>
              </a:rPr>
              <a:t>SPIRE</a:t>
            </a:r>
          </a:p>
          <a:p>
            <a:endParaRPr lang="en-GB" dirty="0" smtClean="0"/>
          </a:p>
          <a:p>
            <a:pPr marL="109537" indent="0">
              <a:buNone/>
            </a:pPr>
            <a:r>
              <a:rPr lang="en-GB" dirty="0" smtClean="0"/>
              <a:t>Expected to show continuity from NMP theme under FP7. </a:t>
            </a:r>
          </a:p>
          <a:p>
            <a:pPr marL="109537" indent="0">
              <a:buNone/>
            </a:pPr>
            <a:r>
              <a:rPr lang="en-GB" dirty="0" smtClean="0"/>
              <a:t>Roadmaps all in the public domain</a:t>
            </a:r>
            <a:endParaRPr lang="en-GB" dirty="0"/>
          </a:p>
        </p:txBody>
      </p:sp>
      <p:sp>
        <p:nvSpPr>
          <p:cNvPr id="3" name="Title 2"/>
          <p:cNvSpPr>
            <a:spLocks noGrp="1"/>
          </p:cNvSpPr>
          <p:nvPr>
            <p:ph type="title"/>
          </p:nvPr>
        </p:nvSpPr>
        <p:spPr/>
        <p:txBody>
          <a:bodyPr/>
          <a:lstStyle/>
          <a:p>
            <a:r>
              <a:rPr lang="en-GB" dirty="0" smtClean="0">
                <a:solidFill>
                  <a:schemeClr val="accent1"/>
                </a:solidFill>
              </a:rPr>
              <a:t>PPPs in LEIT</a:t>
            </a:r>
            <a:endParaRPr lang="en-GB" dirty="0">
              <a:solidFill>
                <a:schemeClr val="accent1"/>
              </a:solidFill>
            </a:endParaRPr>
          </a:p>
        </p:txBody>
      </p:sp>
      <p:pic>
        <p:nvPicPr>
          <p:cNvPr id="4098" name="Picture 2" descr="C:\Users\pricekatie\AppData\Local\Microsoft\Windows\Temporary Internet Files\Content.IE5\GOY7F87B\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125" y="3356993"/>
            <a:ext cx="979718" cy="69305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ricekatie\AppData\Local\Microsoft\Windows\Temporary Internet Files\Content.IE5\GOY7F87B\MC9004400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757" y="2324453"/>
            <a:ext cx="882182" cy="6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019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Horizon 2020</a:t>
            </a:r>
            <a:endParaRPr lang="en-GB" dirty="0"/>
          </a:p>
        </p:txBody>
      </p:sp>
      <p:sp>
        <p:nvSpPr>
          <p:cNvPr id="7" name="Subtitle 6"/>
          <p:cNvSpPr>
            <a:spLocks noGrp="1"/>
          </p:cNvSpPr>
          <p:nvPr>
            <p:ph type="subTitle" idx="1"/>
          </p:nvPr>
        </p:nvSpPr>
        <p:spPr/>
        <p:txBody>
          <a:bodyPr/>
          <a:lstStyle/>
          <a:p>
            <a:r>
              <a:rPr lang="en-GB" dirty="0" smtClean="0"/>
              <a:t>Pillar 3 – Societal Challenges</a:t>
            </a:r>
            <a:endParaRPr lang="en-GB" dirty="0"/>
          </a:p>
        </p:txBody>
      </p:sp>
    </p:spTree>
    <p:extLst>
      <p:ext uri="{BB962C8B-B14F-4D97-AF65-F5344CB8AC3E}">
        <p14:creationId xmlns:p14="http://schemas.microsoft.com/office/powerpoint/2010/main" val="2650300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81336"/>
            <a:ext cx="9218716" cy="4525963"/>
          </a:xfrm>
        </p:spPr>
        <p:txBody>
          <a:bodyPr/>
          <a:lstStyle/>
          <a:p>
            <a:r>
              <a:rPr lang="en-GB" dirty="0" smtClean="0"/>
              <a:t>Concerns of citizens and society + EU policy objectives</a:t>
            </a:r>
          </a:p>
          <a:p>
            <a:pPr marL="109728" indent="0">
              <a:buNone/>
            </a:pPr>
            <a:endParaRPr lang="en-GB" dirty="0" smtClean="0"/>
          </a:p>
          <a:p>
            <a:r>
              <a:rPr lang="en-GB" dirty="0" smtClean="0"/>
              <a:t>Breakthrough solutions come from multi-disciplinary collaborations, including social sciences and humanities</a:t>
            </a:r>
          </a:p>
          <a:p>
            <a:pPr marL="109728" indent="0">
              <a:buNone/>
            </a:pPr>
            <a:endParaRPr lang="en-GB" dirty="0" smtClean="0"/>
          </a:p>
          <a:p>
            <a:r>
              <a:rPr lang="en-GB" dirty="0" smtClean="0"/>
              <a:t>Addressing challenges requires full research &amp; innovation cycle, from research to market</a:t>
            </a:r>
          </a:p>
          <a:p>
            <a:pPr marL="109728" indent="0">
              <a:buNone/>
            </a:pPr>
            <a:endParaRPr lang="en-GB" dirty="0" smtClean="0"/>
          </a:p>
          <a:p>
            <a:r>
              <a:rPr lang="en-GB" dirty="0" smtClean="0"/>
              <a:t>Focus on policy priorities without predetermining technologies or types of solutions to be developed</a:t>
            </a:r>
          </a:p>
          <a:p>
            <a:pPr marL="109728" indent="0">
              <a:buNone/>
            </a:pPr>
            <a:endParaRPr lang="en-GB" dirty="0"/>
          </a:p>
        </p:txBody>
      </p:sp>
      <p:sp>
        <p:nvSpPr>
          <p:cNvPr id="3" name="Title 2"/>
          <p:cNvSpPr>
            <a:spLocks noGrp="1"/>
          </p:cNvSpPr>
          <p:nvPr>
            <p:ph type="title"/>
          </p:nvPr>
        </p:nvSpPr>
        <p:spPr/>
        <p:txBody>
          <a:bodyPr/>
          <a:lstStyle/>
          <a:p>
            <a:r>
              <a:rPr lang="en-GB" dirty="0" smtClean="0"/>
              <a:t>Societal Challenges rationale</a:t>
            </a:r>
            <a:endParaRPr lang="en-GB" dirty="0"/>
          </a:p>
        </p:txBody>
      </p:sp>
    </p:spTree>
    <p:extLst>
      <p:ext uri="{BB962C8B-B14F-4D97-AF65-F5344CB8AC3E}">
        <p14:creationId xmlns:p14="http://schemas.microsoft.com/office/powerpoint/2010/main" val="27226679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Focus area/Challenge map</a:t>
            </a:r>
            <a:endParaRPr lang="en-GB" dirty="0"/>
          </a:p>
        </p:txBody>
      </p:sp>
      <p:sp>
        <p:nvSpPr>
          <p:cNvPr id="5" name="Content Placeholder 4"/>
          <p:cNvSpPr>
            <a:spLocks noGrp="1"/>
          </p:cNvSpPr>
          <p:nvPr>
            <p:ph idx="1"/>
          </p:nvPr>
        </p:nvSpPr>
        <p:spPr>
          <a:xfrm>
            <a:off x="547136" y="1465711"/>
            <a:ext cx="8915400" cy="4525963"/>
          </a:xfrm>
        </p:spPr>
        <p:txBody>
          <a:bodyPr/>
          <a:lstStyle/>
          <a:p>
            <a:pPr lvl="0"/>
            <a:endParaRPr lang="en-GB" dirty="0"/>
          </a:p>
          <a:p>
            <a:pPr marL="109728" indent="0">
              <a:buNone/>
            </a:pPr>
            <a:endParaRPr lang="en-GB" dirty="0"/>
          </a:p>
        </p:txBody>
      </p:sp>
      <p:sp>
        <p:nvSpPr>
          <p:cNvPr id="11" name="Oval 10"/>
          <p:cNvSpPr/>
          <p:nvPr/>
        </p:nvSpPr>
        <p:spPr>
          <a:xfrm>
            <a:off x="4718974" y="2518301"/>
            <a:ext cx="1404156" cy="914400"/>
          </a:xfrm>
          <a:prstGeom prst="ellipse">
            <a:avLst/>
          </a:prstGeom>
          <a:solidFill>
            <a:srgbClr val="FFC0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Energy Challenge</a:t>
            </a:r>
            <a:endParaRPr lang="en-GB" sz="1000" dirty="0">
              <a:solidFill>
                <a:prstClr val="black"/>
              </a:solidFill>
            </a:endParaRPr>
          </a:p>
        </p:txBody>
      </p:sp>
      <p:sp>
        <p:nvSpPr>
          <p:cNvPr id="12" name="Oval 11"/>
          <p:cNvSpPr/>
          <p:nvPr/>
        </p:nvSpPr>
        <p:spPr>
          <a:xfrm>
            <a:off x="5585294" y="4427874"/>
            <a:ext cx="1404156"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Health Challenge</a:t>
            </a:r>
            <a:endParaRPr lang="en-GB" sz="1000" dirty="0">
              <a:solidFill>
                <a:prstClr val="black"/>
              </a:solidFill>
            </a:endParaRPr>
          </a:p>
        </p:txBody>
      </p:sp>
      <p:sp>
        <p:nvSpPr>
          <p:cNvPr id="13" name="Oval 12"/>
          <p:cNvSpPr/>
          <p:nvPr/>
        </p:nvSpPr>
        <p:spPr>
          <a:xfrm>
            <a:off x="3236809" y="2758785"/>
            <a:ext cx="1404156" cy="914400"/>
          </a:xfrm>
          <a:prstGeom prst="ellipse">
            <a:avLst/>
          </a:prstGeom>
          <a:solidFill>
            <a:srgbClr val="7030A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Food Challenge</a:t>
            </a:r>
            <a:endParaRPr lang="en-GB" sz="1000" dirty="0">
              <a:solidFill>
                <a:prstClr val="black"/>
              </a:solidFill>
            </a:endParaRPr>
          </a:p>
        </p:txBody>
      </p:sp>
      <p:sp>
        <p:nvSpPr>
          <p:cNvPr id="14" name="Oval 13"/>
          <p:cNvSpPr/>
          <p:nvPr/>
        </p:nvSpPr>
        <p:spPr>
          <a:xfrm>
            <a:off x="4408546" y="5058919"/>
            <a:ext cx="1404156" cy="914400"/>
          </a:xfrm>
          <a:prstGeom prst="ellipse">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IIR</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15" name="Oval 14"/>
          <p:cNvSpPr/>
          <p:nvPr/>
        </p:nvSpPr>
        <p:spPr>
          <a:xfrm>
            <a:off x="5577069" y="3381409"/>
            <a:ext cx="1404156" cy="914400"/>
          </a:xfrm>
          <a:prstGeom prst="ellipse">
            <a:avLst/>
          </a:prstGeom>
          <a:solidFill>
            <a:srgbClr val="00B0F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Transport</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19" name="Oval 18"/>
          <p:cNvSpPr/>
          <p:nvPr/>
        </p:nvSpPr>
        <p:spPr>
          <a:xfrm>
            <a:off x="2625531" y="3667973"/>
            <a:ext cx="1404156" cy="914400"/>
          </a:xfrm>
          <a:prstGeom prst="ellipse">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Climate Challenge</a:t>
            </a:r>
            <a:endParaRPr lang="en-GB" sz="1000" dirty="0">
              <a:solidFill>
                <a:prstClr val="black"/>
              </a:solidFill>
            </a:endParaRPr>
          </a:p>
        </p:txBody>
      </p:sp>
      <p:sp>
        <p:nvSpPr>
          <p:cNvPr id="20" name="Oval 19"/>
          <p:cNvSpPr/>
          <p:nvPr/>
        </p:nvSpPr>
        <p:spPr>
          <a:xfrm>
            <a:off x="3043926" y="4673191"/>
            <a:ext cx="1404156" cy="914400"/>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Security</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28" name="Rectangle 27"/>
          <p:cNvSpPr>
            <a:spLocks noChangeAspect="1"/>
          </p:cNvSpPr>
          <p:nvPr/>
        </p:nvSpPr>
        <p:spPr>
          <a:xfrm rot="157102">
            <a:off x="6924647" y="5394153"/>
            <a:ext cx="2582037" cy="92043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err="1"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Personalising</a:t>
            </a: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 Health Care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2" name="Rectangle 31"/>
          <p:cNvSpPr>
            <a:spLocks noChangeAspect="1"/>
          </p:cNvSpPr>
          <p:nvPr/>
        </p:nvSpPr>
        <p:spPr>
          <a:xfrm>
            <a:off x="3043926" y="1609651"/>
            <a:ext cx="2262251" cy="878038"/>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Sustainable food security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3" name="Rectangle 32"/>
          <p:cNvSpPr>
            <a:spLocks noChangeAspect="1"/>
          </p:cNvSpPr>
          <p:nvPr/>
        </p:nvSpPr>
        <p:spPr>
          <a:xfrm rot="21314138">
            <a:off x="1198834" y="1697851"/>
            <a:ext cx="1996237" cy="774791"/>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Blue Growth</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4" name="Rectangle 33"/>
          <p:cNvSpPr>
            <a:spLocks noChangeAspect="1"/>
          </p:cNvSpPr>
          <p:nvPr/>
        </p:nvSpPr>
        <p:spPr>
          <a:xfrm rot="403067">
            <a:off x="7467400" y="3215985"/>
            <a:ext cx="2042400" cy="79270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Smart Cities</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5" name="Rectangle 34"/>
          <p:cNvSpPr>
            <a:spLocks noChangeAspect="1"/>
          </p:cNvSpPr>
          <p:nvPr/>
        </p:nvSpPr>
        <p:spPr>
          <a:xfrm rot="255311">
            <a:off x="6618046" y="2250986"/>
            <a:ext cx="3003218" cy="784350"/>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Low carbon energy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6" name="Rectangle 35"/>
          <p:cNvSpPr>
            <a:spLocks noChangeAspect="1"/>
          </p:cNvSpPr>
          <p:nvPr/>
        </p:nvSpPr>
        <p:spPr>
          <a:xfrm rot="240772">
            <a:off x="5346901" y="1697667"/>
            <a:ext cx="2691559" cy="579134"/>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Energy efficiency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7" name="Rectangle 36"/>
          <p:cNvSpPr>
            <a:spLocks noChangeAspect="1"/>
          </p:cNvSpPr>
          <p:nvPr/>
        </p:nvSpPr>
        <p:spPr>
          <a:xfrm rot="199239">
            <a:off x="7416157" y="4306913"/>
            <a:ext cx="2118458" cy="82222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Mobility for growth</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8" name="Rectangle 37"/>
          <p:cNvSpPr>
            <a:spLocks noChangeAspect="1"/>
          </p:cNvSpPr>
          <p:nvPr/>
        </p:nvSpPr>
        <p:spPr>
          <a:xfrm>
            <a:off x="203713" y="3468087"/>
            <a:ext cx="1909286" cy="741043"/>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Waste: a resource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9" name="Rectangle 38"/>
          <p:cNvSpPr>
            <a:spLocks noChangeAspect="1"/>
          </p:cNvSpPr>
          <p:nvPr/>
        </p:nvSpPr>
        <p:spPr>
          <a:xfrm rot="266304">
            <a:off x="290948" y="2440833"/>
            <a:ext cx="2033814" cy="789376"/>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Water innovation</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0" name="Rectangle 39"/>
          <p:cNvSpPr>
            <a:spLocks noChangeAspect="1"/>
          </p:cNvSpPr>
          <p:nvPr/>
        </p:nvSpPr>
        <p:spPr>
          <a:xfrm>
            <a:off x="3549388" y="6165305"/>
            <a:ext cx="4071815" cy="680192"/>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Overcoming the crisis</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1" name="Rectangle 40"/>
          <p:cNvSpPr>
            <a:spLocks noChangeAspect="1"/>
          </p:cNvSpPr>
          <p:nvPr/>
        </p:nvSpPr>
        <p:spPr>
          <a:xfrm rot="21441430">
            <a:off x="116482" y="4468634"/>
            <a:ext cx="1958909" cy="760303"/>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Disaster resilience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2" name="Rectangle 41"/>
          <p:cNvSpPr>
            <a:spLocks noChangeAspect="1"/>
          </p:cNvSpPr>
          <p:nvPr/>
        </p:nvSpPr>
        <p:spPr>
          <a:xfrm>
            <a:off x="1192843" y="5373219"/>
            <a:ext cx="1851083" cy="718453"/>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Digital security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cxnSp>
        <p:nvCxnSpPr>
          <p:cNvPr id="43" name="Straight Arrow Connector 42"/>
          <p:cNvCxnSpPr/>
          <p:nvPr/>
        </p:nvCxnSpPr>
        <p:spPr>
          <a:xfrm>
            <a:off x="5110624" y="5805264"/>
            <a:ext cx="0" cy="36004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846766" y="5196170"/>
            <a:ext cx="390043" cy="1770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1" idx="3"/>
          </p:cNvCxnSpPr>
          <p:nvPr/>
        </p:nvCxnSpPr>
        <p:spPr>
          <a:xfrm flipH="1" flipV="1">
            <a:off x="2074349" y="4807095"/>
            <a:ext cx="1253261" cy="2518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072431" y="4295812"/>
            <a:ext cx="852344" cy="3281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072431" y="3673185"/>
            <a:ext cx="852344" cy="25017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2222697" y="3215985"/>
            <a:ext cx="1104912" cy="70737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498604" y="2363028"/>
            <a:ext cx="829007" cy="143524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13107" y="2369375"/>
            <a:ext cx="832898" cy="60612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860880" y="2276875"/>
            <a:ext cx="78009" cy="5586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06177" y="2085249"/>
            <a:ext cx="582927" cy="67353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889106" y="2722115"/>
            <a:ext cx="1503033" cy="11340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a:off x="6045121" y="3108436"/>
            <a:ext cx="1716191" cy="19323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flipV="1">
            <a:off x="6747200" y="3569677"/>
            <a:ext cx="1014114" cy="353689"/>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a:off x="6591183" y="4125173"/>
            <a:ext cx="663073" cy="30217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a:off x="6747198" y="5058919"/>
            <a:ext cx="676984" cy="225772"/>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p:nvPr/>
        </p:nvCxnSpPr>
        <p:spPr>
          <a:xfrm flipH="1">
            <a:off x="2072432" y="3301671"/>
            <a:ext cx="1257122" cy="310671"/>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37" name="Curved Connector 1036"/>
          <p:cNvCxnSpPr/>
          <p:nvPr/>
        </p:nvCxnSpPr>
        <p:spPr>
          <a:xfrm rot="10800000">
            <a:off x="3176971" y="2399648"/>
            <a:ext cx="2730299" cy="1560336"/>
          </a:xfrm>
          <a:prstGeom prst="curvedConnector3">
            <a:avLst>
              <a:gd name="adj1" fmla="val 44364"/>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p:nvPr/>
        </p:nvCxnSpPr>
        <p:spPr>
          <a:xfrm flipV="1">
            <a:off x="6435165" y="2835521"/>
            <a:ext cx="819090" cy="77681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04" name="Curved Connector 1103"/>
          <p:cNvCxnSpPr/>
          <p:nvPr/>
        </p:nvCxnSpPr>
        <p:spPr>
          <a:xfrm flipV="1">
            <a:off x="3860880" y="3468087"/>
            <a:ext cx="3812571" cy="491898"/>
          </a:xfrm>
          <a:prstGeom prst="curved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37" name="Curved Connector 1136"/>
          <p:cNvCxnSpPr/>
          <p:nvPr/>
        </p:nvCxnSpPr>
        <p:spPr>
          <a:xfrm flipV="1">
            <a:off x="3746005" y="2615204"/>
            <a:ext cx="3508250" cy="1460288"/>
          </a:xfrm>
          <a:prstGeom prst="curved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4" name="Curved Connector 1143"/>
          <p:cNvCxnSpPr/>
          <p:nvPr/>
        </p:nvCxnSpPr>
        <p:spPr>
          <a:xfrm rot="5400000" flipH="1" flipV="1">
            <a:off x="3520689" y="2023000"/>
            <a:ext cx="2006531" cy="1794199"/>
          </a:xfrm>
          <a:prstGeom prst="curvedConnector3">
            <a:avLst>
              <a:gd name="adj1" fmla="val 31417"/>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6" name="Curved Connector 1145"/>
          <p:cNvCxnSpPr/>
          <p:nvPr/>
        </p:nvCxnSpPr>
        <p:spPr>
          <a:xfrm>
            <a:off x="4328931" y="3468087"/>
            <a:ext cx="2515778" cy="2048032"/>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8632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1</a:t>
            </a:r>
            <a:endParaRPr lang="en-GB" dirty="0"/>
          </a:p>
        </p:txBody>
      </p:sp>
      <p:sp>
        <p:nvSpPr>
          <p:cNvPr id="8195" name="Subtitle 3"/>
          <p:cNvSpPr>
            <a:spLocks noGrp="1"/>
          </p:cNvSpPr>
          <p:nvPr>
            <p:ph type="body" idx="1"/>
          </p:nvPr>
        </p:nvSpPr>
        <p:spPr/>
        <p:txBody>
          <a:bodyPr>
            <a:normAutofit/>
          </a:bodyPr>
          <a:lstStyle/>
          <a:p>
            <a:r>
              <a:rPr lang="en-US" dirty="0" smtClean="0"/>
              <a:t>Health, demographic change and wellbeing</a:t>
            </a:r>
            <a:endParaRPr lang="en-GB" dirty="0" smtClean="0"/>
          </a:p>
        </p:txBody>
      </p:sp>
    </p:spTree>
    <p:extLst>
      <p:ext uri="{BB962C8B-B14F-4D97-AF65-F5344CB8AC3E}">
        <p14:creationId xmlns:p14="http://schemas.microsoft.com/office/powerpoint/2010/main" val="2429838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417144" y="1949522"/>
            <a:ext cx="3822425" cy="1944216"/>
          </a:xfrm>
          <a:prstGeom prst="round2DiagRect">
            <a:avLst/>
          </a:prstGeom>
          <a:solidFill>
            <a:srgbClr val="0070C0"/>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Health, Demographic Change and Wellbeing</a:t>
            </a:r>
            <a:endParaRPr lang="en-GB" sz="2000" dirty="0"/>
          </a:p>
        </p:txBody>
      </p:sp>
      <p:sp>
        <p:nvSpPr>
          <p:cNvPr id="3" name="Rectangle 2"/>
          <p:cNvSpPr/>
          <p:nvPr/>
        </p:nvSpPr>
        <p:spPr>
          <a:xfrm>
            <a:off x="3626275" y="1376772"/>
            <a:ext cx="5226581" cy="360040"/>
          </a:xfrm>
          <a:prstGeom prst="rect">
            <a:avLst/>
          </a:prstGeom>
          <a:solidFill>
            <a:schemeClr val="accent1">
              <a:lumMod val="40000"/>
              <a:lumOff val="60000"/>
            </a:schemeClr>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EIP Active and Healthy Ageing</a:t>
            </a:r>
            <a:endParaRPr lang="en-GB" sz="2000" dirty="0"/>
          </a:p>
        </p:txBody>
      </p:sp>
      <p:sp>
        <p:nvSpPr>
          <p:cNvPr id="4" name="Rectangle 3"/>
          <p:cNvSpPr/>
          <p:nvPr/>
        </p:nvSpPr>
        <p:spPr>
          <a:xfrm>
            <a:off x="6123138" y="1949522"/>
            <a:ext cx="2808312" cy="720080"/>
          </a:xfrm>
          <a:prstGeom prst="rect">
            <a:avLst/>
          </a:prstGeom>
          <a:solidFill>
            <a:schemeClr val="accent6">
              <a:lumMod val="75000"/>
            </a:schemeClr>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Health for Growth</a:t>
            </a:r>
            <a:endParaRPr lang="en-GB" sz="2000" dirty="0"/>
          </a:p>
        </p:txBody>
      </p:sp>
      <p:sp>
        <p:nvSpPr>
          <p:cNvPr id="5" name="Rectangle 4"/>
          <p:cNvSpPr/>
          <p:nvPr/>
        </p:nvSpPr>
        <p:spPr>
          <a:xfrm>
            <a:off x="6556640" y="2996952"/>
            <a:ext cx="1404156" cy="2160240"/>
          </a:xfrm>
          <a:prstGeom prst="rect">
            <a:avLst/>
          </a:prstGeom>
          <a:solidFill>
            <a:srgbClr val="FFC000"/>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Structural Funds</a:t>
            </a:r>
            <a:endParaRPr lang="en-GB" sz="2000" dirty="0"/>
          </a:p>
        </p:txBody>
      </p:sp>
      <p:sp>
        <p:nvSpPr>
          <p:cNvPr id="6" name="Rectangle 5"/>
          <p:cNvSpPr/>
          <p:nvPr/>
        </p:nvSpPr>
        <p:spPr>
          <a:xfrm>
            <a:off x="4016898" y="3760302"/>
            <a:ext cx="1716191" cy="1225407"/>
          </a:xfrm>
          <a:prstGeom prst="rect">
            <a:avLst/>
          </a:prstGeom>
          <a:solidFill>
            <a:srgbClr val="00B050"/>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Ambient Assisted Living</a:t>
            </a:r>
            <a:endParaRPr lang="en-GB" sz="2000" dirty="0"/>
          </a:p>
        </p:txBody>
      </p:sp>
      <p:sp>
        <p:nvSpPr>
          <p:cNvPr id="7" name="Rectangle 6"/>
          <p:cNvSpPr/>
          <p:nvPr/>
        </p:nvSpPr>
        <p:spPr>
          <a:xfrm>
            <a:off x="1409107" y="2060849"/>
            <a:ext cx="1326147" cy="3168352"/>
          </a:xfrm>
          <a:prstGeom prst="rect">
            <a:avLst/>
          </a:prstGeom>
          <a:solidFill>
            <a:srgbClr val="00B050"/>
          </a:solidFill>
          <a:ln w="25400" cmpd="sng"/>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24713"/>
              </a:camera>
              <a:lightRig rig="threePt" dir="t"/>
            </a:scene3d>
          </a:bodyPr>
          <a:lstStyle/>
          <a:p>
            <a:r>
              <a:rPr lang="en-GB" sz="1800" dirty="0" smtClean="0"/>
              <a:t>More Years, Better Lives</a:t>
            </a:r>
          </a:p>
          <a:p>
            <a:r>
              <a:rPr lang="en-GB" sz="1800" dirty="0" smtClean="0"/>
              <a:t>Neurodegenerative Disease</a:t>
            </a:r>
          </a:p>
          <a:p>
            <a:r>
              <a:rPr lang="en-GB" sz="1800" dirty="0" smtClean="0"/>
              <a:t>Antimicrobial Resistance</a:t>
            </a:r>
            <a:endParaRPr lang="en-GB" sz="1800" dirty="0"/>
          </a:p>
        </p:txBody>
      </p:sp>
      <p:sp>
        <p:nvSpPr>
          <p:cNvPr id="8" name="Freeform 11"/>
          <p:cNvSpPr>
            <a:spLocks noEditPoints="1"/>
          </p:cNvSpPr>
          <p:nvPr/>
        </p:nvSpPr>
        <p:spPr bwMode="auto">
          <a:xfrm>
            <a:off x="1130575" y="5513516"/>
            <a:ext cx="8401183" cy="68263"/>
          </a:xfrm>
          <a:custGeom>
            <a:avLst/>
            <a:gdLst>
              <a:gd name="T0" fmla="*/ 2147483647 w 20600"/>
              <a:gd name="T1" fmla="*/ 2147483647 h 204"/>
              <a:gd name="T2" fmla="*/ 2147483647 w 20600"/>
              <a:gd name="T3" fmla="*/ 2147483647 h 204"/>
              <a:gd name="T4" fmla="*/ 2147483647 w 20600"/>
              <a:gd name="T5" fmla="*/ 2147483647 h 204"/>
              <a:gd name="T6" fmla="*/ 2147483647 w 20600"/>
              <a:gd name="T7" fmla="*/ 2147483647 h 204"/>
              <a:gd name="T8" fmla="*/ 2147483647 w 20600"/>
              <a:gd name="T9" fmla="*/ 2147483647 h 204"/>
              <a:gd name="T10" fmla="*/ 2147483647 w 20600"/>
              <a:gd name="T11" fmla="*/ 2147483647 h 204"/>
              <a:gd name="T12" fmla="*/ 2147483647 w 20600"/>
              <a:gd name="T13" fmla="*/ 2147483647 h 204"/>
              <a:gd name="T14" fmla="*/ 2147483647 w 20600"/>
              <a:gd name="T15" fmla="*/ 2147483647 h 204"/>
              <a:gd name="T16" fmla="*/ 0 w 20600"/>
              <a:gd name="T17" fmla="*/ 2147483647 h 204"/>
              <a:gd name="T18" fmla="*/ 2147483647 w 20600"/>
              <a:gd name="T19" fmla="*/ 0 h 204"/>
              <a:gd name="T20" fmla="*/ 2147483647 w 20600"/>
              <a:gd name="T21" fmla="*/ 2147483647 h 204"/>
              <a:gd name="T22" fmla="*/ 2147483647 w 20600"/>
              <a:gd name="T23" fmla="*/ 2147483647 h 204"/>
              <a:gd name="T24" fmla="*/ 2147483647 w 20600"/>
              <a:gd name="T25" fmla="*/ 2147483647 h 204"/>
              <a:gd name="T26" fmla="*/ 2147483647 w 20600"/>
              <a:gd name="T27" fmla="*/ 2147483647 h 204"/>
              <a:gd name="T28" fmla="*/ 2147483647 w 20600"/>
              <a:gd name="T29" fmla="*/ 2147483647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00"/>
              <a:gd name="T46" fmla="*/ 0 h 204"/>
              <a:gd name="T47" fmla="*/ 20600 w 2060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00" h="204">
                <a:moveTo>
                  <a:pt x="167" y="83"/>
                </a:moveTo>
                <a:lnTo>
                  <a:pt x="20434" y="87"/>
                </a:lnTo>
                <a:cubicBezTo>
                  <a:pt x="20443" y="87"/>
                  <a:pt x="20451" y="94"/>
                  <a:pt x="20451" y="104"/>
                </a:cubicBezTo>
                <a:cubicBezTo>
                  <a:pt x="20451" y="113"/>
                  <a:pt x="20443" y="120"/>
                  <a:pt x="20434" y="120"/>
                </a:cubicBezTo>
                <a:lnTo>
                  <a:pt x="167" y="116"/>
                </a:lnTo>
                <a:cubicBezTo>
                  <a:pt x="158" y="116"/>
                  <a:pt x="151" y="109"/>
                  <a:pt x="151" y="99"/>
                </a:cubicBezTo>
                <a:cubicBezTo>
                  <a:pt x="151" y="90"/>
                  <a:pt x="158" y="83"/>
                  <a:pt x="167" y="83"/>
                </a:cubicBezTo>
                <a:close/>
                <a:moveTo>
                  <a:pt x="200" y="200"/>
                </a:moveTo>
                <a:lnTo>
                  <a:pt x="0" y="99"/>
                </a:lnTo>
                <a:lnTo>
                  <a:pt x="200" y="0"/>
                </a:lnTo>
                <a:lnTo>
                  <a:pt x="200" y="200"/>
                </a:lnTo>
                <a:close/>
                <a:moveTo>
                  <a:pt x="20400" y="4"/>
                </a:moveTo>
                <a:lnTo>
                  <a:pt x="20600" y="104"/>
                </a:lnTo>
                <a:lnTo>
                  <a:pt x="20400" y="204"/>
                </a:lnTo>
                <a:lnTo>
                  <a:pt x="20400" y="4"/>
                </a:lnTo>
                <a:close/>
              </a:path>
            </a:pathLst>
          </a:custGeom>
          <a:solidFill>
            <a:srgbClr val="4A7EBB"/>
          </a:solidFill>
          <a:ln w="1">
            <a:solidFill>
              <a:srgbClr val="4A7EBB"/>
            </a:solidFill>
            <a:bevel/>
            <a:headEnd/>
            <a:tailEnd/>
          </a:ln>
        </p:spPr>
        <p:txBody>
          <a:bodyPr/>
          <a:lstStyle/>
          <a:p>
            <a:pPr fontAlgn="base">
              <a:spcBef>
                <a:spcPct val="0"/>
              </a:spcBef>
              <a:spcAft>
                <a:spcPct val="0"/>
              </a:spcAft>
            </a:pPr>
            <a:endParaRPr lang="en-US" sz="3200">
              <a:solidFill>
                <a:srgbClr val="0F5494"/>
              </a:solidFill>
            </a:endParaRPr>
          </a:p>
        </p:txBody>
      </p:sp>
      <p:sp>
        <p:nvSpPr>
          <p:cNvPr id="9" name="Rectangle 13"/>
          <p:cNvSpPr>
            <a:spLocks noChangeArrowheads="1"/>
          </p:cNvSpPr>
          <p:nvPr/>
        </p:nvSpPr>
        <p:spPr bwMode="auto">
          <a:xfrm>
            <a:off x="1910662" y="5636172"/>
            <a:ext cx="1012958" cy="30777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sz="2000" b="1" dirty="0">
                <a:solidFill>
                  <a:srgbClr val="000000"/>
                </a:solidFill>
                <a:latin typeface="Calibri" pitchFamily="34" charset="0"/>
              </a:rPr>
              <a:t>Research</a:t>
            </a:r>
            <a:endParaRPr lang="en-US" sz="2400" dirty="0">
              <a:solidFill>
                <a:srgbClr val="000000"/>
              </a:solidFill>
            </a:endParaRPr>
          </a:p>
        </p:txBody>
      </p:sp>
      <p:sp>
        <p:nvSpPr>
          <p:cNvPr id="10" name="Rectangle 13"/>
          <p:cNvSpPr>
            <a:spLocks noChangeArrowheads="1"/>
          </p:cNvSpPr>
          <p:nvPr/>
        </p:nvSpPr>
        <p:spPr bwMode="auto">
          <a:xfrm>
            <a:off x="4628632" y="5643114"/>
            <a:ext cx="1405070" cy="30777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sz="2000" b="1" dirty="0">
                <a:solidFill>
                  <a:srgbClr val="000000"/>
                </a:solidFill>
                <a:latin typeface="Calibri" pitchFamily="34" charset="0"/>
              </a:rPr>
              <a:t>Innovation</a:t>
            </a:r>
            <a:endParaRPr lang="en-US" sz="2400" dirty="0">
              <a:solidFill>
                <a:srgbClr val="000000"/>
              </a:solidFill>
            </a:endParaRPr>
          </a:p>
        </p:txBody>
      </p:sp>
      <p:sp>
        <p:nvSpPr>
          <p:cNvPr id="11" name="Rectangle 13"/>
          <p:cNvSpPr>
            <a:spLocks noChangeArrowheads="1"/>
          </p:cNvSpPr>
          <p:nvPr/>
        </p:nvSpPr>
        <p:spPr bwMode="auto">
          <a:xfrm>
            <a:off x="7527302" y="5643116"/>
            <a:ext cx="1405069" cy="30777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sz="2000" b="1" dirty="0">
                <a:solidFill>
                  <a:srgbClr val="000000"/>
                </a:solidFill>
                <a:latin typeface="Calibri" pitchFamily="34" charset="0"/>
              </a:rPr>
              <a:t>Deployment</a:t>
            </a:r>
            <a:endParaRPr lang="en-US" sz="2400" dirty="0">
              <a:solidFill>
                <a:srgbClr val="000000"/>
              </a:solidFill>
            </a:endParaRPr>
          </a:p>
        </p:txBody>
      </p:sp>
      <p:sp>
        <p:nvSpPr>
          <p:cNvPr id="12" name="TextBox 11"/>
          <p:cNvSpPr txBox="1"/>
          <p:nvPr/>
        </p:nvSpPr>
        <p:spPr>
          <a:xfrm>
            <a:off x="388749" y="260648"/>
            <a:ext cx="5453737" cy="461665"/>
          </a:xfrm>
          <a:prstGeom prst="rect">
            <a:avLst/>
          </a:prstGeom>
          <a:noFill/>
        </p:spPr>
        <p:txBody>
          <a:bodyPr wrap="none" rtlCol="0">
            <a:spAutoFit/>
          </a:bodyPr>
          <a:lstStyle/>
          <a:p>
            <a:r>
              <a:rPr lang="en-GB" sz="2400" b="1" dirty="0" smtClean="0">
                <a:solidFill>
                  <a:schemeClr val="accent1"/>
                </a:solidFill>
                <a:latin typeface="Verdana" pitchFamily="34" charset="0"/>
                <a:ea typeface="Verdana" pitchFamily="34" charset="0"/>
                <a:cs typeface="Verdana" pitchFamily="34" charset="0"/>
              </a:rPr>
              <a:t>Horizon 2020 Health - Context</a:t>
            </a:r>
            <a:endParaRPr lang="en-GB" sz="2400" b="1" dirty="0">
              <a:solidFill>
                <a:schemeClr val="accent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8543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458" y="1425043"/>
            <a:ext cx="9231086" cy="4436919"/>
          </a:xfrm>
          <a:solidFill>
            <a:schemeClr val="bg1"/>
          </a:solidFill>
        </p:spPr>
        <p:txBody>
          <a:bodyPr>
            <a:normAutofit lnSpcReduction="10000"/>
          </a:bodyPr>
          <a:lstStyle/>
          <a:p>
            <a:r>
              <a:rPr lang="en-GB" sz="2400" dirty="0" smtClean="0"/>
              <a:t>Clear distinction between funding for bottom-up, excellence-based research (Pillar 1: Excellent Science) and research addressing specific challenges (Pillar 3: Societal Challenges)</a:t>
            </a:r>
          </a:p>
          <a:p>
            <a:endParaRPr lang="en-GB" sz="2400" dirty="0"/>
          </a:p>
          <a:p>
            <a:r>
              <a:rPr lang="en-GB" sz="2400" dirty="0" smtClean="0"/>
              <a:t>Dedicated part of the programme targeted primarily at Small and Medium-Sized Enterprises (SMEs) (Pillar 2: Industrial Leadership)</a:t>
            </a:r>
          </a:p>
          <a:p>
            <a:endParaRPr lang="en-GB" sz="2400" dirty="0"/>
          </a:p>
          <a:p>
            <a:r>
              <a:rPr lang="en-GB" sz="2400" dirty="0" smtClean="0"/>
              <a:t>Programme integrates funding for research and innovation projects             funding for innovation projects within all 3 pillars</a:t>
            </a:r>
          </a:p>
          <a:p>
            <a:endParaRPr lang="en-GB" sz="2400" dirty="0"/>
          </a:p>
          <a:p>
            <a:r>
              <a:rPr lang="en-GB" sz="2400" dirty="0" smtClean="0"/>
              <a:t>Clear and detailed definitions of each pillar’s key objectives</a:t>
            </a:r>
            <a:endParaRPr lang="en-GB" sz="2400" dirty="0"/>
          </a:p>
        </p:txBody>
      </p:sp>
      <p:sp>
        <p:nvSpPr>
          <p:cNvPr id="3" name="Title 2"/>
          <p:cNvSpPr>
            <a:spLocks noGrp="1"/>
          </p:cNvSpPr>
          <p:nvPr>
            <p:ph type="title"/>
          </p:nvPr>
        </p:nvSpPr>
        <p:spPr/>
        <p:txBody>
          <a:bodyPr/>
          <a:lstStyle/>
          <a:p>
            <a:r>
              <a:rPr lang="en-GB" dirty="0" smtClean="0"/>
              <a:t>Rationale for 3 Pillars</a:t>
            </a:r>
            <a:endParaRPr lang="en-GB" dirty="0"/>
          </a:p>
        </p:txBody>
      </p:sp>
      <p:sp>
        <p:nvSpPr>
          <p:cNvPr id="4" name="Right Arrow 3"/>
          <p:cNvSpPr/>
          <p:nvPr/>
        </p:nvSpPr>
        <p:spPr>
          <a:xfrm>
            <a:off x="2187052" y="4693393"/>
            <a:ext cx="769257" cy="2423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553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196752"/>
            <a:ext cx="9216229" cy="4896544"/>
          </a:xfrm>
        </p:spPr>
        <p:txBody>
          <a:bodyPr>
            <a:normAutofit fontScale="32500" lnSpcReduction="20000"/>
          </a:bodyPr>
          <a:lstStyle/>
          <a:p>
            <a:r>
              <a:rPr lang="en-GB" sz="5500" dirty="0" smtClean="0"/>
              <a:t>Calls divided into the 8 specific activity areas</a:t>
            </a:r>
            <a:endParaRPr lang="en-GB" sz="2500" dirty="0" smtClean="0"/>
          </a:p>
          <a:p>
            <a:pPr lvl="1"/>
            <a:r>
              <a:rPr lang="en-GB" sz="4900" dirty="0" smtClean="0"/>
              <a:t>Understanding  health, aging and diseases (2 topics)</a:t>
            </a:r>
          </a:p>
          <a:p>
            <a:pPr lvl="1"/>
            <a:r>
              <a:rPr lang="en-GB" sz="4900" dirty="0" smtClean="0"/>
              <a:t>Effective health promotion, diseases prevention, preparedness and screening (6 topics)</a:t>
            </a:r>
          </a:p>
          <a:p>
            <a:pPr lvl="1"/>
            <a:r>
              <a:rPr lang="en-GB" sz="4900" dirty="0" smtClean="0"/>
              <a:t>Improving diagnosis (3 topics)</a:t>
            </a:r>
          </a:p>
          <a:p>
            <a:pPr lvl="1"/>
            <a:r>
              <a:rPr lang="en-GB" sz="4900" dirty="0" smtClean="0"/>
              <a:t>Innovative treatments and technologies (6 topics)</a:t>
            </a:r>
          </a:p>
          <a:p>
            <a:pPr lvl="1"/>
            <a:r>
              <a:rPr lang="en-GB" sz="4900" dirty="0" smtClean="0"/>
              <a:t>Advancing active and healthy aging (</a:t>
            </a:r>
            <a:r>
              <a:rPr lang="en-GB" sz="4900" dirty="0"/>
              <a:t>3</a:t>
            </a:r>
            <a:r>
              <a:rPr lang="en-GB" sz="4900" dirty="0" smtClean="0"/>
              <a:t> topics)</a:t>
            </a:r>
          </a:p>
          <a:p>
            <a:pPr lvl="1"/>
            <a:r>
              <a:rPr lang="en-GB" sz="4900" dirty="0" smtClean="0"/>
              <a:t>Integrated, sustainable, citizen-centred care (7 topics)</a:t>
            </a:r>
          </a:p>
          <a:p>
            <a:pPr lvl="1"/>
            <a:r>
              <a:rPr lang="en-GB" sz="4900" dirty="0" smtClean="0"/>
              <a:t>Improving health information, data exploitation and providing an evidence base for health policies and regulation (5 topics)</a:t>
            </a:r>
          </a:p>
          <a:p>
            <a:pPr lvl="1"/>
            <a:r>
              <a:rPr lang="en-GB" sz="4900" dirty="0" smtClean="0"/>
              <a:t>Co-ordination activities e.g. AHA EIP</a:t>
            </a:r>
            <a:r>
              <a:rPr lang="en-GB" sz="4900" dirty="0"/>
              <a:t>;</a:t>
            </a:r>
            <a:r>
              <a:rPr lang="en-GB" sz="4900" dirty="0" smtClean="0"/>
              <a:t> More years, Better Lives; Global Alliance for Chronic Diseases</a:t>
            </a:r>
          </a:p>
          <a:p>
            <a:pPr marL="630238" lvl="2" indent="0">
              <a:buNone/>
            </a:pPr>
            <a:endParaRPr lang="en-GB" sz="2500" dirty="0" smtClean="0"/>
          </a:p>
          <a:p>
            <a:r>
              <a:rPr lang="en-GB" sz="5500" dirty="0" smtClean="0"/>
              <a:t>Types of projects to be funded:</a:t>
            </a:r>
          </a:p>
          <a:p>
            <a:endParaRPr lang="en-GB" sz="2500" dirty="0" smtClean="0"/>
          </a:p>
          <a:p>
            <a:pPr lvl="1"/>
            <a:r>
              <a:rPr lang="en-GB" sz="4900" dirty="0" smtClean="0"/>
              <a:t>Collaborative projects </a:t>
            </a:r>
          </a:p>
          <a:p>
            <a:pPr lvl="1"/>
            <a:r>
              <a:rPr lang="en-GB" sz="4900" dirty="0" smtClean="0"/>
              <a:t>Pre-commercial procurement</a:t>
            </a:r>
          </a:p>
          <a:p>
            <a:pPr lvl="1"/>
            <a:r>
              <a:rPr lang="en-GB" sz="4900" dirty="0" smtClean="0"/>
              <a:t>Public procurement of innovation</a:t>
            </a:r>
          </a:p>
          <a:p>
            <a:pPr lvl="1"/>
            <a:r>
              <a:rPr lang="en-GB" sz="4900" dirty="0" smtClean="0"/>
              <a:t>Coordination and </a:t>
            </a:r>
            <a:r>
              <a:rPr lang="en-GB" sz="4900" dirty="0"/>
              <a:t>S</a:t>
            </a:r>
            <a:r>
              <a:rPr lang="en-GB" sz="4900" dirty="0" smtClean="0"/>
              <a:t>upport Actions </a:t>
            </a:r>
          </a:p>
          <a:p>
            <a:pPr lvl="1"/>
            <a:r>
              <a:rPr lang="en-GB" sz="4900" dirty="0" smtClean="0"/>
              <a:t>5 x ERA-NETs </a:t>
            </a:r>
          </a:p>
          <a:p>
            <a:pPr lvl="1"/>
            <a:r>
              <a:rPr lang="en-GB" sz="4900" dirty="0" smtClean="0"/>
              <a:t>1 topic to be funded via the SME Instrument</a:t>
            </a:r>
          </a:p>
          <a:p>
            <a:pPr lvl="1"/>
            <a:endParaRPr lang="en-GB" sz="4500" dirty="0"/>
          </a:p>
        </p:txBody>
      </p:sp>
      <p:sp>
        <p:nvSpPr>
          <p:cNvPr id="3" name="Title 2"/>
          <p:cNvSpPr>
            <a:spLocks noGrp="1"/>
          </p:cNvSpPr>
          <p:nvPr>
            <p:ph type="title"/>
          </p:nvPr>
        </p:nvSpPr>
        <p:spPr/>
        <p:txBody>
          <a:bodyPr>
            <a:normAutofit/>
          </a:bodyPr>
          <a:lstStyle/>
          <a:p>
            <a:r>
              <a:rPr lang="en-GB" sz="2400" dirty="0" smtClean="0"/>
              <a:t>Draft Work Programme for 2014-15</a:t>
            </a:r>
            <a:endParaRPr lang="en-GB" sz="2400" dirty="0"/>
          </a:p>
        </p:txBody>
      </p:sp>
    </p:spTree>
    <p:extLst>
      <p:ext uri="{BB962C8B-B14F-4D97-AF65-F5344CB8AC3E}">
        <p14:creationId xmlns:p14="http://schemas.microsoft.com/office/powerpoint/2010/main" val="69982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dirty="0" smtClean="0"/>
              <a:t>Innovative Medicines Initiative homepage -</a:t>
            </a:r>
            <a:r>
              <a:rPr lang="en-GB" sz="2400" dirty="0" smtClean="0">
                <a:hlinkClick r:id="rId3"/>
              </a:rPr>
              <a:t>http</a:t>
            </a:r>
            <a:r>
              <a:rPr lang="en-GB" sz="2400" dirty="0">
                <a:hlinkClick r:id="rId3"/>
              </a:rPr>
              <a:t>://www.imi.europa.eu</a:t>
            </a:r>
            <a:r>
              <a:rPr lang="en-GB" sz="2400" dirty="0" smtClean="0">
                <a:hlinkClick r:id="rId3"/>
              </a:rPr>
              <a:t>/</a:t>
            </a:r>
            <a:endParaRPr lang="en-GB" sz="2400" dirty="0" smtClean="0"/>
          </a:p>
          <a:p>
            <a:r>
              <a:rPr lang="en-GB" sz="2400" dirty="0" smtClean="0"/>
              <a:t>European and Developing Countries Clinical Trials Partnership homepage - </a:t>
            </a:r>
            <a:r>
              <a:rPr lang="en-GB" sz="2400" dirty="0">
                <a:hlinkClick r:id="rId4"/>
              </a:rPr>
              <a:t>http://www.edctp.org/</a:t>
            </a:r>
            <a:r>
              <a:rPr lang="en-GB" sz="2400" dirty="0" smtClean="0"/>
              <a:t> </a:t>
            </a:r>
          </a:p>
          <a:p>
            <a:r>
              <a:rPr lang="en-GB" sz="2400" dirty="0" smtClean="0"/>
              <a:t>More Years Better Lives homepage - </a:t>
            </a:r>
            <a:r>
              <a:rPr lang="en-GB" sz="2400" dirty="0">
                <a:hlinkClick r:id="rId5"/>
              </a:rPr>
              <a:t>http://www.jp-demographic.eu</a:t>
            </a:r>
            <a:r>
              <a:rPr lang="en-GB" sz="2400" dirty="0" smtClean="0">
                <a:hlinkClick r:id="rId5"/>
              </a:rPr>
              <a:t>/</a:t>
            </a:r>
            <a:endParaRPr lang="en-GB" sz="2400" dirty="0" smtClean="0"/>
          </a:p>
          <a:p>
            <a:r>
              <a:rPr lang="en-GB" sz="2400" dirty="0" smtClean="0"/>
              <a:t>Joint Programme on Neurodegenerative Disease homepage - </a:t>
            </a:r>
            <a:r>
              <a:rPr lang="en-GB" sz="2400" dirty="0">
                <a:hlinkClick r:id="rId5"/>
              </a:rPr>
              <a:t>http://www.jp-demographic.eu/</a:t>
            </a:r>
            <a:r>
              <a:rPr lang="en-GB" sz="2400" dirty="0" smtClean="0"/>
              <a:t> </a:t>
            </a:r>
          </a:p>
          <a:p>
            <a:r>
              <a:rPr lang="en-GB" sz="2400" dirty="0" smtClean="0"/>
              <a:t>Joint Programme on Antimicrobial Resistance homepage - </a:t>
            </a:r>
            <a:r>
              <a:rPr lang="en-GB" sz="2400" dirty="0">
                <a:hlinkClick r:id="rId6"/>
              </a:rPr>
              <a:t>http://www.jpiamr.eu/</a:t>
            </a:r>
            <a:endParaRPr lang="en-GB" sz="2400" dirty="0"/>
          </a:p>
        </p:txBody>
      </p:sp>
      <p:sp>
        <p:nvSpPr>
          <p:cNvPr id="3" name="Title 2"/>
          <p:cNvSpPr>
            <a:spLocks noGrp="1"/>
          </p:cNvSpPr>
          <p:nvPr>
            <p:ph type="title"/>
          </p:nvPr>
        </p:nvSpPr>
        <p:spPr/>
        <p:txBody>
          <a:bodyPr>
            <a:normAutofit/>
          </a:bodyPr>
          <a:lstStyle/>
          <a:p>
            <a:r>
              <a:rPr lang="en-GB" sz="2800" dirty="0" smtClean="0"/>
              <a:t>Useful Links</a:t>
            </a:r>
            <a:endParaRPr lang="en-GB" sz="2800" dirty="0"/>
          </a:p>
        </p:txBody>
      </p:sp>
    </p:spTree>
    <p:extLst>
      <p:ext uri="{BB962C8B-B14F-4D97-AF65-F5344CB8AC3E}">
        <p14:creationId xmlns:p14="http://schemas.microsoft.com/office/powerpoint/2010/main" val="8444502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2</a:t>
            </a:r>
            <a:endParaRPr lang="en-GB" dirty="0"/>
          </a:p>
        </p:txBody>
      </p:sp>
      <p:sp>
        <p:nvSpPr>
          <p:cNvPr id="8195" name="Subtitle 3"/>
          <p:cNvSpPr>
            <a:spLocks noGrp="1"/>
          </p:cNvSpPr>
          <p:nvPr>
            <p:ph type="body" idx="1"/>
          </p:nvPr>
        </p:nvSpPr>
        <p:spPr/>
        <p:txBody>
          <a:bodyPr>
            <a:normAutofit fontScale="92500"/>
          </a:bodyPr>
          <a:lstStyle/>
          <a:p>
            <a:r>
              <a:rPr lang="en-US" dirty="0"/>
              <a:t>Food </a:t>
            </a:r>
            <a:r>
              <a:rPr lang="en-US" dirty="0" smtClean="0"/>
              <a:t>Security</a:t>
            </a:r>
            <a:r>
              <a:rPr lang="en-US" dirty="0"/>
              <a:t>, </a:t>
            </a:r>
            <a:r>
              <a:rPr lang="en-US" dirty="0" smtClean="0"/>
              <a:t>Sustainable</a:t>
            </a:r>
            <a:endParaRPr lang="en-US" dirty="0"/>
          </a:p>
          <a:p>
            <a:r>
              <a:rPr lang="en-US" dirty="0"/>
              <a:t>A</a:t>
            </a:r>
            <a:r>
              <a:rPr lang="en-US" dirty="0" smtClean="0"/>
              <a:t>griculture</a:t>
            </a:r>
            <a:r>
              <a:rPr lang="en-US" dirty="0"/>
              <a:t>, </a:t>
            </a:r>
            <a:r>
              <a:rPr lang="en-US" dirty="0" smtClean="0"/>
              <a:t>Marine </a:t>
            </a:r>
            <a:r>
              <a:rPr lang="en-US" dirty="0"/>
              <a:t>and </a:t>
            </a:r>
            <a:r>
              <a:rPr lang="en-US" dirty="0" smtClean="0"/>
              <a:t>Maritime</a:t>
            </a:r>
            <a:endParaRPr lang="en-US" dirty="0"/>
          </a:p>
          <a:p>
            <a:r>
              <a:rPr lang="en-US" dirty="0" smtClean="0"/>
              <a:t>Research </a:t>
            </a:r>
            <a:r>
              <a:rPr lang="en-US" dirty="0"/>
              <a:t>and the B</a:t>
            </a:r>
            <a:r>
              <a:rPr lang="en-US" dirty="0" smtClean="0"/>
              <a:t>io-economy</a:t>
            </a:r>
            <a:endParaRPr lang="en-GB" dirty="0" smtClean="0"/>
          </a:p>
        </p:txBody>
      </p:sp>
    </p:spTree>
    <p:extLst>
      <p:ext uri="{BB962C8B-B14F-4D97-AF65-F5344CB8AC3E}">
        <p14:creationId xmlns:p14="http://schemas.microsoft.com/office/powerpoint/2010/main" val="13937088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201019"/>
              </p:ext>
            </p:extLst>
          </p:nvPr>
        </p:nvGraphicFramePr>
        <p:xfrm>
          <a:off x="649678" y="700639"/>
          <a:ext cx="8915400" cy="5332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29052" y="1513"/>
            <a:ext cx="7812073" cy="1143000"/>
          </a:xfrm>
        </p:spPr>
        <p:txBody>
          <a:bodyPr>
            <a:normAutofit/>
          </a:bodyPr>
          <a:lstStyle/>
          <a:p>
            <a:r>
              <a:rPr lang="en-GB" sz="2200" dirty="0" smtClean="0"/>
              <a:t>What are the priorities for funding?</a:t>
            </a:r>
            <a:endParaRPr lang="en-GB" sz="2200" dirty="0"/>
          </a:p>
        </p:txBody>
      </p:sp>
    </p:spTree>
    <p:extLst>
      <p:ext uri="{BB962C8B-B14F-4D97-AF65-F5344CB8AC3E}">
        <p14:creationId xmlns:p14="http://schemas.microsoft.com/office/powerpoint/2010/main" val="4154031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06" y="1484784"/>
            <a:ext cx="8915400" cy="4666332"/>
          </a:xfrm>
        </p:spPr>
        <p:txBody>
          <a:bodyPr/>
          <a:lstStyle/>
          <a:p>
            <a:pPr lvl="1"/>
            <a:r>
              <a:rPr lang="en-US" b="1" dirty="0" smtClean="0"/>
              <a:t>1. Sustainable </a:t>
            </a:r>
            <a:r>
              <a:rPr lang="en-US" b="1" dirty="0"/>
              <a:t>agriculture and </a:t>
            </a:r>
            <a:r>
              <a:rPr lang="en-US" b="1" dirty="0" smtClean="0"/>
              <a:t>forestry</a:t>
            </a:r>
          </a:p>
          <a:p>
            <a:pPr lvl="2"/>
            <a:r>
              <a:rPr lang="en-GB" dirty="0"/>
              <a:t>d</a:t>
            </a:r>
            <a:r>
              <a:rPr lang="en-GB" dirty="0" smtClean="0"/>
              <a:t>eveloping more </a:t>
            </a:r>
            <a:r>
              <a:rPr lang="en-GB" dirty="0"/>
              <a:t>sustainable </a:t>
            </a:r>
            <a:r>
              <a:rPr lang="en-GB" dirty="0" smtClean="0"/>
              <a:t>and productive </a:t>
            </a:r>
            <a:r>
              <a:rPr lang="en-GB" dirty="0"/>
              <a:t>agriculture and forestry </a:t>
            </a:r>
            <a:r>
              <a:rPr lang="en-GB" dirty="0" smtClean="0"/>
              <a:t>systems </a:t>
            </a:r>
          </a:p>
          <a:p>
            <a:pPr lvl="2"/>
            <a:r>
              <a:rPr lang="en-GB" dirty="0" smtClean="0"/>
              <a:t>developing services for </a:t>
            </a:r>
            <a:r>
              <a:rPr lang="en-GB" dirty="0"/>
              <a:t>thriving rural </a:t>
            </a:r>
            <a:r>
              <a:rPr lang="en-GB" dirty="0" smtClean="0"/>
              <a:t>livelihoods</a:t>
            </a:r>
          </a:p>
          <a:p>
            <a:pPr lvl="2"/>
            <a:r>
              <a:rPr lang="en-GB" dirty="0"/>
              <a:t>m</a:t>
            </a:r>
            <a:r>
              <a:rPr lang="en-GB" dirty="0" smtClean="0"/>
              <a:t>itigation of climate change</a:t>
            </a:r>
            <a:endParaRPr lang="en-US" dirty="0" smtClean="0"/>
          </a:p>
          <a:p>
            <a:pPr marL="392113" lvl="1" indent="0">
              <a:buNone/>
            </a:pPr>
            <a:endParaRPr lang="en-GB" sz="1800" dirty="0"/>
          </a:p>
          <a:p>
            <a:pPr lvl="1"/>
            <a:r>
              <a:rPr lang="en-GB" b="1" dirty="0" smtClean="0"/>
              <a:t>2. Sustainable </a:t>
            </a:r>
            <a:r>
              <a:rPr lang="en-GB" b="1" dirty="0"/>
              <a:t>and competitive </a:t>
            </a:r>
            <a:r>
              <a:rPr lang="en-GB" b="1" dirty="0" smtClean="0"/>
              <a:t>agri-food sector </a:t>
            </a:r>
            <a:r>
              <a:rPr lang="en-GB" b="1" dirty="0"/>
              <a:t>for a safe and healthy </a:t>
            </a:r>
            <a:r>
              <a:rPr lang="en-GB" b="1" dirty="0" smtClean="0"/>
              <a:t>diet</a:t>
            </a:r>
          </a:p>
          <a:p>
            <a:pPr lvl="2"/>
            <a:r>
              <a:rPr lang="en-GB" dirty="0"/>
              <a:t>d</a:t>
            </a:r>
            <a:r>
              <a:rPr lang="en-GB" dirty="0" smtClean="0"/>
              <a:t>eveloping healthy </a:t>
            </a:r>
            <a:r>
              <a:rPr lang="en-GB" dirty="0"/>
              <a:t>and safe </a:t>
            </a:r>
            <a:r>
              <a:rPr lang="en-GB" dirty="0" smtClean="0"/>
              <a:t>foods </a:t>
            </a:r>
          </a:p>
          <a:p>
            <a:pPr lvl="2"/>
            <a:r>
              <a:rPr lang="en-GB" dirty="0"/>
              <a:t>e</a:t>
            </a:r>
            <a:r>
              <a:rPr lang="en-GB" dirty="0" smtClean="0"/>
              <a:t>nabling better </a:t>
            </a:r>
            <a:r>
              <a:rPr lang="en-GB" dirty="0"/>
              <a:t>consumer choices, </a:t>
            </a:r>
            <a:r>
              <a:rPr lang="en-GB" dirty="0" smtClean="0"/>
              <a:t>and competitive </a:t>
            </a:r>
            <a:r>
              <a:rPr lang="en-GB" dirty="0"/>
              <a:t>food processing </a:t>
            </a:r>
            <a:r>
              <a:rPr lang="en-GB" dirty="0" smtClean="0"/>
              <a:t>methods which </a:t>
            </a:r>
            <a:r>
              <a:rPr lang="en-GB" dirty="0"/>
              <a:t>use less </a:t>
            </a:r>
            <a:r>
              <a:rPr lang="en-GB" dirty="0" smtClean="0"/>
              <a:t>resources</a:t>
            </a:r>
          </a:p>
          <a:p>
            <a:pPr lvl="2"/>
            <a:r>
              <a:rPr lang="en-GB" dirty="0"/>
              <a:t>m</a:t>
            </a:r>
            <a:r>
              <a:rPr lang="en-GB" dirty="0" smtClean="0"/>
              <a:t>aking the food sector more competitive</a:t>
            </a:r>
          </a:p>
          <a:p>
            <a:pPr lvl="1"/>
            <a:endParaRPr lang="en-GB" sz="1800" dirty="0"/>
          </a:p>
          <a:p>
            <a:pPr lvl="1"/>
            <a:endParaRPr lang="en-GB" dirty="0" smtClean="0"/>
          </a:p>
        </p:txBody>
      </p:sp>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#1</a:t>
            </a:r>
            <a:endParaRPr lang="en-US" sz="2400" dirty="0"/>
          </a:p>
        </p:txBody>
      </p:sp>
    </p:spTree>
    <p:extLst>
      <p:ext uri="{BB962C8B-B14F-4D97-AF65-F5344CB8AC3E}">
        <p14:creationId xmlns:p14="http://schemas.microsoft.com/office/powerpoint/2010/main" val="849993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96752"/>
            <a:ext cx="8915400" cy="4810348"/>
          </a:xfrm>
        </p:spPr>
        <p:txBody>
          <a:bodyPr/>
          <a:lstStyle/>
          <a:p>
            <a:pPr lvl="1"/>
            <a:endParaRPr lang="en-GB" sz="1800" dirty="0"/>
          </a:p>
          <a:p>
            <a:pPr lvl="1"/>
            <a:r>
              <a:rPr lang="en-GB" b="1" dirty="0" smtClean="0"/>
              <a:t>3. Unlocking </a:t>
            </a:r>
            <a:r>
              <a:rPr lang="en-GB" b="1" dirty="0"/>
              <a:t>the potential of aquatic living resources</a:t>
            </a:r>
          </a:p>
          <a:p>
            <a:pPr lvl="2"/>
            <a:r>
              <a:rPr lang="en-GB" dirty="0"/>
              <a:t>securing food supplies by developing sustainable and environmentally friendly fisheries </a:t>
            </a:r>
            <a:endParaRPr lang="en-GB" dirty="0" smtClean="0"/>
          </a:p>
          <a:p>
            <a:pPr lvl="2"/>
            <a:r>
              <a:rPr lang="en-GB" dirty="0"/>
              <a:t>i</a:t>
            </a:r>
            <a:r>
              <a:rPr lang="en-GB" dirty="0" smtClean="0"/>
              <a:t>ncreasing the competitiveness of </a:t>
            </a:r>
            <a:r>
              <a:rPr lang="en-GB" dirty="0"/>
              <a:t>European </a:t>
            </a:r>
            <a:r>
              <a:rPr lang="en-GB" dirty="0" smtClean="0"/>
              <a:t>aquaculture</a:t>
            </a:r>
          </a:p>
          <a:p>
            <a:pPr lvl="2"/>
            <a:r>
              <a:rPr lang="en-GB" dirty="0"/>
              <a:t>b</a:t>
            </a:r>
            <a:r>
              <a:rPr lang="en-GB" dirty="0" smtClean="0"/>
              <a:t>oosting marine innovation through biotechnology</a:t>
            </a:r>
            <a:endParaRPr lang="en-GB" dirty="0"/>
          </a:p>
          <a:p>
            <a:pPr lvl="1"/>
            <a:endParaRPr lang="en-GB" dirty="0"/>
          </a:p>
          <a:p>
            <a:pPr lvl="1"/>
            <a:r>
              <a:rPr lang="en-GB" b="1" dirty="0" smtClean="0"/>
              <a:t>4. Sustainable </a:t>
            </a:r>
            <a:r>
              <a:rPr lang="en-GB" b="1" dirty="0"/>
              <a:t>and competitive bio-based </a:t>
            </a:r>
            <a:r>
              <a:rPr lang="en-GB" b="1" dirty="0" smtClean="0"/>
              <a:t>industries</a:t>
            </a:r>
          </a:p>
          <a:p>
            <a:pPr lvl="2"/>
            <a:r>
              <a:rPr lang="en-GB" dirty="0"/>
              <a:t>transforming conventional </a:t>
            </a:r>
            <a:r>
              <a:rPr lang="en-GB" dirty="0" smtClean="0"/>
              <a:t>industrial processes </a:t>
            </a:r>
            <a:r>
              <a:rPr lang="en-GB" dirty="0"/>
              <a:t>and products into </a:t>
            </a:r>
            <a:r>
              <a:rPr lang="en-GB" dirty="0" smtClean="0"/>
              <a:t>bio-based resource </a:t>
            </a:r>
            <a:r>
              <a:rPr lang="en-GB" dirty="0"/>
              <a:t>and energy efficient </a:t>
            </a:r>
            <a:r>
              <a:rPr lang="en-GB" dirty="0" smtClean="0"/>
              <a:t>ones</a:t>
            </a:r>
          </a:p>
          <a:p>
            <a:pPr lvl="2"/>
            <a:r>
              <a:rPr lang="en-GB" dirty="0" smtClean="0"/>
              <a:t>developing integrated bio-refineries </a:t>
            </a:r>
          </a:p>
          <a:p>
            <a:pPr lvl="2"/>
            <a:r>
              <a:rPr lang="en-GB" dirty="0"/>
              <a:t>b</a:t>
            </a:r>
            <a:r>
              <a:rPr lang="en-GB" dirty="0" smtClean="0"/>
              <a:t>etter use of biomass from primary production</a:t>
            </a:r>
          </a:p>
          <a:p>
            <a:pPr lvl="2"/>
            <a:endParaRPr lang="en-GB" dirty="0" smtClean="0"/>
          </a:p>
          <a:p>
            <a:pPr lvl="2"/>
            <a:endParaRPr lang="en-US" dirty="0"/>
          </a:p>
          <a:p>
            <a:pPr lvl="1"/>
            <a:endParaRPr lang="en-GB" dirty="0" smtClean="0"/>
          </a:p>
        </p:txBody>
      </p:sp>
      <p:sp>
        <p:nvSpPr>
          <p:cNvPr id="2" name="Title 1"/>
          <p:cNvSpPr>
            <a:spLocks noGrp="1"/>
          </p:cNvSpPr>
          <p:nvPr>
            <p:ph type="title"/>
          </p:nvPr>
        </p:nvSpPr>
        <p:spPr/>
        <p:txBody>
          <a:bodyPr>
            <a:normAutofit/>
          </a:bodyPr>
          <a:lstStyle/>
          <a:p>
            <a:r>
              <a:rPr lang="en-GB" sz="2800" dirty="0" smtClean="0"/>
              <a:t>Specific Activities #2</a:t>
            </a:r>
            <a:endParaRPr lang="en-US" sz="2800" dirty="0"/>
          </a:p>
        </p:txBody>
      </p:sp>
    </p:spTree>
    <p:extLst>
      <p:ext uri="{BB962C8B-B14F-4D97-AF65-F5344CB8AC3E}">
        <p14:creationId xmlns:p14="http://schemas.microsoft.com/office/powerpoint/2010/main" val="2320098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196752"/>
            <a:ext cx="9216229" cy="4896544"/>
          </a:xfrm>
        </p:spPr>
        <p:txBody>
          <a:bodyPr>
            <a:normAutofit fontScale="40000" lnSpcReduction="20000"/>
          </a:bodyPr>
          <a:lstStyle/>
          <a:p>
            <a:r>
              <a:rPr lang="en-GB" sz="5000" dirty="0" smtClean="0"/>
              <a:t>Calls divided into the four specific activities, plus a number of topics within two ‘Focus Areas’:</a:t>
            </a:r>
          </a:p>
          <a:p>
            <a:endParaRPr lang="en-GB" sz="2000" dirty="0" smtClean="0"/>
          </a:p>
          <a:p>
            <a:pPr lvl="1"/>
            <a:r>
              <a:rPr lang="en-GB" sz="4500" dirty="0" smtClean="0"/>
              <a:t>Sustainable agriculture and forestry (5 topics)</a:t>
            </a:r>
          </a:p>
          <a:p>
            <a:pPr lvl="1"/>
            <a:r>
              <a:rPr lang="en-GB" sz="4500" dirty="0" smtClean="0"/>
              <a:t>Sustainable and competitive agri-food sector (4 topics)</a:t>
            </a:r>
          </a:p>
          <a:p>
            <a:pPr lvl="1"/>
            <a:r>
              <a:rPr lang="en-GB" sz="4500" dirty="0" smtClean="0"/>
              <a:t>Unlocking the potential of aquatic living resources (5 topics)</a:t>
            </a:r>
          </a:p>
          <a:p>
            <a:pPr lvl="1"/>
            <a:r>
              <a:rPr lang="en-GB" sz="4500" dirty="0" smtClean="0"/>
              <a:t>Sustainable and competitive bio-based industries (6 topics)</a:t>
            </a:r>
          </a:p>
          <a:p>
            <a:pPr lvl="1"/>
            <a:r>
              <a:rPr lang="en-GB" sz="4500" dirty="0" smtClean="0"/>
              <a:t>Focus area on sustainable food security (17 topics)</a:t>
            </a:r>
          </a:p>
          <a:p>
            <a:pPr lvl="1"/>
            <a:r>
              <a:rPr lang="en-GB" sz="4500" dirty="0" smtClean="0"/>
              <a:t>Focus area on blue growth (17 topics)</a:t>
            </a:r>
          </a:p>
          <a:p>
            <a:pPr lvl="2"/>
            <a:r>
              <a:rPr lang="en-GB" sz="4500" dirty="0"/>
              <a:t>p</a:t>
            </a:r>
            <a:r>
              <a:rPr lang="en-GB" sz="4500" dirty="0" smtClean="0"/>
              <a:t>lus 1 topic each under other focus areas on Waste and Personalising Health and Care</a:t>
            </a:r>
          </a:p>
          <a:p>
            <a:pPr marL="630238" lvl="2" indent="0">
              <a:buNone/>
            </a:pPr>
            <a:endParaRPr lang="en-GB" dirty="0" smtClean="0"/>
          </a:p>
          <a:p>
            <a:r>
              <a:rPr lang="en-GB" sz="5000" dirty="0" smtClean="0"/>
              <a:t>Types of projects to be funded:</a:t>
            </a:r>
          </a:p>
          <a:p>
            <a:endParaRPr lang="en-GB" sz="2000" dirty="0" smtClean="0"/>
          </a:p>
          <a:p>
            <a:pPr lvl="1"/>
            <a:r>
              <a:rPr lang="en-GB" sz="4500" dirty="0" smtClean="0"/>
              <a:t>Collaborative projects (CP) with 100% reimbursement rates, and </a:t>
            </a:r>
            <a:r>
              <a:rPr lang="en-GB" sz="4500" dirty="0"/>
              <a:t>f</a:t>
            </a:r>
            <a:r>
              <a:rPr lang="en-GB" sz="4500" dirty="0" smtClean="0"/>
              <a:t>irst market replication projects (CP-CTM) with 70% reimbursement rates</a:t>
            </a:r>
          </a:p>
          <a:p>
            <a:pPr lvl="1"/>
            <a:r>
              <a:rPr lang="en-GB" sz="4500" dirty="0" smtClean="0"/>
              <a:t>Coordination and Support Actions (CSA)</a:t>
            </a:r>
          </a:p>
          <a:p>
            <a:pPr lvl="1"/>
            <a:r>
              <a:rPr lang="en-GB" sz="4500" dirty="0" smtClean="0"/>
              <a:t>2x ERA-NETs </a:t>
            </a:r>
          </a:p>
          <a:p>
            <a:pPr lvl="1"/>
            <a:r>
              <a:rPr lang="en-GB" sz="4500" dirty="0" smtClean="0"/>
              <a:t>3x topics to be funded via the SME Instrument</a:t>
            </a:r>
          </a:p>
          <a:p>
            <a:pPr lvl="1"/>
            <a:r>
              <a:rPr lang="en-GB" sz="4500" dirty="0"/>
              <a:t>Also: Public-Private Partnership on Bio-Based Industries</a:t>
            </a:r>
          </a:p>
          <a:p>
            <a:pPr lvl="1"/>
            <a:endParaRPr lang="en-GB" sz="4500" dirty="0"/>
          </a:p>
        </p:txBody>
      </p:sp>
      <p:sp>
        <p:nvSpPr>
          <p:cNvPr id="3" name="Title 2"/>
          <p:cNvSpPr>
            <a:spLocks noGrp="1"/>
          </p:cNvSpPr>
          <p:nvPr>
            <p:ph type="title"/>
          </p:nvPr>
        </p:nvSpPr>
        <p:spPr/>
        <p:txBody>
          <a:bodyPr>
            <a:normAutofit/>
          </a:bodyPr>
          <a:lstStyle/>
          <a:p>
            <a:r>
              <a:rPr lang="en-GB" sz="2400" dirty="0" smtClean="0"/>
              <a:t>Draft Work Programme for 2014-15</a:t>
            </a:r>
            <a:endParaRPr lang="en-GB" sz="2400" dirty="0"/>
          </a:p>
        </p:txBody>
      </p:sp>
    </p:spTree>
    <p:extLst>
      <p:ext uri="{BB962C8B-B14F-4D97-AF65-F5344CB8AC3E}">
        <p14:creationId xmlns:p14="http://schemas.microsoft.com/office/powerpoint/2010/main" val="9771038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506506" y="1340768"/>
            <a:ext cx="9127014" cy="4381946"/>
          </a:xfrm>
        </p:spPr>
        <p:txBody>
          <a:bodyPr>
            <a:normAutofit lnSpcReduction="10000"/>
          </a:bodyPr>
          <a:lstStyle/>
          <a:p>
            <a:r>
              <a:rPr lang="en-GB" sz="2000" dirty="0" smtClean="0"/>
              <a:t>European Commission pages on EU-funded research on the bioeconomy, plus details of new EU Bioeconomy Strategy:</a:t>
            </a:r>
          </a:p>
          <a:p>
            <a:pPr lvl="1"/>
            <a:r>
              <a:rPr lang="en-GB" sz="2000" dirty="0">
                <a:hlinkClick r:id="rId2"/>
              </a:rPr>
              <a:t>http://ec.europa.eu/research/bioeconomy/policy/</a:t>
            </a:r>
            <a:r>
              <a:rPr lang="en-GB" sz="2000" dirty="0"/>
              <a:t> </a:t>
            </a:r>
            <a:endParaRPr lang="en-GB" sz="2000" dirty="0" smtClean="0"/>
          </a:p>
          <a:p>
            <a:pPr marL="392113" lvl="1" indent="0">
              <a:buNone/>
            </a:pPr>
            <a:endParaRPr lang="en-GB" sz="2000" dirty="0" smtClean="0"/>
          </a:p>
          <a:p>
            <a:r>
              <a:rPr lang="en-GB" sz="2000" dirty="0"/>
              <a:t>European Commission pages on </a:t>
            </a:r>
            <a:r>
              <a:rPr lang="en-GB" sz="2000" dirty="0" smtClean="0"/>
              <a:t>EU ‘Blue Growth’ strategy:</a:t>
            </a:r>
            <a:endParaRPr lang="en-GB" sz="2000" dirty="0"/>
          </a:p>
          <a:p>
            <a:pPr lvl="1"/>
            <a:r>
              <a:rPr lang="en-GB" sz="2000" dirty="0">
                <a:hlinkClick r:id="rId3"/>
              </a:rPr>
              <a:t>http://</a:t>
            </a:r>
            <a:r>
              <a:rPr lang="en-GB" sz="2000" dirty="0" smtClean="0">
                <a:hlinkClick r:id="rId3"/>
              </a:rPr>
              <a:t>ec.europa.eu/maritimeaffairs/policy/blue_growth/index_en.htm</a:t>
            </a:r>
            <a:r>
              <a:rPr lang="en-GB" sz="2000" dirty="0" smtClean="0"/>
              <a:t> </a:t>
            </a:r>
          </a:p>
          <a:p>
            <a:pPr marL="392113" lvl="1" indent="0">
              <a:buNone/>
            </a:pPr>
            <a:endParaRPr lang="en-GB" sz="1600" dirty="0"/>
          </a:p>
          <a:p>
            <a:r>
              <a:rPr lang="en-GB" sz="2000" dirty="0" smtClean="0"/>
              <a:t>European Innovation Partnership on Agriculture:</a:t>
            </a:r>
          </a:p>
          <a:p>
            <a:pPr lvl="1"/>
            <a:r>
              <a:rPr lang="en-GB" sz="2000" dirty="0"/>
              <a:t> </a:t>
            </a:r>
            <a:r>
              <a:rPr lang="en-GB" sz="2000" dirty="0">
                <a:hlinkClick r:id="rId4"/>
              </a:rPr>
              <a:t>http://ec.europa.eu/agriculture/eip</a:t>
            </a:r>
            <a:r>
              <a:rPr lang="en-GB" sz="2000" dirty="0" smtClean="0">
                <a:hlinkClick r:id="rId4"/>
              </a:rPr>
              <a:t>/</a:t>
            </a:r>
            <a:r>
              <a:rPr lang="en-GB" sz="2000" dirty="0" smtClean="0"/>
              <a:t> </a:t>
            </a:r>
          </a:p>
          <a:p>
            <a:endParaRPr lang="en-GB" sz="2400" dirty="0" smtClean="0"/>
          </a:p>
          <a:p>
            <a:r>
              <a:rPr lang="en-GB" sz="2000" dirty="0" smtClean="0"/>
              <a:t>Joint </a:t>
            </a:r>
            <a:r>
              <a:rPr lang="en-GB" sz="2000" dirty="0"/>
              <a:t>Programming </a:t>
            </a:r>
            <a:r>
              <a:rPr lang="en-GB" sz="2000" dirty="0" smtClean="0"/>
              <a:t>Initiative on Agriculture, Food Security and Climate Change (UK among the participating countries):</a:t>
            </a:r>
          </a:p>
          <a:p>
            <a:pPr lvl="1"/>
            <a:r>
              <a:rPr lang="en-GB" sz="1600" dirty="0"/>
              <a:t> </a:t>
            </a:r>
            <a:r>
              <a:rPr lang="en-GB" sz="2000" dirty="0">
                <a:hlinkClick r:id="rId5"/>
              </a:rPr>
              <a:t>http://www.faccejpi.com</a:t>
            </a:r>
            <a:r>
              <a:rPr lang="en-GB" sz="2000" dirty="0" smtClean="0">
                <a:hlinkClick r:id="rId5"/>
              </a:rPr>
              <a:t>/</a:t>
            </a:r>
            <a:r>
              <a:rPr lang="en-GB" sz="2000" dirty="0" smtClean="0"/>
              <a:t> </a:t>
            </a:r>
          </a:p>
          <a:p>
            <a:pPr marL="109537" indent="0">
              <a:buNone/>
            </a:pPr>
            <a:endParaRPr lang="en-GB" sz="2000" dirty="0" smtClean="0"/>
          </a:p>
          <a:p>
            <a:endParaRPr lang="en-GB" sz="2400" dirty="0" smtClean="0"/>
          </a:p>
        </p:txBody>
      </p:sp>
      <p:sp>
        <p:nvSpPr>
          <p:cNvPr id="3" name="Title 2"/>
          <p:cNvSpPr>
            <a:spLocks noGrp="1"/>
          </p:cNvSpPr>
          <p:nvPr>
            <p:ph type="title"/>
          </p:nvPr>
        </p:nvSpPr>
        <p:spPr/>
        <p:txBody>
          <a:bodyPr/>
          <a:lstStyle/>
          <a:p>
            <a:pPr fontAlgn="auto">
              <a:spcAft>
                <a:spcPts val="0"/>
              </a:spcAft>
              <a:defRPr/>
            </a:pPr>
            <a:r>
              <a:rPr lang="en-GB" sz="2800" dirty="0" smtClean="0"/>
              <a:t>Useful Links</a:t>
            </a:r>
            <a:endParaRPr lang="en-GB" sz="2800" dirty="0"/>
          </a:p>
        </p:txBody>
      </p:sp>
    </p:spTree>
    <p:extLst>
      <p:ext uri="{BB962C8B-B14F-4D97-AF65-F5344CB8AC3E}">
        <p14:creationId xmlns:p14="http://schemas.microsoft.com/office/powerpoint/2010/main" val="2412544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3</a:t>
            </a:r>
            <a:endParaRPr lang="en-GB" dirty="0"/>
          </a:p>
        </p:txBody>
      </p:sp>
      <p:sp>
        <p:nvSpPr>
          <p:cNvPr id="8195" name="Subtitle 3"/>
          <p:cNvSpPr>
            <a:spLocks noGrp="1"/>
          </p:cNvSpPr>
          <p:nvPr>
            <p:ph type="body" idx="1"/>
          </p:nvPr>
        </p:nvSpPr>
        <p:spPr/>
        <p:txBody>
          <a:bodyPr>
            <a:normAutofit/>
          </a:bodyPr>
          <a:lstStyle/>
          <a:p>
            <a:r>
              <a:rPr lang="en-US" dirty="0" smtClean="0"/>
              <a:t>Secure, Clean and Efficient Energy</a:t>
            </a:r>
            <a:endParaRPr lang="en-GB" dirty="0" smtClean="0"/>
          </a:p>
        </p:txBody>
      </p:sp>
    </p:spTree>
    <p:extLst>
      <p:ext uri="{BB962C8B-B14F-4D97-AF65-F5344CB8AC3E}">
        <p14:creationId xmlns:p14="http://schemas.microsoft.com/office/powerpoint/2010/main" val="31685375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38"/>
            <a:ext cx="7812073" cy="706090"/>
          </a:xfrm>
        </p:spPr>
        <p:txBody>
          <a:bodyPr>
            <a:normAutofit fontScale="90000"/>
          </a:bodyPr>
          <a:lstStyle/>
          <a:p>
            <a:r>
              <a:rPr lang="en-GB" sz="2400" dirty="0" smtClean="0"/>
              <a:t>What are the priorities for funding? </a:t>
            </a:r>
            <a:br>
              <a:rPr lang="en-GB" sz="2400" dirty="0" smtClean="0"/>
            </a:br>
            <a:endParaRPr lang="en-US" sz="2400" dirty="0"/>
          </a:p>
        </p:txBody>
      </p:sp>
      <p:sp>
        <p:nvSpPr>
          <p:cNvPr id="4" name="Rectangle 3"/>
          <p:cNvSpPr/>
          <p:nvPr/>
        </p:nvSpPr>
        <p:spPr>
          <a:xfrm>
            <a:off x="788988" y="1052736"/>
            <a:ext cx="2664296"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solidFill>
                  <a:schemeClr val="tx1"/>
                </a:solidFill>
                <a:latin typeface="Arial" pitchFamily="34" charset="0"/>
                <a:cs typeface="Arial" pitchFamily="34" charset="0"/>
              </a:rPr>
              <a:t>Reducing energy consumption and carbon footprint by smart and sustainable energy use</a:t>
            </a:r>
            <a:endParaRPr lang="en-US" sz="1600" b="0" dirty="0">
              <a:solidFill>
                <a:schemeClr val="tx1"/>
              </a:solidFill>
              <a:latin typeface="Arial" pitchFamily="34" charset="0"/>
              <a:cs typeface="Arial" pitchFamily="34" charset="0"/>
            </a:endParaRPr>
          </a:p>
        </p:txBody>
      </p:sp>
      <p:sp>
        <p:nvSpPr>
          <p:cNvPr id="6" name="Rectangle 5"/>
          <p:cNvSpPr/>
          <p:nvPr/>
        </p:nvSpPr>
        <p:spPr>
          <a:xfrm>
            <a:off x="3590640" y="1055936"/>
            <a:ext cx="2635200"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Low cost, low carbon energy supply</a:t>
            </a:r>
            <a:endParaRPr lang="en-US" sz="1600" b="0" dirty="0">
              <a:latin typeface="Arial" pitchFamily="34" charset="0"/>
              <a:cs typeface="Arial" pitchFamily="34" charset="0"/>
            </a:endParaRPr>
          </a:p>
        </p:txBody>
      </p:sp>
      <p:sp>
        <p:nvSpPr>
          <p:cNvPr id="7" name="Rectangle 6"/>
          <p:cNvSpPr/>
          <p:nvPr/>
        </p:nvSpPr>
        <p:spPr>
          <a:xfrm>
            <a:off x="6370984" y="1055936"/>
            <a:ext cx="2638648"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Alternative fuels and mobile energy sources</a:t>
            </a:r>
            <a:endParaRPr lang="en-US" sz="1600" b="0" dirty="0">
              <a:latin typeface="Arial" pitchFamily="34" charset="0"/>
              <a:cs typeface="Arial" pitchFamily="34" charset="0"/>
            </a:endParaRPr>
          </a:p>
        </p:txBody>
      </p:sp>
      <p:sp>
        <p:nvSpPr>
          <p:cNvPr id="8" name="Rectangle 7"/>
          <p:cNvSpPr/>
          <p:nvPr/>
        </p:nvSpPr>
        <p:spPr>
          <a:xfrm>
            <a:off x="3590640" y="2713112"/>
            <a:ext cx="2664296" cy="1579984"/>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New knowledge and technologies</a:t>
            </a:r>
            <a:endParaRPr lang="en-US" sz="1600" b="0" dirty="0">
              <a:latin typeface="Arial" pitchFamily="34" charset="0"/>
              <a:cs typeface="Arial" pitchFamily="34" charset="0"/>
            </a:endParaRPr>
          </a:p>
        </p:txBody>
      </p:sp>
      <p:sp>
        <p:nvSpPr>
          <p:cNvPr id="9" name="Rectangle 8"/>
          <p:cNvSpPr/>
          <p:nvPr/>
        </p:nvSpPr>
        <p:spPr>
          <a:xfrm>
            <a:off x="804392" y="2708920"/>
            <a:ext cx="2664296" cy="1584176"/>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A single, smart European electricity grid</a:t>
            </a:r>
            <a:endParaRPr lang="en-US" sz="1600" b="0" dirty="0">
              <a:latin typeface="Arial" pitchFamily="34" charset="0"/>
              <a:cs typeface="Arial" pitchFamily="34" charset="0"/>
            </a:endParaRPr>
          </a:p>
        </p:txBody>
      </p:sp>
      <p:sp>
        <p:nvSpPr>
          <p:cNvPr id="10" name="Rectangle 9"/>
          <p:cNvSpPr/>
          <p:nvPr/>
        </p:nvSpPr>
        <p:spPr>
          <a:xfrm>
            <a:off x="6370985" y="2713112"/>
            <a:ext cx="2623368" cy="1579984"/>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Robust decision making and public engagement</a:t>
            </a:r>
            <a:endParaRPr lang="en-US" sz="1600" b="0" dirty="0">
              <a:latin typeface="Arial" pitchFamily="34" charset="0"/>
              <a:cs typeface="Arial" pitchFamily="34" charset="0"/>
            </a:endParaRPr>
          </a:p>
        </p:txBody>
      </p:sp>
      <p:sp>
        <p:nvSpPr>
          <p:cNvPr id="11" name="Rectangle 10"/>
          <p:cNvSpPr/>
          <p:nvPr/>
        </p:nvSpPr>
        <p:spPr>
          <a:xfrm>
            <a:off x="830028" y="4484588"/>
            <a:ext cx="2664296" cy="1464692"/>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Low cost, low carbon energy supply</a:t>
            </a:r>
            <a:endParaRPr lang="en-US" sz="1600" b="0" dirty="0">
              <a:latin typeface="Arial" pitchFamily="34" charset="0"/>
              <a:cs typeface="Arial" pitchFamily="34" charset="0"/>
            </a:endParaRPr>
          </a:p>
        </p:txBody>
      </p:sp>
      <p:sp>
        <p:nvSpPr>
          <p:cNvPr id="21" name="Rectangle 20"/>
          <p:cNvSpPr/>
          <p:nvPr/>
        </p:nvSpPr>
        <p:spPr>
          <a:xfrm>
            <a:off x="5156585" y="5466918"/>
            <a:ext cx="5052168" cy="830997"/>
          </a:xfrm>
          <a:prstGeom prst="rect">
            <a:avLst/>
          </a:prstGeom>
        </p:spPr>
        <p:txBody>
          <a:bodyPr wrap="square">
            <a:spAutoFit/>
          </a:bodyPr>
          <a:lstStyle/>
          <a:p>
            <a:r>
              <a:rPr lang="en-GB" sz="1600" b="0" dirty="0" smtClean="0">
                <a:solidFill>
                  <a:schemeClr val="tx1"/>
                </a:solidFill>
              </a:rPr>
              <a:t>Projects implementing the main aims of the </a:t>
            </a:r>
          </a:p>
          <a:p>
            <a:r>
              <a:rPr lang="en-GB" sz="1600" dirty="0" smtClean="0">
                <a:solidFill>
                  <a:srgbClr val="00B050"/>
                </a:solidFill>
              </a:rPr>
              <a:t>European Strategic Energy Technology </a:t>
            </a:r>
          </a:p>
          <a:p>
            <a:r>
              <a:rPr lang="en-GB" sz="1600" dirty="0" smtClean="0">
                <a:solidFill>
                  <a:srgbClr val="00B050"/>
                </a:solidFill>
              </a:rPr>
              <a:t>(SET) Plan </a:t>
            </a:r>
            <a:r>
              <a:rPr lang="en-GB" sz="1600" b="0" dirty="0" smtClean="0">
                <a:solidFill>
                  <a:schemeClr val="tx1"/>
                </a:solidFill>
              </a:rPr>
              <a:t>will be a big priority</a:t>
            </a:r>
            <a:endParaRPr lang="en-US" sz="1600" b="0" dirty="0">
              <a:solidFill>
                <a:schemeClr val="tx1"/>
              </a:solidFill>
            </a:endParaRPr>
          </a:p>
        </p:txBody>
      </p:sp>
      <p:sp>
        <p:nvSpPr>
          <p:cNvPr id="23" name="Down Arrow 22"/>
          <p:cNvSpPr/>
          <p:nvPr/>
        </p:nvSpPr>
        <p:spPr>
          <a:xfrm rot="18438469">
            <a:off x="4390867" y="4481737"/>
            <a:ext cx="316243" cy="989385"/>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700469" y="4526658"/>
            <a:ext cx="332656" cy="83223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831472" y="5641193"/>
            <a:ext cx="905504" cy="48239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6835288" y="4539574"/>
            <a:ext cx="352500" cy="806402"/>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8049345" y="4512741"/>
            <a:ext cx="360040" cy="820263"/>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159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Horizon 2020</a:t>
            </a:r>
            <a:endParaRPr lang="en-GB" dirty="0"/>
          </a:p>
        </p:txBody>
      </p:sp>
      <p:sp>
        <p:nvSpPr>
          <p:cNvPr id="8" name="Text Placeholder 7"/>
          <p:cNvSpPr>
            <a:spLocks noGrp="1"/>
          </p:cNvSpPr>
          <p:nvPr>
            <p:ph type="body" idx="1"/>
          </p:nvPr>
        </p:nvSpPr>
        <p:spPr/>
        <p:txBody>
          <a:bodyPr/>
          <a:lstStyle/>
          <a:p>
            <a:r>
              <a:rPr lang="en-GB" dirty="0" smtClean="0"/>
              <a:t>A different approach</a:t>
            </a:r>
            <a:endParaRPr lang="en-GB" dirty="0"/>
          </a:p>
        </p:txBody>
      </p:sp>
    </p:spTree>
    <p:extLst>
      <p:ext uri="{BB962C8B-B14F-4D97-AF65-F5344CB8AC3E}">
        <p14:creationId xmlns:p14="http://schemas.microsoft.com/office/powerpoint/2010/main" val="31074835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536" y="1340768"/>
            <a:ext cx="8928992" cy="4824536"/>
          </a:xfrm>
        </p:spPr>
        <p:txBody>
          <a:bodyPr>
            <a:noAutofit/>
          </a:bodyPr>
          <a:lstStyle/>
          <a:p>
            <a:pPr marL="0" indent="0">
              <a:spcBef>
                <a:spcPts val="0"/>
              </a:spcBef>
              <a:buNone/>
              <a:defRPr/>
            </a:pPr>
            <a:r>
              <a:rPr lang="en-GB" sz="2200" b="1" dirty="0" smtClean="0">
                <a:sym typeface="Symbol" pitchFamily="18" charset="2"/>
              </a:rPr>
              <a:t>1. Reducing energy consumption and carbon footprint by smart and sustainable use</a:t>
            </a:r>
            <a:endParaRPr lang="en-GB" sz="2200" dirty="0" smtClean="0">
              <a:sym typeface="Symbol" pitchFamily="18" charset="2"/>
            </a:endParaRPr>
          </a:p>
          <a:p>
            <a:pPr marL="789432" lvl="1" indent="-533400">
              <a:spcBef>
                <a:spcPts val="0"/>
              </a:spcBef>
              <a:buFont typeface="Wingdings" pitchFamily="2" charset="2"/>
              <a:buChar char="§"/>
              <a:defRPr/>
            </a:pPr>
            <a:r>
              <a:rPr lang="en-GB" sz="2000" dirty="0" smtClean="0"/>
              <a:t>Bring </a:t>
            </a:r>
            <a:r>
              <a:rPr lang="en-GB" sz="2000" dirty="0"/>
              <a:t>to mass market technologies and services for a smart and efficient energy </a:t>
            </a:r>
            <a:r>
              <a:rPr lang="en-GB" sz="2000" dirty="0" smtClean="0"/>
              <a:t>use</a:t>
            </a:r>
          </a:p>
          <a:p>
            <a:pPr marL="789432" lvl="1" indent="-533400">
              <a:spcBef>
                <a:spcPts val="0"/>
              </a:spcBef>
              <a:buFont typeface="Wingdings" pitchFamily="2" charset="2"/>
              <a:buChar char="§"/>
              <a:defRPr/>
            </a:pPr>
            <a:r>
              <a:rPr lang="en-GB" sz="2000" dirty="0"/>
              <a:t>Unlock the potential of efficient and renewable heating-cooling </a:t>
            </a:r>
            <a:r>
              <a:rPr lang="en-GB" sz="2000" dirty="0" smtClean="0"/>
              <a:t>systems</a:t>
            </a:r>
          </a:p>
          <a:p>
            <a:pPr marL="789432" lvl="1" indent="-533400">
              <a:spcBef>
                <a:spcPts val="0"/>
              </a:spcBef>
              <a:buFont typeface="Wingdings" pitchFamily="2" charset="2"/>
              <a:buChar char="§"/>
              <a:defRPr/>
            </a:pPr>
            <a:r>
              <a:rPr lang="en-GB" sz="2000" dirty="0"/>
              <a:t>Foster European Smart cities and Communities</a:t>
            </a:r>
            <a:endParaRPr lang="en-GB" sz="2000" dirty="0" smtClean="0">
              <a:sym typeface="Symbol" pitchFamily="18" charset="2"/>
            </a:endParaRPr>
          </a:p>
          <a:p>
            <a:pPr marL="0" indent="0">
              <a:spcBef>
                <a:spcPts val="0"/>
              </a:spcBef>
              <a:buNone/>
              <a:defRPr/>
            </a:pPr>
            <a:endParaRPr lang="en-GB" sz="2000" dirty="0">
              <a:sym typeface="Symbol" pitchFamily="18" charset="2"/>
            </a:endParaRPr>
          </a:p>
          <a:p>
            <a:pPr marL="0" indent="0">
              <a:spcBef>
                <a:spcPts val="0"/>
              </a:spcBef>
              <a:buNone/>
              <a:defRPr/>
            </a:pPr>
            <a:r>
              <a:rPr lang="en-GB" sz="2200" b="1" dirty="0" smtClean="0">
                <a:sym typeface="Symbol" pitchFamily="18" charset="2"/>
              </a:rPr>
              <a:t>2. Low-cost</a:t>
            </a:r>
            <a:r>
              <a:rPr lang="en-GB" sz="2200" b="1" dirty="0">
                <a:sym typeface="Symbol" pitchFamily="18" charset="2"/>
              </a:rPr>
              <a:t>, low-carbon electricity </a:t>
            </a:r>
            <a:r>
              <a:rPr lang="en-GB" sz="2200" b="1" dirty="0" smtClean="0">
                <a:sym typeface="Symbol" pitchFamily="18" charset="2"/>
              </a:rPr>
              <a:t>supply</a:t>
            </a:r>
          </a:p>
          <a:p>
            <a:pPr marL="789432" lvl="1" indent="-533400">
              <a:spcBef>
                <a:spcPts val="0"/>
              </a:spcBef>
              <a:buFont typeface="Wingdings" pitchFamily="2" charset="2"/>
              <a:buChar char="§"/>
              <a:defRPr/>
            </a:pPr>
            <a:r>
              <a:rPr lang="en-GB" sz="2000" dirty="0"/>
              <a:t>Develop the full potential of wind </a:t>
            </a:r>
            <a:r>
              <a:rPr lang="en-GB" sz="2000" dirty="0" smtClean="0"/>
              <a:t>energy</a:t>
            </a:r>
          </a:p>
          <a:p>
            <a:pPr marL="789432" lvl="1" indent="-533400">
              <a:spcBef>
                <a:spcPts val="0"/>
              </a:spcBef>
              <a:buFont typeface="Wingdings" pitchFamily="2" charset="2"/>
              <a:buChar char="§"/>
              <a:defRPr/>
            </a:pPr>
            <a:r>
              <a:rPr lang="en-GB" sz="2000" dirty="0"/>
              <a:t>Develop efficient, reliable and cost-competitive solar energy </a:t>
            </a:r>
            <a:r>
              <a:rPr lang="en-GB" sz="2000" dirty="0" smtClean="0"/>
              <a:t>systems</a:t>
            </a:r>
          </a:p>
          <a:p>
            <a:pPr marL="789432" lvl="1" indent="-533400">
              <a:spcBef>
                <a:spcPts val="0"/>
              </a:spcBef>
              <a:buFont typeface="Wingdings" pitchFamily="2" charset="2"/>
              <a:buChar char="§"/>
              <a:defRPr/>
            </a:pPr>
            <a:r>
              <a:rPr lang="en-GB" sz="2000" dirty="0" smtClean="0"/>
              <a:t>Develop </a:t>
            </a:r>
            <a:r>
              <a:rPr lang="en-GB" sz="2000" dirty="0"/>
              <a:t>competitive and environmentally safe technologies for CO2 capture, </a:t>
            </a:r>
            <a:r>
              <a:rPr lang="en-GB" sz="2000" dirty="0" smtClean="0"/>
              <a:t>transport, storage </a:t>
            </a:r>
            <a:r>
              <a:rPr lang="en-GB" sz="2000" dirty="0"/>
              <a:t>and </a:t>
            </a:r>
            <a:r>
              <a:rPr lang="en-GB" sz="2000" dirty="0" smtClean="0"/>
              <a:t>re-use</a:t>
            </a:r>
          </a:p>
          <a:p>
            <a:pPr marL="789432" lvl="1" indent="-533400">
              <a:spcBef>
                <a:spcPts val="0"/>
              </a:spcBef>
              <a:buFont typeface="Wingdings" pitchFamily="2" charset="2"/>
              <a:buChar char="§"/>
              <a:defRPr/>
            </a:pPr>
            <a:r>
              <a:rPr lang="en-GB" sz="2000" dirty="0"/>
              <a:t>Develop geothermal, hydro, marine and other </a:t>
            </a:r>
            <a:r>
              <a:rPr lang="en-GB" sz="2000" dirty="0" smtClean="0"/>
              <a:t>renewable options</a:t>
            </a:r>
          </a:p>
          <a:p>
            <a:pPr marL="789432" lvl="1" indent="-533400">
              <a:spcBef>
                <a:spcPts val="0"/>
              </a:spcBef>
              <a:buFont typeface="Arial" charset="0"/>
              <a:buChar char="•"/>
              <a:defRPr/>
            </a:pPr>
            <a:endParaRPr lang="en-GB" sz="2000" b="1" dirty="0" smtClean="0">
              <a:sym typeface="Symbol" pitchFamily="18" charset="2"/>
            </a:endParaRPr>
          </a:p>
        </p:txBody>
      </p:sp>
      <p:sp>
        <p:nvSpPr>
          <p:cNvPr id="2" name="Title 1"/>
          <p:cNvSpPr>
            <a:spLocks noGrp="1"/>
          </p:cNvSpPr>
          <p:nvPr>
            <p:ph type="title"/>
          </p:nvPr>
        </p:nvSpPr>
        <p:spPr>
          <a:xfrm>
            <a:off x="495302" y="274638"/>
            <a:ext cx="7812073" cy="706090"/>
          </a:xfrm>
        </p:spPr>
        <p:txBody>
          <a:bodyPr>
            <a:normAutofit fontScale="90000"/>
          </a:bodyPr>
          <a:lstStyle/>
          <a:p>
            <a:r>
              <a:rPr lang="en-GB" sz="2400" dirty="0" smtClean="0"/>
              <a:t>What are the main areas for funding? </a:t>
            </a:r>
            <a:br>
              <a:rPr lang="en-GB" sz="2400" dirty="0" smtClean="0"/>
            </a:br>
            <a:r>
              <a:rPr lang="en-GB" sz="2400" dirty="0" smtClean="0"/>
              <a:t>Priorities include:</a:t>
            </a:r>
            <a:endParaRPr lang="en-US" sz="2400" dirty="0"/>
          </a:p>
        </p:txBody>
      </p:sp>
    </p:spTree>
    <p:extLst>
      <p:ext uri="{BB962C8B-B14F-4D97-AF65-F5344CB8AC3E}">
        <p14:creationId xmlns:p14="http://schemas.microsoft.com/office/powerpoint/2010/main" val="33558759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543" y="1484784"/>
            <a:ext cx="8634165" cy="4680520"/>
          </a:xfrm>
        </p:spPr>
        <p:txBody>
          <a:bodyPr>
            <a:normAutofit/>
          </a:bodyPr>
          <a:lstStyle/>
          <a:p>
            <a:pPr marL="0" indent="0">
              <a:spcBef>
                <a:spcPts val="0"/>
              </a:spcBef>
              <a:buNone/>
              <a:defRPr/>
            </a:pPr>
            <a:r>
              <a:rPr lang="en-GB" sz="2200" b="1" dirty="0" smtClean="0">
                <a:sym typeface="Symbol" pitchFamily="18" charset="2"/>
              </a:rPr>
              <a:t>3</a:t>
            </a:r>
            <a:r>
              <a:rPr lang="en-GB" sz="2200" b="1" dirty="0">
                <a:sym typeface="Symbol" pitchFamily="18" charset="2"/>
              </a:rPr>
              <a:t>. Alternative fuels and mobile energy sources</a:t>
            </a:r>
          </a:p>
          <a:p>
            <a:pPr marL="804863" lvl="1" indent="-549275">
              <a:spcBef>
                <a:spcPts val="0"/>
              </a:spcBef>
              <a:buFont typeface="Wingdings" pitchFamily="2" charset="2"/>
              <a:buChar char="§"/>
              <a:defRPr/>
            </a:pPr>
            <a:r>
              <a:rPr lang="en-GB" sz="2000" dirty="0"/>
              <a:t>Make bio-energy more competitive and sustainable</a:t>
            </a:r>
          </a:p>
          <a:p>
            <a:pPr marL="804863" lvl="1" indent="-549275">
              <a:spcBef>
                <a:spcPts val="0"/>
              </a:spcBef>
              <a:buFont typeface="Wingdings" pitchFamily="2" charset="2"/>
              <a:buChar char="§"/>
              <a:defRPr/>
            </a:pPr>
            <a:r>
              <a:rPr lang="en-GB" sz="2000" dirty="0"/>
              <a:t>Reducing time to market for hydrogen and fuel cells technologies</a:t>
            </a:r>
          </a:p>
          <a:p>
            <a:pPr marL="804863" lvl="1" indent="-549275">
              <a:spcBef>
                <a:spcPts val="0"/>
              </a:spcBef>
              <a:buFont typeface="Wingdings" pitchFamily="2" charset="2"/>
              <a:buChar char="§"/>
              <a:defRPr/>
            </a:pPr>
            <a:r>
              <a:rPr lang="en-GB" sz="2000" dirty="0">
                <a:sym typeface="Symbol" pitchFamily="18" charset="2"/>
              </a:rPr>
              <a:t>New alternative fuels</a:t>
            </a:r>
          </a:p>
          <a:p>
            <a:pPr marL="0" indent="0">
              <a:spcBef>
                <a:spcPts val="0"/>
              </a:spcBef>
              <a:buNone/>
              <a:defRPr/>
            </a:pPr>
            <a:endParaRPr lang="en-GB" sz="2200" b="1" dirty="0">
              <a:sym typeface="Symbol" pitchFamily="18" charset="2"/>
            </a:endParaRPr>
          </a:p>
          <a:p>
            <a:pPr marL="0" indent="0">
              <a:spcBef>
                <a:spcPts val="0"/>
              </a:spcBef>
              <a:buNone/>
              <a:defRPr/>
            </a:pPr>
            <a:r>
              <a:rPr lang="en-GB" sz="2200" b="1" dirty="0" smtClean="0">
                <a:sym typeface="Symbol" pitchFamily="18" charset="2"/>
              </a:rPr>
              <a:t>4. A </a:t>
            </a:r>
            <a:r>
              <a:rPr lang="en-GB" sz="2200" b="1" dirty="0">
                <a:sym typeface="Symbol" pitchFamily="18" charset="2"/>
              </a:rPr>
              <a:t>single, smart European electricity </a:t>
            </a:r>
            <a:r>
              <a:rPr lang="en-GB" sz="2200" b="1" dirty="0" smtClean="0">
                <a:sym typeface="Symbol" pitchFamily="18" charset="2"/>
              </a:rPr>
              <a:t>grid</a:t>
            </a:r>
          </a:p>
          <a:p>
            <a:pPr marL="0" indent="0">
              <a:spcBef>
                <a:spcPts val="0"/>
              </a:spcBef>
              <a:buNone/>
              <a:defRPr/>
            </a:pPr>
            <a:endParaRPr lang="en-GB" sz="2200" b="1" dirty="0">
              <a:sym typeface="Symbol" pitchFamily="18" charset="2"/>
            </a:endParaRPr>
          </a:p>
          <a:p>
            <a:pPr marL="0" indent="0">
              <a:spcBef>
                <a:spcPts val="0"/>
              </a:spcBef>
              <a:buNone/>
              <a:defRPr/>
            </a:pPr>
            <a:r>
              <a:rPr lang="en-GB" sz="2200" b="1" dirty="0" smtClean="0">
                <a:sym typeface="Symbol" pitchFamily="18" charset="2"/>
              </a:rPr>
              <a:t>5. New </a:t>
            </a:r>
            <a:r>
              <a:rPr lang="en-GB" sz="2200" b="1" dirty="0">
                <a:sym typeface="Symbol" pitchFamily="18" charset="2"/>
              </a:rPr>
              <a:t>knowledge and </a:t>
            </a:r>
            <a:r>
              <a:rPr lang="en-GB" sz="2200" b="1" dirty="0" smtClean="0">
                <a:sym typeface="Symbol" pitchFamily="18" charset="2"/>
              </a:rPr>
              <a:t>technologies</a:t>
            </a:r>
          </a:p>
          <a:p>
            <a:pPr marL="533400" indent="-533400">
              <a:spcBef>
                <a:spcPts val="0"/>
              </a:spcBef>
              <a:buFont typeface="Arial" charset="0"/>
              <a:buChar char="•"/>
              <a:defRPr/>
            </a:pPr>
            <a:endParaRPr lang="en-GB" sz="2200" b="1" dirty="0">
              <a:sym typeface="Symbol" pitchFamily="18" charset="2"/>
            </a:endParaRPr>
          </a:p>
          <a:p>
            <a:pPr marL="0" indent="0">
              <a:spcBef>
                <a:spcPts val="0"/>
              </a:spcBef>
              <a:buNone/>
              <a:defRPr/>
            </a:pPr>
            <a:r>
              <a:rPr lang="en-GB" sz="2200" b="1" dirty="0" smtClean="0">
                <a:sym typeface="Symbol" pitchFamily="18" charset="2"/>
              </a:rPr>
              <a:t>6. Robust </a:t>
            </a:r>
            <a:r>
              <a:rPr lang="en-GB" sz="2200" b="1" dirty="0">
                <a:sym typeface="Symbol" pitchFamily="18" charset="2"/>
              </a:rPr>
              <a:t>decision making and public </a:t>
            </a:r>
            <a:r>
              <a:rPr lang="en-GB" sz="2200" b="1" dirty="0" smtClean="0">
                <a:sym typeface="Symbol" pitchFamily="18" charset="2"/>
              </a:rPr>
              <a:t>engagement</a:t>
            </a:r>
          </a:p>
          <a:p>
            <a:pPr marL="533400" indent="-533400">
              <a:spcBef>
                <a:spcPts val="0"/>
              </a:spcBef>
              <a:buFont typeface="Arial" charset="0"/>
              <a:buChar char="•"/>
              <a:defRPr/>
            </a:pPr>
            <a:endParaRPr lang="en-GB" sz="2200" b="1" dirty="0">
              <a:sym typeface="Symbol" pitchFamily="18" charset="2"/>
            </a:endParaRPr>
          </a:p>
          <a:p>
            <a:pPr marL="0" indent="0">
              <a:spcBef>
                <a:spcPts val="0"/>
              </a:spcBef>
              <a:buNone/>
              <a:defRPr/>
            </a:pPr>
            <a:r>
              <a:rPr lang="en-GB" sz="2200" b="1" dirty="0" smtClean="0">
                <a:sym typeface="Symbol" pitchFamily="18" charset="2"/>
              </a:rPr>
              <a:t>7. Market </a:t>
            </a:r>
            <a:r>
              <a:rPr lang="en-GB" sz="2200" b="1" dirty="0">
                <a:sym typeface="Symbol" pitchFamily="18" charset="2"/>
              </a:rPr>
              <a:t>uptake of energy innovation  </a:t>
            </a:r>
          </a:p>
        </p:txBody>
      </p:sp>
      <p:sp>
        <p:nvSpPr>
          <p:cNvPr id="2" name="Title 1"/>
          <p:cNvSpPr>
            <a:spLocks noGrp="1"/>
          </p:cNvSpPr>
          <p:nvPr>
            <p:ph type="title"/>
          </p:nvPr>
        </p:nvSpPr>
        <p:spPr>
          <a:xfrm>
            <a:off x="488504" y="260648"/>
            <a:ext cx="7812073" cy="1143000"/>
          </a:xfrm>
        </p:spPr>
        <p:txBody>
          <a:bodyPr>
            <a:normAutofit/>
          </a:bodyPr>
          <a:lstStyle/>
          <a:p>
            <a:r>
              <a:rPr lang="en-GB" sz="2000" dirty="0"/>
              <a:t>What are the </a:t>
            </a:r>
            <a:r>
              <a:rPr lang="en-GB" sz="2000" dirty="0" smtClean="0"/>
              <a:t>main areas </a:t>
            </a:r>
            <a:r>
              <a:rPr lang="en-GB" sz="2000" dirty="0"/>
              <a:t>for funding? </a:t>
            </a:r>
            <a:br>
              <a:rPr lang="en-GB" sz="2000" dirty="0"/>
            </a:br>
            <a:r>
              <a:rPr lang="en-GB" sz="2000" dirty="0" smtClean="0"/>
              <a:t>Priorities include</a:t>
            </a:r>
            <a:r>
              <a:rPr lang="en-GB" sz="2000" dirty="0"/>
              <a:t>:</a:t>
            </a:r>
            <a:endParaRPr lang="en-US" sz="2000" dirty="0"/>
          </a:p>
        </p:txBody>
      </p:sp>
    </p:spTree>
    <p:extLst>
      <p:ext uri="{BB962C8B-B14F-4D97-AF65-F5344CB8AC3E}">
        <p14:creationId xmlns:p14="http://schemas.microsoft.com/office/powerpoint/2010/main" val="41845444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268760"/>
            <a:ext cx="9216229" cy="4824536"/>
          </a:xfrm>
        </p:spPr>
        <p:txBody>
          <a:bodyPr>
            <a:normAutofit fontScale="55000" lnSpcReduction="20000"/>
          </a:bodyPr>
          <a:lstStyle/>
          <a:p>
            <a:r>
              <a:rPr lang="en-GB" sz="3100" dirty="0" smtClean="0"/>
              <a:t>Calls for proposals divided into three </a:t>
            </a:r>
            <a:r>
              <a:rPr lang="en-GB" sz="3100" b="1" dirty="0" smtClean="0"/>
              <a:t>Focus Areas</a:t>
            </a:r>
            <a:r>
              <a:rPr lang="en-GB" sz="3100" dirty="0" smtClean="0"/>
              <a:t>: </a:t>
            </a:r>
          </a:p>
          <a:p>
            <a:endParaRPr lang="en-GB" sz="2600" dirty="0" smtClean="0"/>
          </a:p>
          <a:p>
            <a:pPr marL="630238" lvl="2" indent="0">
              <a:buNone/>
            </a:pPr>
            <a:endParaRPr lang="en-GB" sz="2900" dirty="0" smtClean="0"/>
          </a:p>
          <a:p>
            <a:pPr marL="630238" lvl="2" indent="0">
              <a:buNone/>
            </a:pPr>
            <a:endParaRPr lang="en-GB" sz="2900" dirty="0" smtClean="0"/>
          </a:p>
          <a:p>
            <a:endParaRPr lang="en-GB" sz="3100" dirty="0" smtClean="0"/>
          </a:p>
          <a:p>
            <a:endParaRPr lang="en-GB" sz="3100" dirty="0" smtClean="0"/>
          </a:p>
          <a:p>
            <a:endParaRPr lang="en-GB" sz="3100" dirty="0" smtClean="0"/>
          </a:p>
          <a:p>
            <a:endParaRPr lang="en-GB" sz="3100" dirty="0"/>
          </a:p>
          <a:p>
            <a:endParaRPr lang="en-GB" sz="3100" dirty="0" smtClean="0"/>
          </a:p>
          <a:p>
            <a:pPr marL="109728" indent="0">
              <a:buNone/>
            </a:pPr>
            <a:endParaRPr lang="en-GB" sz="3200" dirty="0"/>
          </a:p>
          <a:p>
            <a:r>
              <a:rPr lang="en-GB" sz="3300" dirty="0" smtClean="0"/>
              <a:t>Types of projects to be funded:</a:t>
            </a:r>
          </a:p>
          <a:p>
            <a:endParaRPr lang="en-GB" sz="3300" dirty="0" smtClean="0"/>
          </a:p>
          <a:p>
            <a:pPr lvl="1"/>
            <a:r>
              <a:rPr lang="en-GB" sz="3300" dirty="0" smtClean="0"/>
              <a:t>Collaborative projects (with 100% reimbursement rate)</a:t>
            </a:r>
          </a:p>
          <a:p>
            <a:pPr lvl="1"/>
            <a:r>
              <a:rPr lang="en-GB" sz="3300" dirty="0" smtClean="0"/>
              <a:t>Coordination and Support Actions </a:t>
            </a:r>
          </a:p>
          <a:p>
            <a:pPr lvl="1"/>
            <a:r>
              <a:rPr lang="en-GB" sz="3300" dirty="0" smtClean="0"/>
              <a:t>Several ERA-NETs </a:t>
            </a:r>
          </a:p>
          <a:p>
            <a:pPr lvl="1"/>
            <a:r>
              <a:rPr lang="en-GB" sz="3300" dirty="0" smtClean="0"/>
              <a:t>Several topics funded via public procurement</a:t>
            </a:r>
          </a:p>
          <a:p>
            <a:pPr lvl="1"/>
            <a:r>
              <a:rPr lang="en-GB" sz="3300" dirty="0"/>
              <a:t>Also: </a:t>
            </a:r>
            <a:r>
              <a:rPr lang="en-GB" sz="3300" dirty="0" smtClean="0"/>
              <a:t>some topics funded through the Energy Efficient Buildings and Sustainable Process Industries Public Private Partnerships</a:t>
            </a:r>
            <a:endParaRPr lang="en-GB" sz="3300" dirty="0"/>
          </a:p>
        </p:txBody>
      </p:sp>
      <p:sp>
        <p:nvSpPr>
          <p:cNvPr id="3" name="Title 2"/>
          <p:cNvSpPr>
            <a:spLocks noGrp="1"/>
          </p:cNvSpPr>
          <p:nvPr>
            <p:ph type="title"/>
          </p:nvPr>
        </p:nvSpPr>
        <p:spPr>
          <a:xfrm>
            <a:off x="488504" y="260648"/>
            <a:ext cx="7812073" cy="1143000"/>
          </a:xfrm>
        </p:spPr>
        <p:txBody>
          <a:bodyPr>
            <a:normAutofit/>
          </a:bodyPr>
          <a:lstStyle/>
          <a:p>
            <a:r>
              <a:rPr lang="en-GB" sz="2400" dirty="0" smtClean="0"/>
              <a:t>Draft Work Programme for 2014-15</a:t>
            </a:r>
            <a:endParaRPr lang="en-GB" sz="2400" dirty="0"/>
          </a:p>
        </p:txBody>
      </p:sp>
      <p:sp>
        <p:nvSpPr>
          <p:cNvPr id="13" name="Rectangle 12"/>
          <p:cNvSpPr/>
          <p:nvPr/>
        </p:nvSpPr>
        <p:spPr>
          <a:xfrm>
            <a:off x="992560" y="1736924"/>
            <a:ext cx="4248472" cy="4679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itchFamily="34" charset="0"/>
                <a:cs typeface="Arial" pitchFamily="34" charset="0"/>
              </a:rPr>
              <a:t>Energy Efficiency </a:t>
            </a:r>
            <a:r>
              <a:rPr lang="en-GB" sz="1400" b="0" dirty="0" smtClean="0">
                <a:solidFill>
                  <a:schemeClr val="tx1"/>
                </a:solidFill>
                <a:latin typeface="Arial" pitchFamily="34" charset="0"/>
                <a:cs typeface="Arial" pitchFamily="34" charset="0"/>
              </a:rPr>
              <a:t>(16 topics</a:t>
            </a:r>
            <a:r>
              <a:rPr lang="en-GB" sz="1400" b="0" dirty="0">
                <a:solidFill>
                  <a:schemeClr val="tx1"/>
                </a:solidFill>
                <a:latin typeface="Arial" pitchFamily="34" charset="0"/>
                <a:cs typeface="Arial" pitchFamily="34" charset="0"/>
              </a:rPr>
              <a:t>)</a:t>
            </a:r>
            <a:endParaRPr lang="en-US" sz="1400" dirty="0">
              <a:latin typeface="Arial" pitchFamily="34" charset="0"/>
              <a:cs typeface="Arial" pitchFamily="34" charset="0"/>
            </a:endParaRPr>
          </a:p>
        </p:txBody>
      </p:sp>
      <p:sp>
        <p:nvSpPr>
          <p:cNvPr id="14" name="Rectangle 13"/>
          <p:cNvSpPr/>
          <p:nvPr/>
        </p:nvSpPr>
        <p:spPr>
          <a:xfrm>
            <a:off x="992560" y="2420740"/>
            <a:ext cx="4248472" cy="4636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itchFamily="34" charset="0"/>
                <a:cs typeface="Arial" pitchFamily="34" charset="0"/>
              </a:rPr>
              <a:t>Competitive Low Carbon Energy  </a:t>
            </a:r>
            <a:r>
              <a:rPr lang="en-GB" sz="1400" b="0" dirty="0" smtClean="0">
                <a:solidFill>
                  <a:schemeClr val="tx1"/>
                </a:solidFill>
                <a:latin typeface="Arial" pitchFamily="34" charset="0"/>
                <a:cs typeface="Arial" pitchFamily="34" charset="0"/>
              </a:rPr>
              <a:t>(20 topics)</a:t>
            </a:r>
            <a:endParaRPr lang="en-US" sz="1400" b="0" dirty="0">
              <a:solidFill>
                <a:schemeClr val="tx1"/>
              </a:solidFill>
              <a:latin typeface="Arial" pitchFamily="34" charset="0"/>
              <a:cs typeface="Arial" pitchFamily="34" charset="0"/>
            </a:endParaRPr>
          </a:p>
        </p:txBody>
      </p:sp>
      <p:sp>
        <p:nvSpPr>
          <p:cNvPr id="15" name="Rectangle 14"/>
          <p:cNvSpPr/>
          <p:nvPr/>
        </p:nvSpPr>
        <p:spPr>
          <a:xfrm>
            <a:off x="1005508" y="3115444"/>
            <a:ext cx="424710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itchFamily="34" charset="0"/>
                <a:cs typeface="Arial" pitchFamily="34" charset="0"/>
              </a:rPr>
              <a:t>Smart Cities and Communities </a:t>
            </a:r>
            <a:r>
              <a:rPr lang="en-GB" sz="1400" b="0" dirty="0" smtClean="0">
                <a:solidFill>
                  <a:schemeClr val="tx1"/>
                </a:solidFill>
                <a:latin typeface="Arial" pitchFamily="34" charset="0"/>
                <a:cs typeface="Arial" pitchFamily="34" charset="0"/>
              </a:rPr>
              <a:t>(2 topics</a:t>
            </a:r>
            <a:r>
              <a:rPr lang="en-GB" sz="1000" b="0" dirty="0" smtClean="0">
                <a:solidFill>
                  <a:schemeClr val="tx1"/>
                </a:solidFill>
                <a:latin typeface="Arial" pitchFamily="34" charset="0"/>
                <a:cs typeface="Arial" pitchFamily="34" charset="0"/>
              </a:rPr>
              <a:t>)</a:t>
            </a:r>
            <a:endParaRPr lang="en-US" sz="10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690650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101750"/>
            <a:ext cx="9282236" cy="5040559"/>
          </a:xfrm>
        </p:spPr>
        <p:txBody>
          <a:bodyPr>
            <a:normAutofit/>
          </a:bodyPr>
          <a:lstStyle/>
          <a:p>
            <a:r>
              <a:rPr lang="en-GB" sz="2400" dirty="0" smtClean="0"/>
              <a:t>European Commission, DG Research &amp; Innovation / Energy website</a:t>
            </a:r>
          </a:p>
          <a:p>
            <a:pPr lvl="1">
              <a:buNone/>
            </a:pPr>
            <a:r>
              <a:rPr lang="en-US" sz="2000" dirty="0" smtClean="0">
                <a:hlinkClick r:id="rId3"/>
              </a:rPr>
              <a:t>http</a:t>
            </a:r>
            <a:r>
              <a:rPr lang="en-US" sz="2000" dirty="0">
                <a:hlinkClick r:id="rId3"/>
              </a:rPr>
              <a:t>://</a:t>
            </a:r>
            <a:r>
              <a:rPr lang="en-US" sz="2000" dirty="0" smtClean="0">
                <a:hlinkClick r:id="rId3"/>
              </a:rPr>
              <a:t>ec.europa.eu/research/energy/index_en.cfm</a:t>
            </a:r>
            <a:endParaRPr lang="en-US" sz="2000" dirty="0" smtClean="0"/>
          </a:p>
          <a:p>
            <a:r>
              <a:rPr lang="en-GB" sz="2400" dirty="0" smtClean="0"/>
              <a:t>SET Plan webpages </a:t>
            </a:r>
            <a:endParaRPr lang="en-US" sz="2400" dirty="0" smtClean="0"/>
          </a:p>
          <a:p>
            <a:pPr lvl="1">
              <a:buNone/>
            </a:pPr>
            <a:r>
              <a:rPr lang="en-US" sz="2000" dirty="0">
                <a:hlinkClick r:id="rId4"/>
              </a:rPr>
              <a:t>http://</a:t>
            </a:r>
            <a:r>
              <a:rPr lang="en-US" sz="2000" dirty="0" smtClean="0">
                <a:hlinkClick r:id="rId4"/>
              </a:rPr>
              <a:t>ec.europa.eu/energy/technology/set_plan/set_plan_en.htm</a:t>
            </a:r>
            <a:r>
              <a:rPr lang="en-US" sz="2000" dirty="0" smtClean="0"/>
              <a:t> </a:t>
            </a:r>
          </a:p>
          <a:p>
            <a:r>
              <a:rPr lang="en-GB" sz="2400" dirty="0" smtClean="0"/>
              <a:t>European Commission, DG Energy website</a:t>
            </a:r>
          </a:p>
          <a:p>
            <a:pPr lvl="1">
              <a:buNone/>
            </a:pPr>
            <a:r>
              <a:rPr lang="en-US" sz="2000" dirty="0">
                <a:hlinkClick r:id="rId5"/>
              </a:rPr>
              <a:t>http://</a:t>
            </a:r>
            <a:r>
              <a:rPr lang="en-US" sz="2000" dirty="0" smtClean="0">
                <a:hlinkClick r:id="rId5"/>
              </a:rPr>
              <a:t>ec.europa.eu/energy/index_en.htm</a:t>
            </a:r>
            <a:r>
              <a:rPr lang="en-US" sz="2000" dirty="0" smtClean="0"/>
              <a:t> </a:t>
            </a:r>
          </a:p>
          <a:p>
            <a:r>
              <a:rPr lang="en-US" sz="2400" dirty="0" smtClean="0"/>
              <a:t>Fuel Cells and Hydrogen Joint Technology Initiative (FCH JTI)</a:t>
            </a:r>
          </a:p>
          <a:p>
            <a:pPr lvl="1">
              <a:buNone/>
            </a:pPr>
            <a:r>
              <a:rPr lang="en-US" sz="2000" dirty="0">
                <a:hlinkClick r:id="rId6"/>
              </a:rPr>
              <a:t>http://www.fch-ju.eu</a:t>
            </a:r>
            <a:r>
              <a:rPr lang="en-US" sz="2000" dirty="0" smtClean="0">
                <a:hlinkClick r:id="rId6"/>
              </a:rPr>
              <a:t>/</a:t>
            </a:r>
            <a:r>
              <a:rPr lang="en-US" sz="2000" dirty="0" smtClean="0"/>
              <a:t> </a:t>
            </a:r>
          </a:p>
          <a:p>
            <a:r>
              <a:rPr lang="en-US" sz="2400" dirty="0" smtClean="0"/>
              <a:t>Knowledge and Innovation Community on </a:t>
            </a:r>
            <a:r>
              <a:rPr lang="en-US" sz="2400" dirty="0" err="1" smtClean="0"/>
              <a:t>InnoEnergy</a:t>
            </a:r>
            <a:endParaRPr lang="en-US" sz="2400" dirty="0" smtClean="0"/>
          </a:p>
          <a:p>
            <a:pPr marL="365760" lvl="1" indent="0">
              <a:buNone/>
            </a:pPr>
            <a:r>
              <a:rPr lang="en-US" sz="2000" dirty="0">
                <a:hlinkClick r:id="rId7"/>
              </a:rPr>
              <a:t>http://www.kic-innoenergy.com</a:t>
            </a:r>
            <a:r>
              <a:rPr lang="en-US" sz="2000" dirty="0" smtClean="0">
                <a:hlinkClick r:id="rId7"/>
              </a:rPr>
              <a:t>/</a:t>
            </a:r>
            <a:r>
              <a:rPr lang="en-US" sz="2000" dirty="0" smtClean="0"/>
              <a:t> </a:t>
            </a:r>
          </a:p>
          <a:p>
            <a:r>
              <a:rPr lang="en-US" sz="2400" dirty="0" smtClean="0"/>
              <a:t>Climate Knowledge and Innovation Community</a:t>
            </a:r>
          </a:p>
          <a:p>
            <a:pPr lvl="1">
              <a:buNone/>
            </a:pPr>
            <a:r>
              <a:rPr lang="en-US" sz="2000" dirty="0">
                <a:hlinkClick r:id="rId8"/>
              </a:rPr>
              <a:t>http://www.climate-kic.org</a:t>
            </a:r>
            <a:r>
              <a:rPr lang="en-US" sz="2000" dirty="0" smtClean="0">
                <a:hlinkClick r:id="rId8"/>
              </a:rPr>
              <a:t>/</a:t>
            </a:r>
            <a:r>
              <a:rPr lang="en-US" sz="2000" dirty="0" smtClean="0"/>
              <a:t> </a:t>
            </a:r>
          </a:p>
          <a:p>
            <a:endParaRPr lang="en-US" dirty="0" smtClean="0"/>
          </a:p>
          <a:p>
            <a:endParaRPr lang="en-US" dirty="0"/>
          </a:p>
        </p:txBody>
      </p:sp>
      <p:sp>
        <p:nvSpPr>
          <p:cNvPr id="3" name="Title 2"/>
          <p:cNvSpPr>
            <a:spLocks noGrp="1"/>
          </p:cNvSpPr>
          <p:nvPr>
            <p:ph type="title"/>
          </p:nvPr>
        </p:nvSpPr>
        <p:spPr/>
        <p:txBody>
          <a:bodyPr/>
          <a:lstStyle/>
          <a:p>
            <a:r>
              <a:rPr lang="en-GB" dirty="0" smtClean="0"/>
              <a:t>Useful links</a:t>
            </a:r>
            <a:endParaRPr lang="en-US" dirty="0"/>
          </a:p>
        </p:txBody>
      </p:sp>
    </p:spTree>
    <p:extLst>
      <p:ext uri="{BB962C8B-B14F-4D97-AF65-F5344CB8AC3E}">
        <p14:creationId xmlns:p14="http://schemas.microsoft.com/office/powerpoint/2010/main" val="1536941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 2020 – Societal Challenge 4</a:t>
            </a:r>
            <a:endParaRPr lang="en-US" dirty="0"/>
          </a:p>
        </p:txBody>
      </p:sp>
      <p:sp>
        <p:nvSpPr>
          <p:cNvPr id="3" name="Subtitle 2"/>
          <p:cNvSpPr>
            <a:spLocks noGrp="1"/>
          </p:cNvSpPr>
          <p:nvPr>
            <p:ph type="body" idx="1"/>
          </p:nvPr>
        </p:nvSpPr>
        <p:spPr/>
        <p:txBody>
          <a:bodyPr/>
          <a:lstStyle/>
          <a:p>
            <a:r>
              <a:rPr lang="en-GB" dirty="0"/>
              <a:t>Smart, green and integrated transport</a:t>
            </a:r>
            <a:endParaRPr lang="en-US" dirty="0"/>
          </a:p>
        </p:txBody>
      </p:sp>
    </p:spTree>
    <p:extLst>
      <p:ext uri="{BB962C8B-B14F-4D97-AF65-F5344CB8AC3E}">
        <p14:creationId xmlns:p14="http://schemas.microsoft.com/office/powerpoint/2010/main" val="27722876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400" dirty="0" smtClean="0"/>
              <a:t>What are the priorities for funding?</a:t>
            </a:r>
            <a:endParaRPr lang="en-GB" sz="2400"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7161998"/>
              </p:ext>
            </p:extLst>
          </p:nvPr>
        </p:nvGraphicFramePr>
        <p:xfrm>
          <a:off x="83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p:cNvCxnSpPr/>
          <p:nvPr/>
        </p:nvCxnSpPr>
        <p:spPr>
          <a:xfrm flipH="1">
            <a:off x="3284507" y="3757373"/>
            <a:ext cx="1164773"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769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Four calls:</a:t>
            </a:r>
          </a:p>
          <a:p>
            <a:endParaRPr lang="en-GB" dirty="0" smtClean="0"/>
          </a:p>
          <a:p>
            <a:endParaRPr lang="en-GB" dirty="0" smtClean="0"/>
          </a:p>
          <a:p>
            <a:endParaRPr lang="en-GB" dirty="0"/>
          </a:p>
          <a:p>
            <a:endParaRPr lang="en-GB" dirty="0" smtClean="0"/>
          </a:p>
          <a:p>
            <a:endParaRPr lang="en-GB" dirty="0" smtClean="0"/>
          </a:p>
          <a:p>
            <a:r>
              <a:rPr lang="en-GB" dirty="0" smtClean="0"/>
              <a:t>Types of projects funded:</a:t>
            </a:r>
          </a:p>
          <a:p>
            <a:pPr lvl="1"/>
            <a:r>
              <a:rPr lang="en-GB" dirty="0" smtClean="0"/>
              <a:t>single or two-stage Collaborative Projects (CPs) with 100% or 70% reimbursement rates</a:t>
            </a:r>
          </a:p>
          <a:p>
            <a:pPr lvl="1"/>
            <a:r>
              <a:rPr lang="en-GB" dirty="0" smtClean="0"/>
              <a:t>single stage Coordination and Support Actions (CSAs)</a:t>
            </a:r>
          </a:p>
          <a:p>
            <a:pPr lvl="1"/>
            <a:r>
              <a:rPr lang="en-GB" dirty="0" smtClean="0"/>
              <a:t>Small Business Innovation Research for Transport </a:t>
            </a:r>
            <a:endParaRPr lang="en-GB" dirty="0"/>
          </a:p>
          <a:p>
            <a:pPr lvl="1"/>
            <a:r>
              <a:rPr lang="en-GB" dirty="0" smtClean="0"/>
              <a:t>inducement prize in 2015 for the cleanest engine</a:t>
            </a:r>
            <a:endParaRPr lang="en-GB" dirty="0"/>
          </a:p>
        </p:txBody>
      </p:sp>
      <p:sp>
        <p:nvSpPr>
          <p:cNvPr id="3" name="Title 2"/>
          <p:cNvSpPr>
            <a:spLocks noGrp="1"/>
          </p:cNvSpPr>
          <p:nvPr>
            <p:ph type="title"/>
          </p:nvPr>
        </p:nvSpPr>
        <p:spPr/>
        <p:txBody>
          <a:bodyPr>
            <a:normAutofit/>
          </a:bodyPr>
          <a:lstStyle/>
          <a:p>
            <a:r>
              <a:rPr lang="en-GB" sz="2800" dirty="0" smtClean="0"/>
              <a:t>Draft Work Programme 2014-15</a:t>
            </a:r>
            <a:endParaRPr lang="en-GB" sz="2800" dirty="0"/>
          </a:p>
        </p:txBody>
      </p:sp>
      <p:graphicFrame>
        <p:nvGraphicFramePr>
          <p:cNvPr id="4" name="Diagram 3"/>
          <p:cNvGraphicFramePr/>
          <p:nvPr>
            <p:extLst>
              <p:ext uri="{D42A27DB-BD31-4B8C-83A1-F6EECF244321}">
                <p14:modId xmlns:p14="http://schemas.microsoft.com/office/powerpoint/2010/main" val="3276521217"/>
              </p:ext>
            </p:extLst>
          </p:nvPr>
        </p:nvGraphicFramePr>
        <p:xfrm>
          <a:off x="2063763" y="2006617"/>
          <a:ext cx="452845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7131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GB" dirty="0"/>
              <a:t>European Commission’s Transport website</a:t>
            </a:r>
          </a:p>
          <a:p>
            <a:r>
              <a:rPr lang="en-GB" sz="2600" dirty="0">
                <a:hlinkClick r:id="rId2"/>
              </a:rPr>
              <a:t>http://</a:t>
            </a:r>
            <a:r>
              <a:rPr lang="en-GB" sz="2600" dirty="0" smtClean="0">
                <a:hlinkClick r:id="rId2"/>
              </a:rPr>
              <a:t>ec.europa.eu/research/transport/index_en.htm</a:t>
            </a:r>
            <a:r>
              <a:rPr lang="en-GB" sz="2600" dirty="0" smtClean="0"/>
              <a:t> </a:t>
            </a:r>
            <a:endParaRPr lang="en-GB" sz="2600" dirty="0"/>
          </a:p>
          <a:p>
            <a:endParaRPr lang="en-GB" dirty="0" smtClean="0"/>
          </a:p>
          <a:p>
            <a:r>
              <a:rPr lang="en-GB" dirty="0" smtClean="0"/>
              <a:t>Transport </a:t>
            </a:r>
            <a:r>
              <a:rPr lang="en-GB" dirty="0"/>
              <a:t>Research &amp; Innovation Portal</a:t>
            </a:r>
          </a:p>
          <a:p>
            <a:r>
              <a:rPr lang="en-GB" sz="2600" dirty="0">
                <a:hlinkClick r:id="rId3"/>
              </a:rPr>
              <a:t>http://</a:t>
            </a:r>
            <a:r>
              <a:rPr lang="en-GB" sz="2600" dirty="0" smtClean="0">
                <a:hlinkClick r:id="rId3"/>
              </a:rPr>
              <a:t>www.transport-research.info/web/index.cfm</a:t>
            </a:r>
            <a:endParaRPr lang="en-GB" sz="2600" dirty="0" smtClean="0"/>
          </a:p>
          <a:p>
            <a:endParaRPr lang="en-GB" dirty="0" smtClean="0"/>
          </a:p>
          <a:p>
            <a:r>
              <a:rPr lang="en-GB" dirty="0" smtClean="0"/>
              <a:t>The </a:t>
            </a:r>
            <a:r>
              <a:rPr lang="en-GB" dirty="0"/>
              <a:t>European Green Cars Initiative website</a:t>
            </a:r>
          </a:p>
          <a:p>
            <a:r>
              <a:rPr lang="en-GB" sz="2600" dirty="0">
                <a:hlinkClick r:id="rId4"/>
              </a:rPr>
              <a:t>http://www.green-cars-initiative.eu/public</a:t>
            </a:r>
            <a:r>
              <a:rPr lang="en-GB" sz="2600" dirty="0" smtClean="0">
                <a:hlinkClick r:id="rId4"/>
              </a:rPr>
              <a:t>/</a:t>
            </a:r>
            <a:r>
              <a:rPr lang="en-GB" sz="2600" dirty="0" smtClean="0"/>
              <a:t> </a:t>
            </a:r>
          </a:p>
          <a:p>
            <a:endParaRPr lang="en-GB" sz="2600" dirty="0"/>
          </a:p>
          <a:p>
            <a:r>
              <a:rPr lang="en-GB" dirty="0"/>
              <a:t>Clean Sky website</a:t>
            </a:r>
          </a:p>
          <a:p>
            <a:r>
              <a:rPr lang="en-GB" sz="2600" dirty="0">
                <a:hlinkClick r:id="rId5"/>
              </a:rPr>
              <a:t>http://</a:t>
            </a:r>
            <a:r>
              <a:rPr lang="en-GB" sz="2600" dirty="0" smtClean="0">
                <a:hlinkClick r:id="rId5"/>
              </a:rPr>
              <a:t>www.cleansky.eu/</a:t>
            </a:r>
            <a:endParaRPr lang="en-GB" sz="2600" dirty="0" smtClean="0"/>
          </a:p>
          <a:p>
            <a:endParaRPr lang="en-GB" dirty="0"/>
          </a:p>
          <a:p>
            <a:r>
              <a:rPr lang="en-GB" dirty="0" smtClean="0"/>
              <a:t>2011 Transport White Paper - Roadmap </a:t>
            </a:r>
            <a:r>
              <a:rPr lang="en-GB" dirty="0"/>
              <a:t>to a Single European Transport </a:t>
            </a:r>
            <a:r>
              <a:rPr lang="en-GB" dirty="0" smtClean="0"/>
              <a:t>Area</a:t>
            </a:r>
            <a:endParaRPr lang="en-GB" dirty="0"/>
          </a:p>
          <a:p>
            <a:r>
              <a:rPr lang="en-GB" sz="2600" dirty="0" smtClean="0">
                <a:hlinkClick r:id="rId6"/>
              </a:rPr>
              <a:t>http://ec.europa.eu/transport/themes/strategies/2011_white_paper_en.htm</a:t>
            </a:r>
            <a:endParaRPr lang="en-GB" sz="2600" dirty="0" smtClean="0"/>
          </a:p>
          <a:p>
            <a:endParaRPr lang="en-GB" sz="2600" dirty="0" smtClean="0"/>
          </a:p>
          <a:p>
            <a:r>
              <a:rPr lang="en-GB" dirty="0" smtClean="0"/>
              <a:t>2012 Transport Communication – Research and Innovation for Europe’s Future Mobility</a:t>
            </a:r>
          </a:p>
          <a:p>
            <a:r>
              <a:rPr lang="en-GB" sz="2500" dirty="0">
                <a:hlinkClick r:id="rId7"/>
              </a:rPr>
              <a:t>http://</a:t>
            </a:r>
            <a:r>
              <a:rPr lang="en-GB" sz="2500" dirty="0" smtClean="0">
                <a:hlinkClick r:id="rId7"/>
              </a:rPr>
              <a:t>eur-lex.europa.eu/LexUriServ/LexUriServ.do?uri=COM:2012:0501:FIN:EN:PDF</a:t>
            </a:r>
            <a:endParaRPr lang="en-GB" sz="2500" dirty="0" smtClean="0"/>
          </a:p>
          <a:p>
            <a:endParaRPr lang="en-GB" dirty="0" smtClean="0"/>
          </a:p>
          <a:p>
            <a:r>
              <a:rPr lang="en-GB" dirty="0" err="1" smtClean="0"/>
              <a:t>Flightpath</a:t>
            </a:r>
            <a:r>
              <a:rPr lang="en-GB" dirty="0" smtClean="0"/>
              <a:t> </a:t>
            </a:r>
            <a:r>
              <a:rPr lang="en-GB" dirty="0"/>
              <a:t>2050 – Europe’s Vision for Aviation (2011)</a:t>
            </a:r>
          </a:p>
          <a:p>
            <a:r>
              <a:rPr lang="en-GB" sz="2600" dirty="0">
                <a:hlinkClick r:id="rId8"/>
              </a:rPr>
              <a:t>http://</a:t>
            </a:r>
            <a:r>
              <a:rPr lang="en-GB" sz="2600" dirty="0" smtClean="0">
                <a:hlinkClick r:id="rId8"/>
              </a:rPr>
              <a:t>ec.europa.eu/transport/modes/air/doc/flightpath2050.pdf</a:t>
            </a:r>
            <a:r>
              <a:rPr lang="en-GB" sz="2600" dirty="0" smtClean="0"/>
              <a:t> </a:t>
            </a:r>
            <a:endParaRPr lang="en-GB" dirty="0"/>
          </a:p>
        </p:txBody>
      </p:sp>
      <p:sp>
        <p:nvSpPr>
          <p:cNvPr id="3" name="Title 2"/>
          <p:cNvSpPr>
            <a:spLocks noGrp="1"/>
          </p:cNvSpPr>
          <p:nvPr>
            <p:ph type="title"/>
          </p:nvPr>
        </p:nvSpPr>
        <p:spPr/>
        <p:txBody>
          <a:bodyPr/>
          <a:lstStyle/>
          <a:p>
            <a:r>
              <a:rPr lang="en-GB" dirty="0" smtClean="0"/>
              <a:t>Useful links</a:t>
            </a:r>
            <a:endParaRPr lang="en-GB" dirty="0"/>
          </a:p>
        </p:txBody>
      </p:sp>
    </p:spTree>
    <p:extLst>
      <p:ext uri="{BB962C8B-B14F-4D97-AF65-F5344CB8AC3E}">
        <p14:creationId xmlns:p14="http://schemas.microsoft.com/office/powerpoint/2010/main" val="9930400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a:t>
            </a:r>
            <a:r>
              <a:rPr lang="en-GB" dirty="0"/>
              <a:t>5</a:t>
            </a:r>
          </a:p>
        </p:txBody>
      </p:sp>
      <p:sp>
        <p:nvSpPr>
          <p:cNvPr id="8195" name="Subtitle 3"/>
          <p:cNvSpPr>
            <a:spLocks noGrp="1"/>
          </p:cNvSpPr>
          <p:nvPr>
            <p:ph type="body" idx="1"/>
          </p:nvPr>
        </p:nvSpPr>
        <p:spPr/>
        <p:txBody>
          <a:bodyPr>
            <a:normAutofit/>
          </a:bodyPr>
          <a:lstStyle/>
          <a:p>
            <a:r>
              <a:rPr lang="en-US" dirty="0" smtClean="0"/>
              <a:t>Climate action, resource efficiency and raw materials</a:t>
            </a:r>
            <a:endParaRPr lang="en-GB" dirty="0" smtClean="0"/>
          </a:p>
        </p:txBody>
      </p:sp>
    </p:spTree>
    <p:extLst>
      <p:ext uri="{BB962C8B-B14F-4D97-AF65-F5344CB8AC3E}">
        <p14:creationId xmlns:p14="http://schemas.microsoft.com/office/powerpoint/2010/main" val="16959340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38"/>
            <a:ext cx="7812073" cy="706090"/>
          </a:xfrm>
        </p:spPr>
        <p:txBody>
          <a:bodyPr>
            <a:normAutofit fontScale="90000"/>
          </a:bodyPr>
          <a:lstStyle/>
          <a:p>
            <a:r>
              <a:rPr lang="en-GB" sz="2400" dirty="0" smtClean="0"/>
              <a:t>What are the priorities for funding? </a:t>
            </a:r>
            <a:br>
              <a:rPr lang="en-GB" sz="2400" dirty="0" smtClean="0"/>
            </a:br>
            <a:endParaRPr lang="en-US" sz="2400" dirty="0"/>
          </a:p>
        </p:txBody>
      </p:sp>
      <p:sp>
        <p:nvSpPr>
          <p:cNvPr id="4" name="Rectangle 3"/>
          <p:cNvSpPr/>
          <p:nvPr/>
        </p:nvSpPr>
        <p:spPr>
          <a:xfrm>
            <a:off x="782569" y="908720"/>
            <a:ext cx="2664296"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Fighting and adapting to climate change</a:t>
            </a:r>
            <a:endParaRPr lang="en-US" sz="1600" b="0" dirty="0">
              <a:solidFill>
                <a:prstClr val="black"/>
              </a:solidFill>
              <a:latin typeface="Arial" pitchFamily="34" charset="0"/>
              <a:cs typeface="Arial" pitchFamily="34" charset="0"/>
            </a:endParaRPr>
          </a:p>
        </p:txBody>
      </p:sp>
      <p:sp>
        <p:nvSpPr>
          <p:cNvPr id="6" name="Rectangle 5"/>
          <p:cNvSpPr/>
          <p:nvPr/>
        </p:nvSpPr>
        <p:spPr>
          <a:xfrm>
            <a:off x="3681795" y="917099"/>
            <a:ext cx="2635200"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Sustainable management of natural resources and ecosystems</a:t>
            </a:r>
          </a:p>
        </p:txBody>
      </p:sp>
      <p:sp>
        <p:nvSpPr>
          <p:cNvPr id="7" name="Rectangle 6"/>
          <p:cNvSpPr/>
          <p:nvPr/>
        </p:nvSpPr>
        <p:spPr>
          <a:xfrm>
            <a:off x="6513177" y="925478"/>
            <a:ext cx="2638648"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Sustainable supply of non-energy and non-agricultural raw materials</a:t>
            </a:r>
            <a:endParaRPr lang="en-US" sz="1600" b="0" dirty="0">
              <a:solidFill>
                <a:prstClr val="black"/>
              </a:solidFill>
              <a:latin typeface="Arial" pitchFamily="34" charset="0"/>
              <a:cs typeface="Arial" pitchFamily="34" charset="0"/>
            </a:endParaRPr>
          </a:p>
        </p:txBody>
      </p:sp>
      <p:sp>
        <p:nvSpPr>
          <p:cNvPr id="9" name="Rectangle 8"/>
          <p:cNvSpPr/>
          <p:nvPr/>
        </p:nvSpPr>
        <p:spPr>
          <a:xfrm>
            <a:off x="977961" y="3212976"/>
            <a:ext cx="7835934" cy="648072"/>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To achieve: Transition to a green economy through eco-innovation</a:t>
            </a:r>
            <a:endParaRPr lang="en-US" sz="1600" b="0" dirty="0">
              <a:solidFill>
                <a:prstClr val="black"/>
              </a:solidFill>
              <a:latin typeface="Arial" pitchFamily="34" charset="0"/>
              <a:cs typeface="Arial" pitchFamily="34" charset="0"/>
            </a:endParaRPr>
          </a:p>
        </p:txBody>
      </p:sp>
      <p:sp>
        <p:nvSpPr>
          <p:cNvPr id="24" name="Down Arrow 23"/>
          <p:cNvSpPr/>
          <p:nvPr/>
        </p:nvSpPr>
        <p:spPr>
          <a:xfrm>
            <a:off x="4833070" y="2552933"/>
            <a:ext cx="332656"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6" name="Down Arrow 25"/>
          <p:cNvSpPr/>
          <p:nvPr/>
        </p:nvSpPr>
        <p:spPr>
          <a:xfrm>
            <a:off x="7656251" y="2564904"/>
            <a:ext cx="352500"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7" name="Down Arrow 26"/>
          <p:cNvSpPr/>
          <p:nvPr/>
        </p:nvSpPr>
        <p:spPr>
          <a:xfrm>
            <a:off x="1934704" y="2564929"/>
            <a:ext cx="360040" cy="564093"/>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2" name="TextBox 11"/>
          <p:cNvSpPr txBox="1"/>
          <p:nvPr/>
        </p:nvSpPr>
        <p:spPr>
          <a:xfrm>
            <a:off x="4921393" y="4278939"/>
            <a:ext cx="3917967" cy="584775"/>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dirty="0" smtClean="0">
                <a:solidFill>
                  <a:prstClr val="black"/>
                </a:solidFill>
                <a:latin typeface="Lucida Sans Unicode"/>
              </a:rPr>
              <a:t>Waste</a:t>
            </a:r>
            <a:r>
              <a:rPr lang="en-GB" sz="1600" b="0" dirty="0" smtClean="0">
                <a:solidFill>
                  <a:prstClr val="black"/>
                </a:solidFill>
                <a:latin typeface="Lucida Sans Unicode"/>
              </a:rPr>
              <a:t>: a resource to recycle, reuse and recover raw materials</a:t>
            </a:r>
            <a:endParaRPr lang="en-GB" sz="1600" b="0" dirty="0">
              <a:solidFill>
                <a:prstClr val="black"/>
              </a:solidFill>
              <a:latin typeface="Lucida Sans Unicode"/>
            </a:endParaRPr>
          </a:p>
        </p:txBody>
      </p:sp>
      <p:sp>
        <p:nvSpPr>
          <p:cNvPr id="19" name="TextBox 18"/>
          <p:cNvSpPr txBox="1"/>
          <p:nvPr/>
        </p:nvSpPr>
        <p:spPr>
          <a:xfrm>
            <a:off x="4929605" y="5733281"/>
            <a:ext cx="3884290" cy="830997"/>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dirty="0" smtClean="0">
                <a:solidFill>
                  <a:prstClr val="black"/>
                </a:solidFill>
                <a:latin typeface="Lucida Sans Unicode"/>
              </a:rPr>
              <a:t>Disaster resilience</a:t>
            </a:r>
            <a:r>
              <a:rPr lang="en-GB" sz="1600" b="0" dirty="0" smtClean="0">
                <a:solidFill>
                  <a:prstClr val="black"/>
                </a:solidFill>
                <a:latin typeface="Lucida Sans Unicode"/>
              </a:rPr>
              <a:t>: safeguarding and securing society, including adapting to climate change</a:t>
            </a:r>
          </a:p>
        </p:txBody>
      </p:sp>
      <p:sp>
        <p:nvSpPr>
          <p:cNvPr id="20" name="TextBox 19"/>
          <p:cNvSpPr txBox="1"/>
          <p:nvPr/>
        </p:nvSpPr>
        <p:spPr>
          <a:xfrm>
            <a:off x="4929619" y="5019211"/>
            <a:ext cx="3901513" cy="584775"/>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dirty="0" smtClean="0">
                <a:solidFill>
                  <a:prstClr val="black"/>
                </a:solidFill>
                <a:latin typeface="Lucida Sans Unicode"/>
              </a:rPr>
              <a:t>Water innovation</a:t>
            </a:r>
            <a:r>
              <a:rPr lang="en-GB" sz="1600" b="0" dirty="0" smtClean="0">
                <a:solidFill>
                  <a:prstClr val="black"/>
                </a:solidFill>
                <a:latin typeface="Lucida Sans Unicode"/>
              </a:rPr>
              <a:t>: boosting its value for Europe</a:t>
            </a:r>
            <a:endParaRPr lang="en-GB" sz="1600" b="0" dirty="0">
              <a:solidFill>
                <a:prstClr val="black"/>
              </a:solidFill>
              <a:latin typeface="Lucida Sans Unicode"/>
            </a:endParaRPr>
          </a:p>
        </p:txBody>
      </p:sp>
      <p:sp>
        <p:nvSpPr>
          <p:cNvPr id="30" name="Right Arrow 29"/>
          <p:cNvSpPr/>
          <p:nvPr/>
        </p:nvSpPr>
        <p:spPr>
          <a:xfrm>
            <a:off x="4016898" y="4450143"/>
            <a:ext cx="669899" cy="242316"/>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7" name="Right Arrow 16"/>
          <p:cNvSpPr/>
          <p:nvPr/>
        </p:nvSpPr>
        <p:spPr>
          <a:xfrm>
            <a:off x="4016898" y="5190415"/>
            <a:ext cx="669899" cy="242316"/>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8" name="Right Arrow 17"/>
          <p:cNvSpPr/>
          <p:nvPr/>
        </p:nvSpPr>
        <p:spPr>
          <a:xfrm>
            <a:off x="4016898" y="6027596"/>
            <a:ext cx="669899" cy="242316"/>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8" name="TextBox 7"/>
          <p:cNvSpPr txBox="1"/>
          <p:nvPr/>
        </p:nvSpPr>
        <p:spPr>
          <a:xfrm>
            <a:off x="2114716" y="4271428"/>
            <a:ext cx="1668154" cy="584775"/>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b="0" dirty="0" smtClean="0">
                <a:solidFill>
                  <a:prstClr val="black"/>
                </a:solidFill>
                <a:latin typeface="Lucida Sans Unicode"/>
              </a:rPr>
              <a:t>Contributing to focus areas </a:t>
            </a:r>
            <a:endParaRPr lang="en-GB" sz="1600" b="0" dirty="0">
              <a:solidFill>
                <a:prstClr val="black"/>
              </a:solidFill>
              <a:latin typeface="Lucida Sans Unicode"/>
            </a:endParaRPr>
          </a:p>
        </p:txBody>
      </p:sp>
    </p:spTree>
    <p:extLst>
      <p:ext uri="{BB962C8B-B14F-4D97-AF65-F5344CB8AC3E}">
        <p14:creationId xmlns:p14="http://schemas.microsoft.com/office/powerpoint/2010/main" val="2777514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From FP7 to Horizon 2020</a:t>
            </a:r>
            <a:endParaRPr lang="en-GB" dirty="0"/>
          </a:p>
        </p:txBody>
      </p:sp>
      <p:sp>
        <p:nvSpPr>
          <p:cNvPr id="4" name="Text Placeholder 3"/>
          <p:cNvSpPr>
            <a:spLocks noGrp="1"/>
          </p:cNvSpPr>
          <p:nvPr>
            <p:ph type="body" idx="1"/>
          </p:nvPr>
        </p:nvSpPr>
        <p:spPr/>
        <p:txBody>
          <a:bodyPr/>
          <a:lstStyle/>
          <a:p>
            <a:r>
              <a:rPr lang="en-GB" dirty="0" smtClean="0"/>
              <a:t>FP7	</a:t>
            </a:r>
            <a:endParaRPr lang="en-GB" dirty="0"/>
          </a:p>
        </p:txBody>
      </p:sp>
      <p:sp>
        <p:nvSpPr>
          <p:cNvPr id="6" name="Text Placeholder 5"/>
          <p:cNvSpPr>
            <a:spLocks noGrp="1"/>
          </p:cNvSpPr>
          <p:nvPr>
            <p:ph type="body" sz="half" idx="3"/>
          </p:nvPr>
        </p:nvSpPr>
        <p:spPr/>
        <p:txBody>
          <a:bodyPr/>
          <a:lstStyle/>
          <a:p>
            <a:r>
              <a:rPr lang="en-GB" dirty="0" smtClean="0"/>
              <a:t>Horizon 2020</a:t>
            </a:r>
            <a:endParaRPr lang="en-GB" dirty="0"/>
          </a:p>
        </p:txBody>
      </p:sp>
      <p:sp>
        <p:nvSpPr>
          <p:cNvPr id="5" name="Content Placeholder 4"/>
          <p:cNvSpPr>
            <a:spLocks noGrp="1"/>
          </p:cNvSpPr>
          <p:nvPr>
            <p:ph sz="quarter" idx="2"/>
          </p:nvPr>
        </p:nvSpPr>
        <p:spPr>
          <a:xfrm>
            <a:off x="506506" y="2204865"/>
            <a:ext cx="4365664" cy="3941763"/>
          </a:xfrm>
        </p:spPr>
        <p:txBody>
          <a:bodyPr/>
          <a:lstStyle/>
          <a:p>
            <a:r>
              <a:rPr lang="en-GB" dirty="0" smtClean="0"/>
              <a:t>Framework Programme	</a:t>
            </a:r>
          </a:p>
          <a:p>
            <a:r>
              <a:rPr lang="en-GB" dirty="0" smtClean="0"/>
              <a:t>Research themes</a:t>
            </a:r>
          </a:p>
          <a:p>
            <a:r>
              <a:rPr lang="en-GB" dirty="0" smtClean="0"/>
              <a:t>SME participation important</a:t>
            </a:r>
          </a:p>
          <a:p>
            <a:r>
              <a:rPr lang="en-GB" dirty="0" smtClean="0"/>
              <a:t>Growing importance of innovation	</a:t>
            </a:r>
          </a:p>
          <a:p>
            <a:r>
              <a:rPr lang="en-GB" dirty="0" smtClean="0"/>
              <a:t>Range of funding rates, complex rules		</a:t>
            </a:r>
            <a:endParaRPr lang="en-GB" dirty="0"/>
          </a:p>
          <a:p>
            <a:endParaRPr lang="en-GB" dirty="0" smtClean="0"/>
          </a:p>
          <a:p>
            <a:endParaRPr lang="en-GB" dirty="0"/>
          </a:p>
          <a:p>
            <a:endParaRPr lang="en-GB" dirty="0"/>
          </a:p>
        </p:txBody>
      </p:sp>
      <p:sp>
        <p:nvSpPr>
          <p:cNvPr id="8" name="Content Placeholder 4"/>
          <p:cNvSpPr txBox="1">
            <a:spLocks/>
          </p:cNvSpPr>
          <p:nvPr/>
        </p:nvSpPr>
        <p:spPr>
          <a:xfrm>
            <a:off x="5051020" y="2195636"/>
            <a:ext cx="4365664" cy="3941763"/>
          </a:xfrm>
          <a:prstGeom prst="rect">
            <a:avLst/>
          </a:prstGeom>
          <a:ln>
            <a:noFill/>
            <a:prstDash val="sysDash"/>
            <a:miter lim="800000"/>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0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18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dirty="0"/>
              <a:t>Integrates FP, EIT, CIP</a:t>
            </a:r>
          </a:p>
          <a:p>
            <a:r>
              <a:rPr lang="en-GB" dirty="0"/>
              <a:t>Societal Challenges</a:t>
            </a:r>
          </a:p>
          <a:p>
            <a:r>
              <a:rPr lang="en-GB" dirty="0" smtClean="0"/>
              <a:t>Strong industry focus overall		</a:t>
            </a:r>
          </a:p>
          <a:p>
            <a:r>
              <a:rPr lang="en-GB" dirty="0" smtClean="0"/>
              <a:t>Covering the entire cycle from basic idea to market</a:t>
            </a:r>
          </a:p>
          <a:p>
            <a:r>
              <a:rPr lang="en-GB" dirty="0" smtClean="0"/>
              <a:t>Single reimbursement rate for all</a:t>
            </a:r>
          </a:p>
          <a:p>
            <a:endParaRPr lang="en-GB" dirty="0" smtClean="0"/>
          </a:p>
          <a:p>
            <a:endParaRPr lang="en-GB" dirty="0"/>
          </a:p>
        </p:txBody>
      </p:sp>
    </p:spTree>
    <p:extLst>
      <p:ext uri="{BB962C8B-B14F-4D97-AF65-F5344CB8AC3E}">
        <p14:creationId xmlns:p14="http://schemas.microsoft.com/office/powerpoint/2010/main" val="33612330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06" y="1484784"/>
            <a:ext cx="8915400" cy="4666332"/>
          </a:xfrm>
        </p:spPr>
        <p:txBody>
          <a:bodyPr/>
          <a:lstStyle/>
          <a:p>
            <a:pPr lvl="1"/>
            <a:r>
              <a:rPr lang="en-US" b="1" dirty="0" smtClean="0"/>
              <a:t>1. Fighting and adapting to climate change</a:t>
            </a:r>
          </a:p>
          <a:p>
            <a:pPr lvl="2"/>
            <a:r>
              <a:rPr lang="en-US" dirty="0" smtClean="0"/>
              <a:t>Better understanding of climate change and reliable projections</a:t>
            </a:r>
          </a:p>
          <a:p>
            <a:pPr lvl="2"/>
            <a:r>
              <a:rPr lang="en-US" dirty="0" smtClean="0"/>
              <a:t>Innovative adaption and risk prevention measures</a:t>
            </a:r>
          </a:p>
          <a:p>
            <a:pPr lvl="2"/>
            <a:r>
              <a:rPr lang="en-US" dirty="0" smtClean="0"/>
              <a:t>Climate change mitigation policies</a:t>
            </a:r>
          </a:p>
          <a:p>
            <a:pPr lvl="2"/>
            <a:endParaRPr lang="en-GB" sz="1600" dirty="0"/>
          </a:p>
          <a:p>
            <a:pPr lvl="1"/>
            <a:r>
              <a:rPr lang="en-GB" b="1" dirty="0" smtClean="0"/>
              <a:t>2. Sustainability managing natural resources and ecosystems</a:t>
            </a:r>
          </a:p>
          <a:p>
            <a:pPr lvl="2"/>
            <a:r>
              <a:rPr lang="en-GB" dirty="0" smtClean="0"/>
              <a:t>Functioning of ecosystems, interactions with social systems and their role in sustaining economy and human beings</a:t>
            </a:r>
          </a:p>
          <a:p>
            <a:pPr lvl="2"/>
            <a:r>
              <a:rPr lang="en-GB" dirty="0" smtClean="0"/>
              <a:t>Support for decision making and public engagement</a:t>
            </a:r>
          </a:p>
          <a:p>
            <a:pPr marL="630238" lvl="2" indent="0">
              <a:buNone/>
            </a:pPr>
            <a:endParaRPr lang="en-GB" dirty="0" smtClean="0"/>
          </a:p>
          <a:p>
            <a:pPr lvl="1"/>
            <a:endParaRPr lang="en-GB" sz="1800" dirty="0"/>
          </a:p>
          <a:p>
            <a:pPr lvl="1"/>
            <a:endParaRPr lang="en-GB" dirty="0" smtClean="0"/>
          </a:p>
        </p:txBody>
      </p:sp>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#1</a:t>
            </a:r>
            <a:endParaRPr lang="en-US" sz="2400" dirty="0"/>
          </a:p>
        </p:txBody>
      </p:sp>
    </p:spTree>
    <p:extLst>
      <p:ext uri="{BB962C8B-B14F-4D97-AF65-F5344CB8AC3E}">
        <p14:creationId xmlns:p14="http://schemas.microsoft.com/office/powerpoint/2010/main" val="4858651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96752"/>
            <a:ext cx="8915400" cy="4810348"/>
          </a:xfrm>
        </p:spPr>
        <p:txBody>
          <a:bodyPr>
            <a:normAutofit lnSpcReduction="10000"/>
          </a:bodyPr>
          <a:lstStyle/>
          <a:p>
            <a:pPr lvl="1"/>
            <a:endParaRPr lang="en-GB" sz="1800" dirty="0"/>
          </a:p>
          <a:p>
            <a:pPr lvl="1"/>
            <a:r>
              <a:rPr lang="en-GB" b="1" dirty="0" smtClean="0"/>
              <a:t>3. Ensuring the sustainable supply of non-energy and non-agricultural raw materials</a:t>
            </a:r>
            <a:endParaRPr lang="en-GB" b="1" dirty="0"/>
          </a:p>
          <a:p>
            <a:pPr lvl="2"/>
            <a:r>
              <a:rPr lang="en-GB" dirty="0" smtClean="0"/>
              <a:t>Better knowledge on availability</a:t>
            </a:r>
          </a:p>
          <a:p>
            <a:pPr lvl="2"/>
            <a:r>
              <a:rPr lang="en-GB" dirty="0" smtClean="0"/>
              <a:t>Promotion of sustainable supply (exploration, extraction, processing, </a:t>
            </a:r>
            <a:r>
              <a:rPr lang="en-GB" dirty="0" err="1" smtClean="0"/>
              <a:t>recyling</a:t>
            </a:r>
            <a:r>
              <a:rPr lang="en-GB" dirty="0" smtClean="0"/>
              <a:t> and recovery)</a:t>
            </a:r>
          </a:p>
          <a:p>
            <a:pPr lvl="2"/>
            <a:r>
              <a:rPr lang="en-GB" dirty="0" smtClean="0"/>
              <a:t>Alternatives for critical raw materials</a:t>
            </a:r>
          </a:p>
          <a:p>
            <a:pPr lvl="2"/>
            <a:r>
              <a:rPr lang="en-GB" dirty="0" smtClean="0"/>
              <a:t>Improve social awareness</a:t>
            </a:r>
            <a:endParaRPr lang="en-GB" dirty="0"/>
          </a:p>
          <a:p>
            <a:pPr lvl="1"/>
            <a:endParaRPr lang="en-GB" dirty="0"/>
          </a:p>
          <a:p>
            <a:pPr lvl="1"/>
            <a:r>
              <a:rPr lang="en-GB" b="1" dirty="0" smtClean="0"/>
              <a:t>4. Enabling the transition towards a green economy through eco-innovation</a:t>
            </a:r>
          </a:p>
          <a:p>
            <a:pPr lvl="2"/>
            <a:r>
              <a:rPr lang="en-GB" dirty="0" smtClean="0"/>
              <a:t>Strengthen eco-innovation and market uptake</a:t>
            </a:r>
          </a:p>
          <a:p>
            <a:pPr lvl="2"/>
            <a:r>
              <a:rPr lang="en-GB" dirty="0" smtClean="0"/>
              <a:t>Innovative policies and societal changes</a:t>
            </a:r>
          </a:p>
          <a:p>
            <a:pPr lvl="2"/>
            <a:r>
              <a:rPr lang="en-GB" dirty="0" smtClean="0"/>
              <a:t>Resource efficiency through digital systems</a:t>
            </a:r>
          </a:p>
          <a:p>
            <a:pPr marL="630238" lvl="2" indent="0">
              <a:buNone/>
            </a:pPr>
            <a:endParaRPr lang="en-GB" dirty="0" smtClean="0"/>
          </a:p>
          <a:p>
            <a:pPr lvl="2"/>
            <a:endParaRPr lang="en-US" dirty="0"/>
          </a:p>
          <a:p>
            <a:pPr lvl="1"/>
            <a:endParaRPr lang="en-GB" dirty="0" smtClean="0"/>
          </a:p>
        </p:txBody>
      </p:sp>
      <p:sp>
        <p:nvSpPr>
          <p:cNvPr id="2" name="Title 1"/>
          <p:cNvSpPr>
            <a:spLocks noGrp="1"/>
          </p:cNvSpPr>
          <p:nvPr>
            <p:ph type="title"/>
          </p:nvPr>
        </p:nvSpPr>
        <p:spPr/>
        <p:txBody>
          <a:bodyPr>
            <a:normAutofit/>
          </a:bodyPr>
          <a:lstStyle/>
          <a:p>
            <a:r>
              <a:rPr lang="en-GB" sz="2800" dirty="0" smtClean="0"/>
              <a:t>Specific Activities #2</a:t>
            </a:r>
            <a:endParaRPr lang="en-US" sz="2800" dirty="0"/>
          </a:p>
        </p:txBody>
      </p:sp>
    </p:spTree>
    <p:extLst>
      <p:ext uri="{BB962C8B-B14F-4D97-AF65-F5344CB8AC3E}">
        <p14:creationId xmlns:p14="http://schemas.microsoft.com/office/powerpoint/2010/main" val="18111520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268760"/>
            <a:ext cx="9216229" cy="4824536"/>
          </a:xfrm>
        </p:spPr>
        <p:txBody>
          <a:bodyPr>
            <a:normAutofit fontScale="47500" lnSpcReduction="20000"/>
          </a:bodyPr>
          <a:lstStyle/>
          <a:p>
            <a:r>
              <a:rPr lang="en-GB" sz="3100" dirty="0" smtClean="0"/>
              <a:t>Calls for proposals divided into three </a:t>
            </a:r>
            <a:r>
              <a:rPr lang="en-GB" sz="3100" b="1" dirty="0" smtClean="0"/>
              <a:t>Focus Areas</a:t>
            </a:r>
            <a:r>
              <a:rPr lang="en-GB" sz="3100" dirty="0" smtClean="0"/>
              <a:t>: </a:t>
            </a:r>
          </a:p>
          <a:p>
            <a:endParaRPr lang="en-GB" sz="2600" dirty="0" smtClean="0"/>
          </a:p>
          <a:p>
            <a:pPr marL="630238" lvl="2" indent="0">
              <a:buNone/>
            </a:pPr>
            <a:endParaRPr lang="en-GB" sz="2900" dirty="0" smtClean="0"/>
          </a:p>
          <a:p>
            <a:pPr marL="630238" lvl="2" indent="0">
              <a:buNone/>
            </a:pPr>
            <a:endParaRPr lang="en-GB" sz="2900" dirty="0" smtClean="0"/>
          </a:p>
          <a:p>
            <a:endParaRPr lang="en-GB" sz="3100" dirty="0" smtClean="0"/>
          </a:p>
          <a:p>
            <a:endParaRPr lang="en-GB" sz="3100" dirty="0" smtClean="0"/>
          </a:p>
          <a:p>
            <a:endParaRPr lang="en-GB" sz="3100" dirty="0" smtClean="0"/>
          </a:p>
          <a:p>
            <a:endParaRPr lang="en-GB" sz="3100" dirty="0"/>
          </a:p>
          <a:p>
            <a:endParaRPr lang="en-GB" sz="3100" dirty="0" smtClean="0"/>
          </a:p>
          <a:p>
            <a:pPr marL="109728" indent="0">
              <a:buNone/>
            </a:pPr>
            <a:endParaRPr lang="en-GB" sz="3200" dirty="0"/>
          </a:p>
          <a:p>
            <a:endParaRPr lang="en-GB" sz="3300" dirty="0" smtClean="0"/>
          </a:p>
          <a:p>
            <a:r>
              <a:rPr lang="en-GB" sz="3300" dirty="0" smtClean="0"/>
              <a:t>Types of projects to be funded:</a:t>
            </a:r>
          </a:p>
          <a:p>
            <a:endParaRPr lang="en-GB" sz="3300" dirty="0" smtClean="0"/>
          </a:p>
          <a:p>
            <a:pPr lvl="1"/>
            <a:r>
              <a:rPr lang="en-GB" sz="3300" dirty="0" smtClean="0"/>
              <a:t>Single or two-stage collaborative projects (CP) with 100% and 70% reimbursement rates</a:t>
            </a:r>
          </a:p>
          <a:p>
            <a:pPr lvl="1"/>
            <a:r>
              <a:rPr lang="en-GB" sz="3300" dirty="0" smtClean="0"/>
              <a:t>5 x ERA-NETs </a:t>
            </a:r>
          </a:p>
          <a:p>
            <a:pPr lvl="1"/>
            <a:r>
              <a:rPr lang="en-GB" sz="3300" dirty="0" smtClean="0"/>
              <a:t>1 topic to be funded via the SME Instrument</a:t>
            </a:r>
          </a:p>
          <a:p>
            <a:pPr lvl="1"/>
            <a:r>
              <a:rPr lang="en-GB" sz="3300" dirty="0" smtClean="0"/>
              <a:t>1 co-ordination action for Pre-Commercial procurement (PCP) and 1 co-ordination action for Public Procurement for Innovation (PPI)</a:t>
            </a:r>
          </a:p>
          <a:p>
            <a:pPr lvl="1"/>
            <a:r>
              <a:rPr lang="en-GB" sz="3300" dirty="0" smtClean="0"/>
              <a:t>1 (possible) Inducement Prize</a:t>
            </a:r>
            <a:endParaRPr lang="en-GB" sz="3300" dirty="0"/>
          </a:p>
        </p:txBody>
      </p:sp>
      <p:sp>
        <p:nvSpPr>
          <p:cNvPr id="3" name="Title 2"/>
          <p:cNvSpPr>
            <a:spLocks noGrp="1"/>
          </p:cNvSpPr>
          <p:nvPr>
            <p:ph type="title"/>
          </p:nvPr>
        </p:nvSpPr>
        <p:spPr>
          <a:xfrm>
            <a:off x="488504" y="260648"/>
            <a:ext cx="7812073" cy="1143000"/>
          </a:xfrm>
        </p:spPr>
        <p:txBody>
          <a:bodyPr>
            <a:normAutofit/>
          </a:bodyPr>
          <a:lstStyle/>
          <a:p>
            <a:r>
              <a:rPr lang="en-GB" sz="2400" dirty="0" smtClean="0"/>
              <a:t>Draft Work Programme for 2014-15</a:t>
            </a:r>
            <a:endParaRPr lang="en-GB" sz="2400" dirty="0"/>
          </a:p>
        </p:txBody>
      </p:sp>
      <p:sp>
        <p:nvSpPr>
          <p:cNvPr id="13" name="Rectangle 12"/>
          <p:cNvSpPr/>
          <p:nvPr/>
        </p:nvSpPr>
        <p:spPr>
          <a:xfrm>
            <a:off x="992560" y="1736924"/>
            <a:ext cx="4248472" cy="4679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400" b="0" dirty="0" smtClean="0">
                <a:solidFill>
                  <a:prstClr val="black"/>
                </a:solidFill>
                <a:latin typeface="Arial" pitchFamily="34" charset="0"/>
                <a:cs typeface="Arial" pitchFamily="34" charset="0"/>
              </a:rPr>
              <a:t>Waste (13 topics</a:t>
            </a:r>
            <a:r>
              <a:rPr lang="en-GB" sz="1400" b="0" dirty="0">
                <a:solidFill>
                  <a:prstClr val="black"/>
                </a:solidFill>
                <a:latin typeface="Arial" pitchFamily="34" charset="0"/>
                <a:cs typeface="Arial" pitchFamily="34" charset="0"/>
              </a:rPr>
              <a:t>)</a:t>
            </a:r>
            <a:endParaRPr lang="en-US" sz="1400" b="0" dirty="0">
              <a:solidFill>
                <a:prstClr val="white"/>
              </a:solidFill>
              <a:latin typeface="Arial" pitchFamily="34" charset="0"/>
              <a:cs typeface="Arial" pitchFamily="34" charset="0"/>
            </a:endParaRPr>
          </a:p>
        </p:txBody>
      </p:sp>
      <p:sp>
        <p:nvSpPr>
          <p:cNvPr id="14" name="Rectangle 13"/>
          <p:cNvSpPr/>
          <p:nvPr/>
        </p:nvSpPr>
        <p:spPr>
          <a:xfrm>
            <a:off x="992560" y="2420740"/>
            <a:ext cx="4248472" cy="4636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400" b="0" dirty="0" smtClean="0">
                <a:solidFill>
                  <a:prstClr val="black"/>
                </a:solidFill>
                <a:latin typeface="Arial" pitchFamily="34" charset="0"/>
                <a:cs typeface="Arial" pitchFamily="34" charset="0"/>
              </a:rPr>
              <a:t>Water Innovation (15 topics)</a:t>
            </a:r>
            <a:endParaRPr lang="en-US" sz="1400" b="0" dirty="0">
              <a:solidFill>
                <a:prstClr val="black"/>
              </a:solidFill>
              <a:latin typeface="Arial" pitchFamily="34" charset="0"/>
              <a:cs typeface="Arial" pitchFamily="34" charset="0"/>
            </a:endParaRPr>
          </a:p>
        </p:txBody>
      </p:sp>
      <p:sp>
        <p:nvSpPr>
          <p:cNvPr id="15" name="Rectangle 14"/>
          <p:cNvSpPr/>
          <p:nvPr/>
        </p:nvSpPr>
        <p:spPr>
          <a:xfrm>
            <a:off x="1005508" y="3115444"/>
            <a:ext cx="424710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400" b="0" dirty="0" smtClean="0">
                <a:solidFill>
                  <a:prstClr val="black"/>
                </a:solidFill>
                <a:latin typeface="Arial" pitchFamily="34" charset="0"/>
                <a:cs typeface="Arial" pitchFamily="34" charset="0"/>
              </a:rPr>
              <a:t>Disaster resilience (20 topics</a:t>
            </a:r>
            <a:r>
              <a:rPr lang="en-GB" sz="1000" b="0" dirty="0" smtClean="0">
                <a:solidFill>
                  <a:prstClr val="black"/>
                </a:solidFill>
                <a:latin typeface="Arial" pitchFamily="34" charset="0"/>
                <a:cs typeface="Arial" pitchFamily="34" charset="0"/>
              </a:rPr>
              <a:t>)</a:t>
            </a:r>
            <a:endParaRPr lang="en-US" sz="1000"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37006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506506" y="1340768"/>
            <a:ext cx="9127014" cy="4381946"/>
          </a:xfrm>
        </p:spPr>
        <p:txBody>
          <a:bodyPr>
            <a:normAutofit fontScale="92500"/>
          </a:bodyPr>
          <a:lstStyle/>
          <a:p>
            <a:r>
              <a:rPr lang="en-GB" sz="2000" dirty="0" smtClean="0"/>
              <a:t>European Commission pages on EU-funded Environmental research </a:t>
            </a:r>
            <a:r>
              <a:rPr lang="en-GB" sz="2000" dirty="0" smtClean="0">
                <a:hlinkClick r:id="rId2"/>
              </a:rPr>
              <a:t>http</a:t>
            </a:r>
            <a:r>
              <a:rPr lang="en-GB" sz="2000" dirty="0">
                <a:hlinkClick r:id="rId2"/>
              </a:rPr>
              <a:t>://</a:t>
            </a:r>
            <a:r>
              <a:rPr lang="en-GB" sz="2000" dirty="0" smtClean="0">
                <a:hlinkClick r:id="rId2"/>
              </a:rPr>
              <a:t>ec.europa.eu/research/environment/index_en.cfm </a:t>
            </a:r>
            <a:endParaRPr lang="en-GB" sz="2000" dirty="0" smtClean="0"/>
          </a:p>
          <a:p>
            <a:pPr marL="392113" lvl="1" indent="0">
              <a:buNone/>
            </a:pPr>
            <a:endParaRPr lang="en-GB" sz="2000" dirty="0" smtClean="0"/>
          </a:p>
          <a:p>
            <a:r>
              <a:rPr lang="en-GB" sz="2000" dirty="0"/>
              <a:t>European </a:t>
            </a:r>
            <a:r>
              <a:rPr lang="en-GB" sz="2000" dirty="0" smtClean="0"/>
              <a:t>Innovation Partnership on water: </a:t>
            </a:r>
            <a:endParaRPr lang="en-GB" sz="2000" dirty="0"/>
          </a:p>
          <a:p>
            <a:pPr lvl="1"/>
            <a:r>
              <a:rPr lang="en-GB" sz="2000" dirty="0" smtClean="0">
                <a:hlinkClick r:id="rId3"/>
              </a:rPr>
              <a:t>http://ec.europa.eu/environment/water/innovationpartnership/index_en.htm</a:t>
            </a:r>
            <a:endParaRPr lang="en-GB" sz="2000" dirty="0" smtClean="0"/>
          </a:p>
          <a:p>
            <a:pPr marL="392113" lvl="1" indent="0">
              <a:buNone/>
            </a:pPr>
            <a:endParaRPr lang="en-GB" sz="1600" dirty="0"/>
          </a:p>
          <a:p>
            <a:r>
              <a:rPr lang="en-GB" sz="2000" dirty="0" smtClean="0"/>
              <a:t>Joint programming initiatives:</a:t>
            </a:r>
          </a:p>
          <a:p>
            <a:pPr lvl="1"/>
            <a:r>
              <a:rPr lang="en-GB" sz="2000" dirty="0"/>
              <a:t>Water: </a:t>
            </a:r>
            <a:r>
              <a:rPr lang="en-GB" sz="2000" dirty="0">
                <a:hlinkClick r:id="rId4"/>
              </a:rPr>
              <a:t>http://</a:t>
            </a:r>
            <a:r>
              <a:rPr lang="en-GB" sz="2000" dirty="0" smtClean="0">
                <a:hlinkClick r:id="rId4"/>
              </a:rPr>
              <a:t>www.waterjpi.eu/home</a:t>
            </a:r>
            <a:endParaRPr lang="en-GB" sz="2000" dirty="0" smtClean="0"/>
          </a:p>
          <a:p>
            <a:pPr lvl="1"/>
            <a:r>
              <a:rPr lang="en-GB" sz="2000" dirty="0" smtClean="0"/>
              <a:t>Oceans</a:t>
            </a:r>
            <a:r>
              <a:rPr lang="en-GB" sz="2000" dirty="0"/>
              <a:t>: </a:t>
            </a:r>
            <a:r>
              <a:rPr lang="en-GB" sz="2000" dirty="0">
                <a:hlinkClick r:id="rId5"/>
              </a:rPr>
              <a:t>http://</a:t>
            </a:r>
            <a:r>
              <a:rPr lang="en-GB" sz="2000" dirty="0" smtClean="0">
                <a:hlinkClick r:id="rId5"/>
              </a:rPr>
              <a:t>www.jpi-oceans.eu/home</a:t>
            </a:r>
            <a:endParaRPr lang="en-GB" sz="2000" dirty="0" smtClean="0"/>
          </a:p>
          <a:p>
            <a:pPr lvl="1"/>
            <a:r>
              <a:rPr lang="en-GB" sz="2000" dirty="0"/>
              <a:t>Climate: </a:t>
            </a:r>
            <a:r>
              <a:rPr lang="en-GB" sz="2000" dirty="0">
                <a:hlinkClick r:id="rId6"/>
              </a:rPr>
              <a:t>http://</a:t>
            </a:r>
            <a:r>
              <a:rPr lang="en-GB" sz="2000" dirty="0" smtClean="0">
                <a:hlinkClick r:id="rId6"/>
              </a:rPr>
              <a:t>www.jpi-climate.eu/home</a:t>
            </a:r>
            <a:endParaRPr lang="en-GB" sz="2000" dirty="0" smtClean="0"/>
          </a:p>
          <a:p>
            <a:pPr lvl="1"/>
            <a:endParaRPr lang="en-GB" sz="2000" dirty="0" smtClean="0"/>
          </a:p>
          <a:p>
            <a:r>
              <a:rPr lang="en-GB" sz="2400" dirty="0" smtClean="0"/>
              <a:t> </a:t>
            </a:r>
            <a:r>
              <a:rPr lang="en-GB" sz="2000" dirty="0" smtClean="0"/>
              <a:t>Life+ programme:</a:t>
            </a:r>
          </a:p>
          <a:p>
            <a:pPr lvl="1"/>
            <a:r>
              <a:rPr lang="en-GB" sz="2000" dirty="0">
                <a:hlinkClick r:id="rId7"/>
              </a:rPr>
              <a:t>http://ec.europa.eu/environment/life/funding/lifeplus.htm</a:t>
            </a:r>
            <a:endParaRPr lang="en-GB" sz="2000" dirty="0" smtClean="0"/>
          </a:p>
          <a:p>
            <a:endParaRPr lang="en-GB" sz="2000" dirty="0" smtClean="0"/>
          </a:p>
        </p:txBody>
      </p:sp>
      <p:sp>
        <p:nvSpPr>
          <p:cNvPr id="3" name="Title 2"/>
          <p:cNvSpPr>
            <a:spLocks noGrp="1"/>
          </p:cNvSpPr>
          <p:nvPr>
            <p:ph type="title"/>
          </p:nvPr>
        </p:nvSpPr>
        <p:spPr/>
        <p:txBody>
          <a:bodyPr/>
          <a:lstStyle/>
          <a:p>
            <a:pPr fontAlgn="auto">
              <a:spcAft>
                <a:spcPts val="0"/>
              </a:spcAft>
              <a:defRPr/>
            </a:pPr>
            <a:r>
              <a:rPr lang="en-GB" sz="2800" dirty="0" smtClean="0"/>
              <a:t>Useful Links</a:t>
            </a:r>
            <a:endParaRPr lang="en-GB" sz="2800" dirty="0"/>
          </a:p>
        </p:txBody>
      </p:sp>
    </p:spTree>
    <p:extLst>
      <p:ext uri="{BB962C8B-B14F-4D97-AF65-F5344CB8AC3E}">
        <p14:creationId xmlns:p14="http://schemas.microsoft.com/office/powerpoint/2010/main" val="27839655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6</a:t>
            </a:r>
            <a:endParaRPr lang="en-GB" dirty="0"/>
          </a:p>
        </p:txBody>
      </p:sp>
      <p:sp>
        <p:nvSpPr>
          <p:cNvPr id="8195" name="Subtitle 3"/>
          <p:cNvSpPr>
            <a:spLocks noGrp="1"/>
          </p:cNvSpPr>
          <p:nvPr>
            <p:ph type="body" idx="1"/>
          </p:nvPr>
        </p:nvSpPr>
        <p:spPr/>
        <p:txBody>
          <a:bodyPr>
            <a:normAutofit/>
          </a:bodyPr>
          <a:lstStyle/>
          <a:p>
            <a:r>
              <a:rPr lang="en-US" dirty="0" smtClean="0"/>
              <a:t>Europe in a Changing World: Inclusive, Innovative and Reflective Societies</a:t>
            </a:r>
            <a:endParaRPr lang="en-GB" dirty="0" smtClean="0"/>
          </a:p>
        </p:txBody>
      </p:sp>
    </p:spTree>
    <p:extLst>
      <p:ext uri="{BB962C8B-B14F-4D97-AF65-F5344CB8AC3E}">
        <p14:creationId xmlns:p14="http://schemas.microsoft.com/office/powerpoint/2010/main" val="39128749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51"/>
            <a:ext cx="7812073" cy="841643"/>
          </a:xfrm>
        </p:spPr>
        <p:txBody>
          <a:bodyPr>
            <a:normAutofit/>
          </a:bodyPr>
          <a:lstStyle/>
          <a:p>
            <a:r>
              <a:rPr lang="en-GB" sz="2400" dirty="0" smtClean="0"/>
              <a:t>What are the priorities for funding? </a:t>
            </a:r>
            <a:br>
              <a:rPr lang="en-GB" sz="2400" dirty="0" smtClean="0"/>
            </a:br>
            <a:endParaRPr lang="en-US" sz="2400" dirty="0"/>
          </a:p>
        </p:txBody>
      </p:sp>
      <p:sp>
        <p:nvSpPr>
          <p:cNvPr id="4" name="Rectangle 3"/>
          <p:cNvSpPr/>
          <p:nvPr/>
        </p:nvSpPr>
        <p:spPr>
          <a:xfrm>
            <a:off x="782569" y="908720"/>
            <a:ext cx="2664296"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2000" dirty="0" smtClean="0">
                <a:solidFill>
                  <a:prstClr val="black"/>
                </a:solidFill>
                <a:latin typeface="Arial" pitchFamily="34" charset="0"/>
                <a:cs typeface="Arial" pitchFamily="34" charset="0"/>
              </a:rPr>
              <a:t>Inclusive societies</a:t>
            </a:r>
            <a:endParaRPr lang="en-US" sz="2000" dirty="0">
              <a:solidFill>
                <a:prstClr val="black"/>
              </a:solidFill>
              <a:latin typeface="Arial" pitchFamily="34" charset="0"/>
              <a:cs typeface="Arial" pitchFamily="34" charset="0"/>
            </a:endParaRPr>
          </a:p>
        </p:txBody>
      </p:sp>
      <p:sp>
        <p:nvSpPr>
          <p:cNvPr id="6" name="Rectangle 5"/>
          <p:cNvSpPr/>
          <p:nvPr/>
        </p:nvSpPr>
        <p:spPr>
          <a:xfrm>
            <a:off x="3681795" y="917099"/>
            <a:ext cx="2635200"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2000" dirty="0" smtClean="0">
                <a:solidFill>
                  <a:prstClr val="black"/>
                </a:solidFill>
                <a:latin typeface="Arial" pitchFamily="34" charset="0"/>
                <a:cs typeface="Arial" pitchFamily="34" charset="0"/>
              </a:rPr>
              <a:t>Innovative societies</a:t>
            </a:r>
          </a:p>
        </p:txBody>
      </p:sp>
      <p:sp>
        <p:nvSpPr>
          <p:cNvPr id="7" name="Rectangle 6"/>
          <p:cNvSpPr/>
          <p:nvPr/>
        </p:nvSpPr>
        <p:spPr>
          <a:xfrm>
            <a:off x="6513177" y="925478"/>
            <a:ext cx="2638648"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2000" dirty="0" smtClean="0">
                <a:solidFill>
                  <a:prstClr val="black"/>
                </a:solidFill>
                <a:latin typeface="Arial" pitchFamily="34" charset="0"/>
                <a:cs typeface="Arial" pitchFamily="34" charset="0"/>
              </a:rPr>
              <a:t>Reflective societies</a:t>
            </a:r>
            <a:endParaRPr lang="en-US" sz="2000" dirty="0">
              <a:solidFill>
                <a:prstClr val="black"/>
              </a:solidFill>
              <a:latin typeface="Arial" pitchFamily="34" charset="0"/>
              <a:cs typeface="Arial" pitchFamily="34" charset="0"/>
            </a:endParaRPr>
          </a:p>
        </p:txBody>
      </p:sp>
      <p:sp>
        <p:nvSpPr>
          <p:cNvPr id="9" name="Rectangle 8"/>
          <p:cNvSpPr/>
          <p:nvPr/>
        </p:nvSpPr>
        <p:spPr>
          <a:xfrm>
            <a:off x="1081427" y="3212976"/>
            <a:ext cx="7835934" cy="864096"/>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800" dirty="0" smtClean="0">
                <a:solidFill>
                  <a:prstClr val="black"/>
                </a:solidFill>
                <a:latin typeface="Arial" pitchFamily="34" charset="0"/>
                <a:cs typeface="Arial" pitchFamily="34" charset="0"/>
              </a:rPr>
              <a:t>To achieve: </a:t>
            </a:r>
            <a:r>
              <a:rPr lang="en-GB" sz="1800" dirty="0" smtClean="0">
                <a:latin typeface="Arial" pitchFamily="34" charset="0"/>
                <a:cs typeface="Arial" pitchFamily="34" charset="0"/>
              </a:rPr>
              <a:t>inclusive and innovative European </a:t>
            </a:r>
            <a:r>
              <a:rPr lang="en-GB" sz="1800" dirty="0">
                <a:latin typeface="Arial" pitchFamily="34" charset="0"/>
                <a:cs typeface="Arial" pitchFamily="34" charset="0"/>
              </a:rPr>
              <a:t>societies in a context of unprecedented transformations and growing global interdependencies</a:t>
            </a:r>
            <a:endParaRPr lang="en-US" sz="1800" dirty="0">
              <a:solidFill>
                <a:prstClr val="black"/>
              </a:solidFill>
              <a:latin typeface="Arial" pitchFamily="34" charset="0"/>
              <a:cs typeface="Arial" pitchFamily="34" charset="0"/>
            </a:endParaRPr>
          </a:p>
        </p:txBody>
      </p:sp>
      <p:sp>
        <p:nvSpPr>
          <p:cNvPr id="24" name="Down Arrow 23"/>
          <p:cNvSpPr/>
          <p:nvPr/>
        </p:nvSpPr>
        <p:spPr>
          <a:xfrm>
            <a:off x="4833070" y="2552933"/>
            <a:ext cx="332656"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6" name="Down Arrow 25"/>
          <p:cNvSpPr/>
          <p:nvPr/>
        </p:nvSpPr>
        <p:spPr>
          <a:xfrm>
            <a:off x="7656251" y="2564904"/>
            <a:ext cx="352500"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Down Arrow 26"/>
          <p:cNvSpPr/>
          <p:nvPr/>
        </p:nvSpPr>
        <p:spPr>
          <a:xfrm>
            <a:off x="1934704" y="2564919"/>
            <a:ext cx="360040" cy="564093"/>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0" name="Right Arrow 29"/>
          <p:cNvSpPr/>
          <p:nvPr/>
        </p:nvSpPr>
        <p:spPr>
          <a:xfrm rot="16200000">
            <a:off x="4690210" y="4294937"/>
            <a:ext cx="618368" cy="439830"/>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8" name="TextBox 7"/>
          <p:cNvSpPr txBox="1"/>
          <p:nvPr/>
        </p:nvSpPr>
        <p:spPr>
          <a:xfrm>
            <a:off x="1365217" y="5026077"/>
            <a:ext cx="7338502" cy="707886"/>
          </a:xfrm>
          <a:prstGeom prst="rect">
            <a:avLst/>
          </a:prstGeom>
          <a:solidFill>
            <a:schemeClr val="accent6">
              <a:lumMod val="60000"/>
              <a:lumOff val="40000"/>
            </a:schemeClr>
          </a:solidFill>
          <a:ln>
            <a:solidFill>
              <a:schemeClr val="accent4"/>
            </a:solidFill>
          </a:ln>
        </p:spPr>
        <p:txBody>
          <a:bodyPr wrap="square" rtlCol="0">
            <a:spAutoFit/>
          </a:bodyPr>
          <a:lstStyle/>
          <a:p>
            <a:pPr algn="ctr" fontAlgn="auto">
              <a:spcBef>
                <a:spcPts val="0"/>
              </a:spcBef>
              <a:spcAft>
                <a:spcPts val="0"/>
              </a:spcAft>
            </a:pPr>
            <a:r>
              <a:rPr lang="en-GB" sz="2000" dirty="0" smtClean="0">
                <a:solidFill>
                  <a:prstClr val="black"/>
                </a:solidFill>
                <a:cs typeface="Arial" pitchFamily="34" charset="0"/>
              </a:rPr>
              <a:t>Overcoming the crisis: new ideas, strategies and governance structures for Europe</a:t>
            </a:r>
          </a:p>
        </p:txBody>
      </p:sp>
    </p:spTree>
    <p:extLst>
      <p:ext uri="{BB962C8B-B14F-4D97-AF65-F5344CB8AC3E}">
        <p14:creationId xmlns:p14="http://schemas.microsoft.com/office/powerpoint/2010/main" val="17489504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497" y="1628800"/>
            <a:ext cx="8915400" cy="4666332"/>
          </a:xfrm>
        </p:spPr>
        <p:txBody>
          <a:bodyPr/>
          <a:lstStyle/>
          <a:p>
            <a:pPr marL="392113" lvl="1" indent="0">
              <a:buNone/>
            </a:pPr>
            <a:r>
              <a:rPr lang="en-US" b="1" dirty="0" smtClean="0"/>
              <a:t>1. Inclusive societies</a:t>
            </a:r>
          </a:p>
          <a:p>
            <a:pPr lvl="1"/>
            <a:r>
              <a:rPr lang="en-GB" dirty="0" smtClean="0"/>
              <a:t>The mechanisms to promote smart, sustainable and inclusive growth</a:t>
            </a:r>
            <a:endParaRPr lang="en-GB" dirty="0"/>
          </a:p>
          <a:p>
            <a:pPr lvl="1"/>
            <a:r>
              <a:rPr lang="en-GB" dirty="0" smtClean="0"/>
              <a:t>Resilient, inclusive, participatory, open and creative societies in Europe</a:t>
            </a:r>
          </a:p>
          <a:p>
            <a:pPr lvl="1"/>
            <a:r>
              <a:rPr lang="en-GB" dirty="0" smtClean="0"/>
              <a:t>Strengthening Europe’s role as a global actor</a:t>
            </a:r>
          </a:p>
          <a:p>
            <a:pPr lvl="1"/>
            <a:r>
              <a:rPr lang="en-GB" dirty="0" smtClean="0"/>
              <a:t>Promotion of sustainable and inclusive environments through innovative spatial and urban planning and design</a:t>
            </a:r>
          </a:p>
          <a:p>
            <a:pPr marL="392113" lvl="1" indent="0">
              <a:buNone/>
            </a:pPr>
            <a:r>
              <a:rPr lang="en-US" dirty="0" smtClean="0"/>
              <a:t> </a:t>
            </a:r>
          </a:p>
          <a:p>
            <a:pPr marL="630238" lvl="2" indent="0">
              <a:buNone/>
            </a:pPr>
            <a:endParaRPr lang="en-GB" sz="1600" dirty="0"/>
          </a:p>
          <a:p>
            <a:pPr marL="630238" lvl="2" indent="0">
              <a:buNone/>
            </a:pPr>
            <a:endParaRPr lang="en-GB" dirty="0" smtClean="0"/>
          </a:p>
          <a:p>
            <a:pPr lvl="1"/>
            <a:endParaRPr lang="en-GB" sz="1800" dirty="0"/>
          </a:p>
          <a:p>
            <a:pPr lvl="1"/>
            <a:endParaRPr lang="en-GB" dirty="0" smtClean="0"/>
          </a:p>
        </p:txBody>
      </p:sp>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#1</a:t>
            </a:r>
            <a:endParaRPr lang="en-US" sz="2400" dirty="0"/>
          </a:p>
        </p:txBody>
      </p:sp>
    </p:spTree>
    <p:extLst>
      <p:ext uri="{BB962C8B-B14F-4D97-AF65-F5344CB8AC3E}">
        <p14:creationId xmlns:p14="http://schemas.microsoft.com/office/powerpoint/2010/main" val="39814977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06" y="1340768"/>
            <a:ext cx="8915400" cy="4810348"/>
          </a:xfrm>
        </p:spPr>
        <p:txBody>
          <a:bodyPr>
            <a:normAutofit fontScale="92500"/>
          </a:bodyPr>
          <a:lstStyle/>
          <a:p>
            <a:pPr marL="392113" lvl="1" indent="0">
              <a:buNone/>
            </a:pPr>
            <a:r>
              <a:rPr lang="en-US" sz="2500" b="1" dirty="0" smtClean="0"/>
              <a:t>2</a:t>
            </a:r>
            <a:r>
              <a:rPr lang="en-US" sz="2500" b="1" dirty="0"/>
              <a:t>. Innovative </a:t>
            </a:r>
            <a:r>
              <a:rPr lang="en-US" sz="2500" b="1" dirty="0" smtClean="0"/>
              <a:t>societies</a:t>
            </a:r>
            <a:endParaRPr lang="en-US" sz="2500" b="1" dirty="0"/>
          </a:p>
          <a:p>
            <a:pPr lvl="1"/>
            <a:r>
              <a:rPr lang="en-US" sz="2500" dirty="0" smtClean="0"/>
              <a:t>Strengthen </a:t>
            </a:r>
            <a:r>
              <a:rPr lang="en-US" sz="2500" dirty="0"/>
              <a:t>the </a:t>
            </a:r>
            <a:r>
              <a:rPr lang="en-US" sz="2500" dirty="0" smtClean="0"/>
              <a:t>evidence base and support for the Innovation Union and European Research Area (ERA)</a:t>
            </a:r>
          </a:p>
          <a:p>
            <a:pPr lvl="1"/>
            <a:r>
              <a:rPr lang="en-US" sz="2500" dirty="0" smtClean="0"/>
              <a:t>New forms of innovation, incl. social innovation and creativity</a:t>
            </a:r>
          </a:p>
          <a:p>
            <a:pPr lvl="1"/>
            <a:r>
              <a:rPr lang="en-US" sz="2500" dirty="0" smtClean="0"/>
              <a:t>Innovative, creative and productive potential of all generations</a:t>
            </a:r>
          </a:p>
          <a:p>
            <a:pPr lvl="1"/>
            <a:endParaRPr lang="en-GB" sz="2500" dirty="0"/>
          </a:p>
          <a:p>
            <a:pPr marL="392113" lvl="1" indent="0">
              <a:buNone/>
            </a:pPr>
            <a:r>
              <a:rPr lang="en-GB" sz="2500" b="1" dirty="0" smtClean="0"/>
              <a:t>3. Reflective societies</a:t>
            </a:r>
          </a:p>
          <a:p>
            <a:pPr lvl="1"/>
            <a:r>
              <a:rPr lang="en-GB" sz="2500" dirty="0" smtClean="0"/>
              <a:t>Cultural heritage</a:t>
            </a:r>
          </a:p>
          <a:p>
            <a:pPr lvl="1"/>
            <a:r>
              <a:rPr lang="en-GB" sz="2500" dirty="0" smtClean="0"/>
              <a:t>European </a:t>
            </a:r>
            <a:r>
              <a:rPr lang="en-GB" sz="2500" dirty="0"/>
              <a:t>values and </a:t>
            </a:r>
            <a:r>
              <a:rPr lang="en-GB" sz="2500" dirty="0" smtClean="0"/>
              <a:t>identities</a:t>
            </a:r>
            <a:endParaRPr lang="en-GB" sz="2500" b="1" dirty="0"/>
          </a:p>
          <a:p>
            <a:pPr marL="392113" lvl="1" indent="0">
              <a:buNone/>
            </a:pPr>
            <a:endParaRPr lang="en-GB" sz="2500" b="1" dirty="0"/>
          </a:p>
          <a:p>
            <a:pPr marL="392113" lvl="1" indent="0">
              <a:buNone/>
            </a:pPr>
            <a:r>
              <a:rPr lang="en-GB" sz="2500" b="1" dirty="0" smtClean="0">
                <a:solidFill>
                  <a:schemeClr val="accent2"/>
                </a:solidFill>
              </a:rPr>
              <a:t>+</a:t>
            </a:r>
            <a:r>
              <a:rPr lang="en-GB" sz="2500" b="1" dirty="0" smtClean="0"/>
              <a:t> Focus Area: </a:t>
            </a:r>
            <a:r>
              <a:rPr lang="en-US" sz="2500" dirty="0" smtClean="0"/>
              <a:t>Overcoming </a:t>
            </a:r>
            <a:r>
              <a:rPr lang="en-US" sz="2500" dirty="0"/>
              <a:t>the </a:t>
            </a:r>
            <a:r>
              <a:rPr lang="en-US" sz="2500" dirty="0" smtClean="0"/>
              <a:t>crisis – new </a:t>
            </a:r>
            <a:r>
              <a:rPr lang="en-US" sz="2500" dirty="0"/>
              <a:t>ideas, strategies and governance structures for </a:t>
            </a:r>
            <a:r>
              <a:rPr lang="en-US" sz="2500" dirty="0" smtClean="0"/>
              <a:t>Europe</a:t>
            </a:r>
            <a:endParaRPr lang="en-GB" b="1" dirty="0"/>
          </a:p>
          <a:p>
            <a:pPr marL="392113" lvl="1" indent="0">
              <a:buNone/>
            </a:pPr>
            <a:endParaRPr lang="en-GB" b="1" dirty="0" smtClean="0"/>
          </a:p>
          <a:p>
            <a:pPr marL="630238" lvl="2" indent="0">
              <a:buNone/>
            </a:pPr>
            <a:endParaRPr lang="en-GB" dirty="0" smtClean="0"/>
          </a:p>
          <a:p>
            <a:pPr lvl="2"/>
            <a:endParaRPr lang="en-US" dirty="0"/>
          </a:p>
          <a:p>
            <a:pPr lvl="1"/>
            <a:endParaRPr lang="en-GB" dirty="0" smtClean="0"/>
          </a:p>
        </p:txBody>
      </p:sp>
      <p:sp>
        <p:nvSpPr>
          <p:cNvPr id="2" name="Title 1"/>
          <p:cNvSpPr>
            <a:spLocks noGrp="1"/>
          </p:cNvSpPr>
          <p:nvPr>
            <p:ph type="title"/>
          </p:nvPr>
        </p:nvSpPr>
        <p:spPr/>
        <p:txBody>
          <a:bodyPr>
            <a:normAutofit/>
          </a:bodyPr>
          <a:lstStyle/>
          <a:p>
            <a:r>
              <a:rPr lang="en-GB" sz="2800" dirty="0" smtClean="0"/>
              <a:t>Specific Activities #2</a:t>
            </a:r>
            <a:endParaRPr lang="en-US" sz="2800" dirty="0"/>
          </a:p>
        </p:txBody>
      </p:sp>
    </p:spTree>
    <p:extLst>
      <p:ext uri="{BB962C8B-B14F-4D97-AF65-F5344CB8AC3E}">
        <p14:creationId xmlns:p14="http://schemas.microsoft.com/office/powerpoint/2010/main" val="36756613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465" y="4221088"/>
            <a:ext cx="9789537" cy="2304256"/>
          </a:xfrm>
        </p:spPr>
        <p:txBody>
          <a:bodyPr>
            <a:normAutofit fontScale="32500" lnSpcReduction="20000"/>
          </a:bodyPr>
          <a:lstStyle/>
          <a:p>
            <a:pPr marL="630238" lvl="2" indent="0">
              <a:buNone/>
            </a:pPr>
            <a:endParaRPr lang="en-GB" dirty="0"/>
          </a:p>
          <a:p>
            <a:r>
              <a:rPr lang="en-GB" sz="4900" dirty="0" smtClean="0"/>
              <a:t>Types of projects to be funded:</a:t>
            </a:r>
          </a:p>
          <a:p>
            <a:pPr lvl="1"/>
            <a:r>
              <a:rPr lang="en-GB" sz="4900" dirty="0" smtClean="0"/>
              <a:t>Single stage collaborative projects (CP) and </a:t>
            </a:r>
            <a:r>
              <a:rPr lang="en-GB" sz="4900" dirty="0"/>
              <a:t>Coordination and Support </a:t>
            </a:r>
            <a:r>
              <a:rPr lang="en-GB" sz="4900" dirty="0" smtClean="0"/>
              <a:t>Actions (CSA) with 100% reimbursement rate and some closer to market CPs with 70% reimbursement </a:t>
            </a:r>
          </a:p>
          <a:p>
            <a:pPr lvl="1"/>
            <a:r>
              <a:rPr lang="en-GB" sz="4900" dirty="0" smtClean="0"/>
              <a:t>1 x ERA-NET on ‘Uses of the past’ </a:t>
            </a:r>
          </a:p>
          <a:p>
            <a:pPr lvl="1"/>
            <a:r>
              <a:rPr lang="en-GB" sz="4900" dirty="0" smtClean="0"/>
              <a:t>Several prizes for European Women Innovators, innovation in the public administration, European Capital of Innovation, European social innovation etc.</a:t>
            </a:r>
          </a:p>
          <a:p>
            <a:pPr lvl="1"/>
            <a:r>
              <a:rPr lang="en-GB" sz="4900" dirty="0" smtClean="0"/>
              <a:t>Public procurement, framework contracts, expert contracts on innovation policy and ERA </a:t>
            </a:r>
          </a:p>
          <a:p>
            <a:pPr marL="392113" lvl="1" indent="0">
              <a:buNone/>
            </a:pPr>
            <a:endParaRPr lang="en-GB" sz="4500" dirty="0" smtClean="0"/>
          </a:p>
          <a:p>
            <a:pPr marL="392113" lvl="1" indent="0">
              <a:buNone/>
            </a:pPr>
            <a:endParaRPr lang="en-GB" sz="4500" dirty="0" smtClean="0"/>
          </a:p>
          <a:p>
            <a:pPr marL="136525" indent="0">
              <a:buNone/>
            </a:pPr>
            <a:endParaRPr lang="en-GB" sz="4900" dirty="0" smtClean="0"/>
          </a:p>
          <a:p>
            <a:pPr marL="392113" lvl="1" indent="0">
              <a:buNone/>
            </a:pPr>
            <a:endParaRPr lang="en-GB" sz="4500" dirty="0"/>
          </a:p>
        </p:txBody>
      </p:sp>
      <p:sp>
        <p:nvSpPr>
          <p:cNvPr id="3" name="Title 2"/>
          <p:cNvSpPr>
            <a:spLocks noGrp="1"/>
          </p:cNvSpPr>
          <p:nvPr>
            <p:ph type="title"/>
          </p:nvPr>
        </p:nvSpPr>
        <p:spPr>
          <a:xfrm>
            <a:off x="495302" y="274638"/>
            <a:ext cx="7812073" cy="562074"/>
          </a:xfrm>
        </p:spPr>
        <p:txBody>
          <a:bodyPr>
            <a:normAutofit/>
          </a:bodyPr>
          <a:lstStyle/>
          <a:p>
            <a:r>
              <a:rPr lang="en-GB" sz="2400" dirty="0" smtClean="0"/>
              <a:t>Draft Work Programme for 2014-15</a:t>
            </a:r>
            <a:endParaRPr lang="en-GB" sz="2400" dirty="0"/>
          </a:p>
        </p:txBody>
      </p:sp>
      <p:graphicFrame>
        <p:nvGraphicFramePr>
          <p:cNvPr id="4" name="Diagram 3"/>
          <p:cNvGraphicFramePr/>
          <p:nvPr>
            <p:extLst>
              <p:ext uri="{D42A27DB-BD31-4B8C-83A1-F6EECF244321}">
                <p14:modId xmlns:p14="http://schemas.microsoft.com/office/powerpoint/2010/main" val="203089711"/>
              </p:ext>
            </p:extLst>
          </p:nvPr>
        </p:nvGraphicFramePr>
        <p:xfrm>
          <a:off x="180748" y="973604"/>
          <a:ext cx="7502563" cy="332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371275" y="2250868"/>
            <a:ext cx="2418269" cy="9924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smtClean="0">
                <a:solidFill>
                  <a:schemeClr val="tx1"/>
                </a:solidFill>
              </a:rPr>
              <a:t>Overcoming the crisis (14 topics)</a:t>
            </a:r>
            <a:endParaRPr lang="en-GB" sz="1800" b="0" dirty="0">
              <a:solidFill>
                <a:schemeClr val="tx1"/>
              </a:solidFill>
            </a:endParaRPr>
          </a:p>
        </p:txBody>
      </p:sp>
    </p:spTree>
    <p:extLst>
      <p:ext uri="{BB962C8B-B14F-4D97-AF65-F5344CB8AC3E}">
        <p14:creationId xmlns:p14="http://schemas.microsoft.com/office/powerpoint/2010/main" val="5025447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518381" y="826349"/>
            <a:ext cx="9127014" cy="5400600"/>
          </a:xfrm>
        </p:spPr>
        <p:txBody>
          <a:bodyPr>
            <a:noAutofit/>
          </a:bodyPr>
          <a:lstStyle/>
          <a:p>
            <a:r>
              <a:rPr lang="en-GB" sz="1800" dirty="0" smtClean="0"/>
              <a:t>European Commission pages on Socio-economic Sciences and </a:t>
            </a:r>
            <a:r>
              <a:rPr lang="en-GB" sz="1800" dirty="0"/>
              <a:t>Humanities </a:t>
            </a:r>
            <a:r>
              <a:rPr lang="en-GB" sz="1800" dirty="0" smtClean="0"/>
              <a:t>research</a:t>
            </a:r>
            <a:endParaRPr lang="en-GB" sz="1800" dirty="0"/>
          </a:p>
          <a:p>
            <a:pPr marL="365125" lvl="1" indent="0">
              <a:buNone/>
            </a:pPr>
            <a:r>
              <a:rPr lang="en-GB" sz="1800" dirty="0" smtClean="0">
                <a:hlinkClick r:id="rId2"/>
              </a:rPr>
              <a:t>http</a:t>
            </a:r>
            <a:r>
              <a:rPr lang="en-GB" sz="1800" dirty="0">
                <a:hlinkClick r:id="rId2"/>
              </a:rPr>
              <a:t>://</a:t>
            </a:r>
            <a:r>
              <a:rPr lang="en-GB" sz="1800" dirty="0" smtClean="0">
                <a:hlinkClick r:id="rId2"/>
              </a:rPr>
              <a:t>ec.europa.eu/research/social-sciences/index_en.html</a:t>
            </a:r>
            <a:r>
              <a:rPr lang="en-GB" sz="1800" dirty="0" smtClean="0"/>
              <a:t> </a:t>
            </a:r>
          </a:p>
          <a:p>
            <a:pPr marL="365125" lvl="1" indent="0">
              <a:buNone/>
            </a:pPr>
            <a:endParaRPr lang="en-GB" sz="1800" dirty="0" smtClean="0"/>
          </a:p>
          <a:p>
            <a:r>
              <a:rPr lang="en-GB" sz="1800" dirty="0" smtClean="0"/>
              <a:t>European Commission pages on the Innovation </a:t>
            </a:r>
            <a:r>
              <a:rPr lang="en-GB" sz="1800" dirty="0"/>
              <a:t>Union </a:t>
            </a:r>
            <a:r>
              <a:rPr lang="en-GB" sz="1800" dirty="0">
                <a:hlinkClick r:id="rId3"/>
              </a:rPr>
              <a:t>http://</a:t>
            </a:r>
            <a:r>
              <a:rPr lang="en-GB" sz="1800" dirty="0" smtClean="0">
                <a:hlinkClick r:id="rId3"/>
              </a:rPr>
              <a:t>ec.europa.eu/research/innovation-union/index_en.cfm</a:t>
            </a:r>
            <a:r>
              <a:rPr lang="en-GB" sz="1800" dirty="0" smtClean="0"/>
              <a:t> </a:t>
            </a:r>
          </a:p>
          <a:p>
            <a:endParaRPr lang="en-GB" sz="1800" dirty="0" smtClean="0"/>
          </a:p>
          <a:p>
            <a:r>
              <a:rPr lang="en-GB" sz="1800" dirty="0" smtClean="0"/>
              <a:t>EU vision for ‘Deep and Genuine Economic and Monetary Union’</a:t>
            </a:r>
          </a:p>
          <a:p>
            <a:pPr marL="365125" lvl="1" indent="0">
              <a:buNone/>
            </a:pPr>
            <a:r>
              <a:rPr lang="en-GB" sz="1800" dirty="0" smtClean="0">
                <a:hlinkClick r:id="rId4"/>
              </a:rPr>
              <a:t>http</a:t>
            </a:r>
            <a:r>
              <a:rPr lang="en-GB" sz="1800" dirty="0">
                <a:hlinkClick r:id="rId4"/>
              </a:rPr>
              <a:t>://</a:t>
            </a:r>
            <a:r>
              <a:rPr lang="en-GB" sz="1800" dirty="0" smtClean="0">
                <a:hlinkClick r:id="rId4"/>
              </a:rPr>
              <a:t>ec.europa.eu/commission_2010-2014/president/news/archives/2013/04/20130430_1_en.htm</a:t>
            </a:r>
            <a:r>
              <a:rPr lang="en-GB" sz="1800" dirty="0" smtClean="0"/>
              <a:t> </a:t>
            </a:r>
          </a:p>
          <a:p>
            <a:pPr marL="365125" lvl="1" indent="0">
              <a:buNone/>
            </a:pPr>
            <a:endParaRPr lang="en-GB" sz="1800" dirty="0"/>
          </a:p>
          <a:p>
            <a:r>
              <a:rPr lang="en-GB" sz="1800" dirty="0" smtClean="0"/>
              <a:t>Joint Programming Initiative (JPI) on Cultural Heritage</a:t>
            </a:r>
          </a:p>
          <a:p>
            <a:pPr marL="365125" lvl="1" indent="0">
              <a:buNone/>
            </a:pPr>
            <a:r>
              <a:rPr lang="en-GB" sz="1800" dirty="0">
                <a:hlinkClick r:id="rId5"/>
              </a:rPr>
              <a:t>http://www.jpi-culturalheritage.eu</a:t>
            </a:r>
            <a:r>
              <a:rPr lang="en-GB" sz="1800" dirty="0" smtClean="0">
                <a:hlinkClick r:id="rId5"/>
              </a:rPr>
              <a:t>/</a:t>
            </a:r>
            <a:r>
              <a:rPr lang="en-GB" sz="1800" dirty="0" smtClean="0"/>
              <a:t> </a:t>
            </a:r>
          </a:p>
          <a:p>
            <a:pPr marL="365125" lvl="1" indent="0">
              <a:buNone/>
            </a:pPr>
            <a:endParaRPr lang="en-GB" sz="1800" dirty="0" smtClean="0"/>
          </a:p>
          <a:p>
            <a:r>
              <a:rPr lang="en-GB" sz="1800" dirty="0" smtClean="0"/>
              <a:t>European Innovation Partnership (EIP) on Active and Healthy Ageing </a:t>
            </a:r>
          </a:p>
          <a:p>
            <a:pPr marL="365125" lvl="1" indent="0">
              <a:buNone/>
            </a:pPr>
            <a:r>
              <a:rPr lang="en-GB" sz="1800" dirty="0">
                <a:hlinkClick r:id="rId6"/>
              </a:rPr>
              <a:t>http://</a:t>
            </a:r>
            <a:r>
              <a:rPr lang="en-GB" sz="1800" dirty="0" smtClean="0">
                <a:hlinkClick r:id="rId6"/>
              </a:rPr>
              <a:t>ec.europa.eu/research/innovation-union/index_en.cfm?section=active-healthy-ageing&amp;pg=home</a:t>
            </a:r>
            <a:endParaRPr lang="en-GB" sz="1800" dirty="0" smtClean="0"/>
          </a:p>
          <a:p>
            <a:pPr marL="365125" lvl="1" indent="0">
              <a:buNone/>
            </a:pPr>
            <a:r>
              <a:rPr lang="en-GB" sz="2000" dirty="0" smtClean="0"/>
              <a:t> </a:t>
            </a:r>
          </a:p>
        </p:txBody>
      </p:sp>
      <p:sp>
        <p:nvSpPr>
          <p:cNvPr id="3" name="Title 2"/>
          <p:cNvSpPr>
            <a:spLocks noGrp="1"/>
          </p:cNvSpPr>
          <p:nvPr>
            <p:ph type="title"/>
          </p:nvPr>
        </p:nvSpPr>
        <p:spPr>
          <a:xfrm>
            <a:off x="495302" y="179635"/>
            <a:ext cx="7812073" cy="850106"/>
          </a:xfrm>
        </p:spPr>
        <p:txBody>
          <a:bodyPr/>
          <a:lstStyle/>
          <a:p>
            <a:pPr fontAlgn="auto">
              <a:spcAft>
                <a:spcPts val="0"/>
              </a:spcAft>
              <a:defRPr/>
            </a:pPr>
            <a:r>
              <a:rPr lang="en-GB" sz="2800" dirty="0" smtClean="0"/>
              <a:t>Useful Links</a:t>
            </a:r>
            <a:endParaRPr lang="en-GB" sz="2800" dirty="0"/>
          </a:p>
        </p:txBody>
      </p:sp>
    </p:spTree>
    <p:extLst>
      <p:ext uri="{BB962C8B-B14F-4D97-AF65-F5344CB8AC3E}">
        <p14:creationId xmlns:p14="http://schemas.microsoft.com/office/powerpoint/2010/main" val="139399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95299" y="1481336"/>
            <a:ext cx="9230592" cy="4525963"/>
          </a:xfrm>
        </p:spPr>
        <p:txBody>
          <a:bodyPr/>
          <a:lstStyle/>
          <a:p>
            <a:r>
              <a:rPr lang="en-GB" dirty="0" smtClean="0"/>
              <a:t>Two-year work programmes for 2014-15</a:t>
            </a:r>
          </a:p>
          <a:p>
            <a:endParaRPr lang="en-GB" dirty="0" smtClean="0"/>
          </a:p>
          <a:p>
            <a:r>
              <a:rPr lang="en-GB" dirty="0" smtClean="0"/>
              <a:t>Harmonised structure across all EC Directorate-Generals</a:t>
            </a:r>
          </a:p>
          <a:p>
            <a:endParaRPr lang="en-GB" dirty="0" smtClean="0"/>
          </a:p>
          <a:p>
            <a:r>
              <a:rPr lang="en-GB" dirty="0" smtClean="0"/>
              <a:t>Strategic Programme defines overall focus areas</a:t>
            </a:r>
          </a:p>
          <a:p>
            <a:endParaRPr lang="en-GB" dirty="0" smtClean="0"/>
          </a:p>
          <a:p>
            <a:r>
              <a:rPr lang="en-GB" dirty="0" smtClean="0"/>
              <a:t>Topics structure: “Specific challenge”, “Scope”, “Expected Impact”</a:t>
            </a:r>
            <a:endParaRPr lang="en-GB" dirty="0"/>
          </a:p>
        </p:txBody>
      </p:sp>
      <p:sp>
        <p:nvSpPr>
          <p:cNvPr id="7" name="Title 6"/>
          <p:cNvSpPr>
            <a:spLocks noGrp="1"/>
          </p:cNvSpPr>
          <p:nvPr>
            <p:ph type="title"/>
          </p:nvPr>
        </p:nvSpPr>
        <p:spPr/>
        <p:txBody>
          <a:bodyPr/>
          <a:lstStyle/>
          <a:p>
            <a:r>
              <a:rPr lang="en-GB" dirty="0" smtClean="0"/>
              <a:t>Work Programmes</a:t>
            </a:r>
            <a:endParaRPr lang="en-GB" dirty="0"/>
          </a:p>
        </p:txBody>
      </p:sp>
    </p:spTree>
    <p:extLst>
      <p:ext uri="{BB962C8B-B14F-4D97-AF65-F5344CB8AC3E}">
        <p14:creationId xmlns:p14="http://schemas.microsoft.com/office/powerpoint/2010/main" val="17907699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7</a:t>
            </a:r>
            <a:endParaRPr lang="en-GB" dirty="0"/>
          </a:p>
        </p:txBody>
      </p:sp>
      <p:sp>
        <p:nvSpPr>
          <p:cNvPr id="8195" name="Subtitle 3"/>
          <p:cNvSpPr>
            <a:spLocks noGrp="1"/>
          </p:cNvSpPr>
          <p:nvPr>
            <p:ph type="body" idx="1"/>
          </p:nvPr>
        </p:nvSpPr>
        <p:spPr/>
        <p:txBody>
          <a:bodyPr>
            <a:normAutofit/>
          </a:bodyPr>
          <a:lstStyle/>
          <a:p>
            <a:r>
              <a:rPr lang="en-US" dirty="0" smtClean="0"/>
              <a:t>Secure Societies – Protecting Freedom and Security of Europe and its Citizens</a:t>
            </a:r>
            <a:endParaRPr lang="en-GB" dirty="0" smtClean="0"/>
          </a:p>
        </p:txBody>
      </p:sp>
    </p:spTree>
    <p:extLst>
      <p:ext uri="{BB962C8B-B14F-4D97-AF65-F5344CB8AC3E}">
        <p14:creationId xmlns:p14="http://schemas.microsoft.com/office/powerpoint/2010/main" val="2864271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185742" y="217517"/>
            <a:ext cx="7732183" cy="981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eaLnBrk="0" hangingPunct="0">
              <a:lnSpc>
                <a:spcPct val="150000"/>
              </a:lnSpc>
            </a:pPr>
            <a:r>
              <a:rPr lang="en-GB" sz="2400" b="1" dirty="0">
                <a:latin typeface="Verdana" pitchFamily="34" charset="0"/>
                <a:cs typeface="Arial" pitchFamily="34" charset="0"/>
              </a:rPr>
              <a:t>H2020 Context – </a:t>
            </a:r>
            <a:r>
              <a:rPr lang="en-GB" sz="2400" b="1" dirty="0" smtClean="0">
                <a:latin typeface="Verdana" pitchFamily="34" charset="0"/>
                <a:cs typeface="Arial" pitchFamily="34" charset="0"/>
              </a:rPr>
              <a:t>Societal Challenge 7</a:t>
            </a:r>
            <a:endParaRPr lang="en-GB" sz="2400" b="1" dirty="0">
              <a:latin typeface="Verdana" pitchFamily="34" charset="0"/>
              <a:cs typeface="Arial" pitchFamily="34" charset="0"/>
            </a:endParaRPr>
          </a:p>
        </p:txBody>
      </p:sp>
      <p:sp>
        <p:nvSpPr>
          <p:cNvPr id="3" name="Rounded Rectangular Callout 2"/>
          <p:cNvSpPr/>
          <p:nvPr/>
        </p:nvSpPr>
        <p:spPr>
          <a:xfrm>
            <a:off x="974558" y="1412776"/>
            <a:ext cx="8346927" cy="3816424"/>
          </a:xfrm>
          <a:prstGeom prst="wedgeRoundRect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7030A0"/>
                </a:solidFill>
              </a:rPr>
              <a:t>“To develop and apply innovative technologies, solutions, foresight tools and knowledge, stimulate co-operation between providers and users, find civil security solutions, improve the competitiveness of European Security, industry and services, including ICT and prevent and combat the abuse of privacy and breaches of human rights on the internet and elsewhere, while ensuring European citizens’ individual rights and freedoms”  </a:t>
            </a:r>
            <a:endParaRPr lang="en-GB" sz="2400" dirty="0"/>
          </a:p>
        </p:txBody>
      </p:sp>
    </p:spTree>
    <p:extLst>
      <p:ext uri="{BB962C8B-B14F-4D97-AF65-F5344CB8AC3E}">
        <p14:creationId xmlns:p14="http://schemas.microsoft.com/office/powerpoint/2010/main" val="15450038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7877741"/>
              </p:ext>
            </p:extLst>
          </p:nvPr>
        </p:nvGraphicFramePr>
        <p:xfrm>
          <a:off x="896549" y="1412776"/>
          <a:ext cx="8268919" cy="4357906"/>
        </p:xfrm>
        <a:graphic>
          <a:graphicData uri="http://schemas.openxmlformats.org/drawingml/2006/table">
            <a:tbl>
              <a:tblPr firstRow="1" bandRow="1">
                <a:tableStyleId>{5C22544A-7EE6-4342-B048-85BDC9FD1C3A}</a:tableStyleId>
              </a:tblPr>
              <a:tblGrid>
                <a:gridCol w="8268919"/>
              </a:tblGrid>
              <a:tr h="531118">
                <a:tc>
                  <a:txBody>
                    <a:bodyPr/>
                    <a:lstStyle/>
                    <a:p>
                      <a:r>
                        <a:rPr lang="en-GB" dirty="0" smtClean="0"/>
                        <a:t>Specific Activities</a:t>
                      </a:r>
                      <a:endParaRPr lang="en-GB" dirty="0"/>
                    </a:p>
                  </a:txBody>
                  <a:tcPr marL="99060" marR="99060"/>
                </a:tc>
              </a:tr>
              <a:tr h="531118">
                <a:tc>
                  <a:txBody>
                    <a:bodyPr/>
                    <a:lstStyle/>
                    <a:p>
                      <a:r>
                        <a:rPr lang="en-GB" dirty="0" smtClean="0"/>
                        <a:t>Fight crime,</a:t>
                      </a:r>
                      <a:r>
                        <a:rPr lang="en-GB" baseline="0" dirty="0" smtClean="0"/>
                        <a:t> illegal trafficking &amp; terrorism</a:t>
                      </a:r>
                      <a:endParaRPr lang="en-GB" dirty="0"/>
                    </a:p>
                  </a:txBody>
                  <a:tcPr marL="99060" marR="99060"/>
                </a:tc>
              </a:tr>
              <a:tr h="531118">
                <a:tc>
                  <a:txBody>
                    <a:bodyPr/>
                    <a:lstStyle/>
                    <a:p>
                      <a:r>
                        <a:rPr lang="en-GB" dirty="0" smtClean="0"/>
                        <a:t>Protect critical infrastructures, supply chains and transport modes </a:t>
                      </a:r>
                      <a:endParaRPr lang="en-GB" dirty="0"/>
                    </a:p>
                  </a:txBody>
                  <a:tcPr marL="99060" marR="99060"/>
                </a:tc>
              </a:tr>
              <a:tr h="531118">
                <a:tc>
                  <a:txBody>
                    <a:bodyPr/>
                    <a:lstStyle/>
                    <a:p>
                      <a:r>
                        <a:rPr lang="en-GB" dirty="0" smtClean="0"/>
                        <a:t>Strengthen security</a:t>
                      </a:r>
                      <a:r>
                        <a:rPr lang="en-GB" baseline="0" dirty="0" smtClean="0"/>
                        <a:t> through border management</a:t>
                      </a:r>
                    </a:p>
                    <a:p>
                      <a:endParaRPr lang="en-GB" dirty="0"/>
                    </a:p>
                  </a:txBody>
                  <a:tcPr marL="99060" marR="99060"/>
                </a:tc>
              </a:tr>
              <a:tr h="531118">
                <a:tc>
                  <a:txBody>
                    <a:bodyPr/>
                    <a:lstStyle/>
                    <a:p>
                      <a:r>
                        <a:rPr lang="en-GB" baseline="0" dirty="0" smtClean="0"/>
                        <a:t>Improve cyber security</a:t>
                      </a:r>
                      <a:endParaRPr lang="en-GB" dirty="0"/>
                    </a:p>
                  </a:txBody>
                  <a:tcPr marL="99060" marR="99060"/>
                </a:tc>
              </a:tr>
              <a:tr h="531118">
                <a:tc>
                  <a:txBody>
                    <a:bodyPr/>
                    <a:lstStyle/>
                    <a:p>
                      <a:r>
                        <a:rPr lang="en-GB" dirty="0" smtClean="0"/>
                        <a:t>Increase Europe’s resilience to crises and disasters</a:t>
                      </a:r>
                      <a:endParaRPr lang="en-GB" dirty="0"/>
                    </a:p>
                  </a:txBody>
                  <a:tcPr marL="99060" marR="99060"/>
                </a:tc>
              </a:tr>
              <a:tr h="531118">
                <a:tc>
                  <a:txBody>
                    <a:bodyPr/>
                    <a:lstStyle/>
                    <a:p>
                      <a:r>
                        <a:rPr lang="en-GB" dirty="0" smtClean="0"/>
                        <a:t>Ensure privacy and freedom &amp; enhancing societal understanding</a:t>
                      </a:r>
                      <a:endParaRPr lang="en-GB" dirty="0"/>
                    </a:p>
                  </a:txBody>
                  <a:tcPr marL="99060" marR="99060"/>
                </a:tc>
              </a:tr>
              <a:tr h="531118">
                <a:tc>
                  <a:txBody>
                    <a:bodyPr/>
                    <a:lstStyle/>
                    <a:p>
                      <a:r>
                        <a:rPr lang="en-GB" dirty="0" smtClean="0"/>
                        <a:t>Enhance standardisation &amp; interoperability of systems</a:t>
                      </a:r>
                      <a:endParaRPr lang="en-GB" dirty="0"/>
                    </a:p>
                  </a:txBody>
                  <a:tcPr marL="99060" marR="99060"/>
                </a:tc>
              </a:tr>
            </a:tbl>
          </a:graphicData>
        </a:graphic>
      </p:graphicFrame>
      <p:sp>
        <p:nvSpPr>
          <p:cNvPr id="2" name="Title 1"/>
          <p:cNvSpPr>
            <a:spLocks noGrp="1"/>
          </p:cNvSpPr>
          <p:nvPr>
            <p:ph type="title"/>
          </p:nvPr>
        </p:nvSpPr>
        <p:spPr>
          <a:xfrm>
            <a:off x="506508" y="260648"/>
            <a:ext cx="7812073" cy="1143000"/>
          </a:xfrm>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#1</a:t>
            </a:r>
            <a:endParaRPr lang="en-US" sz="2400" dirty="0"/>
          </a:p>
        </p:txBody>
      </p:sp>
    </p:spTree>
    <p:extLst>
      <p:ext uri="{BB962C8B-B14F-4D97-AF65-F5344CB8AC3E}">
        <p14:creationId xmlns:p14="http://schemas.microsoft.com/office/powerpoint/2010/main" val="31305834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06" y="1484784"/>
            <a:ext cx="8915400" cy="4666332"/>
          </a:xfrm>
        </p:spPr>
        <p:txBody>
          <a:bodyPr/>
          <a:lstStyle/>
          <a:p>
            <a:pPr lvl="1"/>
            <a:r>
              <a:rPr lang="en-US" b="1" dirty="0" smtClean="0"/>
              <a:t>1. Fight crime, illegal trafficking and terrorism</a:t>
            </a:r>
          </a:p>
          <a:p>
            <a:pPr lvl="2"/>
            <a:r>
              <a:rPr lang="en-GB" dirty="0" smtClean="0"/>
              <a:t>Avoiding incidents and mitigating potential consequences</a:t>
            </a:r>
          </a:p>
          <a:p>
            <a:pPr lvl="2"/>
            <a:r>
              <a:rPr lang="en-GB" dirty="0" smtClean="0"/>
              <a:t>New technologies &amp; capabilities for fighting (cyber) crime, terrorism and illegal trafficking. </a:t>
            </a:r>
          </a:p>
          <a:p>
            <a:pPr lvl="2"/>
            <a:r>
              <a:rPr lang="en-GB" dirty="0" smtClean="0"/>
              <a:t>Understanding and tackling terrorist ideas and beliefs</a:t>
            </a:r>
          </a:p>
          <a:p>
            <a:pPr lvl="2"/>
            <a:endParaRPr lang="en-GB" dirty="0"/>
          </a:p>
          <a:p>
            <a:pPr lvl="1"/>
            <a:r>
              <a:rPr lang="en-GB" b="1" dirty="0" smtClean="0"/>
              <a:t>2. Protect &amp; improve resilience of critical infrastructures, supply chains and transport modes</a:t>
            </a:r>
          </a:p>
          <a:p>
            <a:pPr lvl="2"/>
            <a:r>
              <a:rPr lang="en-GB" dirty="0" smtClean="0"/>
              <a:t>New technologies, processes and capabilities to help protect critical infrastructures, systems and services </a:t>
            </a:r>
          </a:p>
          <a:p>
            <a:pPr lvl="2"/>
            <a:r>
              <a:rPr lang="en-GB" dirty="0" smtClean="0"/>
              <a:t>Analysing and securing networked infrastructures against any type of threats</a:t>
            </a:r>
          </a:p>
        </p:txBody>
      </p:sp>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#2</a:t>
            </a:r>
            <a:endParaRPr lang="en-US" sz="2400" dirty="0"/>
          </a:p>
        </p:txBody>
      </p:sp>
    </p:spTree>
    <p:extLst>
      <p:ext uri="{BB962C8B-B14F-4D97-AF65-F5344CB8AC3E}">
        <p14:creationId xmlns:p14="http://schemas.microsoft.com/office/powerpoint/2010/main" val="42821021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96752"/>
            <a:ext cx="8915400" cy="4810348"/>
          </a:xfrm>
        </p:spPr>
        <p:txBody>
          <a:bodyPr/>
          <a:lstStyle/>
          <a:p>
            <a:pPr lvl="1"/>
            <a:endParaRPr lang="en-GB" sz="1800" dirty="0"/>
          </a:p>
          <a:p>
            <a:pPr lvl="1"/>
            <a:r>
              <a:rPr lang="en-GB" b="1" dirty="0" smtClean="0"/>
              <a:t>3. Strengthen security through border management</a:t>
            </a:r>
            <a:endParaRPr lang="en-GB" b="1" dirty="0"/>
          </a:p>
          <a:p>
            <a:pPr lvl="2"/>
            <a:r>
              <a:rPr lang="en-GB" dirty="0" smtClean="0"/>
              <a:t>Technologies and capabilities to improve border security, including control and surveillance issues</a:t>
            </a:r>
          </a:p>
          <a:p>
            <a:pPr lvl="2"/>
            <a:r>
              <a:rPr lang="en-GB" dirty="0" smtClean="0"/>
              <a:t>Consideration of effectiveness, compliance with legal / ethical principles, respect of fundamental rights, etc. </a:t>
            </a:r>
          </a:p>
          <a:p>
            <a:pPr lvl="2"/>
            <a:r>
              <a:rPr lang="en-GB" dirty="0" smtClean="0"/>
              <a:t>Improved integrated European border management</a:t>
            </a:r>
            <a:endParaRPr lang="en-GB" dirty="0"/>
          </a:p>
          <a:p>
            <a:pPr lvl="1"/>
            <a:endParaRPr lang="en-GB" dirty="0"/>
          </a:p>
          <a:p>
            <a:pPr lvl="1"/>
            <a:r>
              <a:rPr lang="en-GB" b="1" dirty="0" smtClean="0"/>
              <a:t>4. Improve cyber security</a:t>
            </a:r>
          </a:p>
          <a:p>
            <a:pPr lvl="2"/>
            <a:r>
              <a:rPr lang="en-GB" dirty="0" smtClean="0"/>
              <a:t>Prevention, detection and management of cyber-attacks</a:t>
            </a:r>
          </a:p>
          <a:p>
            <a:pPr lvl="2"/>
            <a:r>
              <a:rPr lang="en-GB" dirty="0" smtClean="0"/>
              <a:t>Research to enable quick reactions to new developments in trust and security</a:t>
            </a:r>
          </a:p>
          <a:p>
            <a:pPr lvl="2"/>
            <a:r>
              <a:rPr lang="en-GB" dirty="0" smtClean="0"/>
              <a:t>Particular attention to protection of children</a:t>
            </a:r>
          </a:p>
          <a:p>
            <a:pPr lvl="2"/>
            <a:endParaRPr lang="en-US" dirty="0"/>
          </a:p>
          <a:p>
            <a:pPr lvl="1"/>
            <a:endParaRPr lang="en-GB" dirty="0" smtClean="0"/>
          </a:p>
        </p:txBody>
      </p:sp>
      <p:sp>
        <p:nvSpPr>
          <p:cNvPr id="2" name="Title 1"/>
          <p:cNvSpPr>
            <a:spLocks noGrp="1"/>
          </p:cNvSpPr>
          <p:nvPr>
            <p:ph type="title"/>
          </p:nvPr>
        </p:nvSpPr>
        <p:spPr/>
        <p:txBody>
          <a:bodyPr>
            <a:normAutofit/>
          </a:bodyPr>
          <a:lstStyle/>
          <a:p>
            <a:r>
              <a:rPr lang="en-GB" sz="2800" dirty="0" smtClean="0"/>
              <a:t>Specific Activities #3</a:t>
            </a:r>
            <a:endParaRPr lang="en-US" sz="2800" dirty="0"/>
          </a:p>
        </p:txBody>
      </p:sp>
    </p:spTree>
    <p:extLst>
      <p:ext uri="{BB962C8B-B14F-4D97-AF65-F5344CB8AC3E}">
        <p14:creationId xmlns:p14="http://schemas.microsoft.com/office/powerpoint/2010/main" val="21717294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96752"/>
            <a:ext cx="8915400" cy="4810348"/>
          </a:xfrm>
        </p:spPr>
        <p:txBody>
          <a:bodyPr/>
          <a:lstStyle/>
          <a:p>
            <a:pPr lvl="1"/>
            <a:r>
              <a:rPr lang="en-GB" b="1" dirty="0" smtClean="0"/>
              <a:t>5. Increase Europe’s resilience to crises and disasters</a:t>
            </a:r>
            <a:endParaRPr lang="en-GB" b="1" dirty="0"/>
          </a:p>
          <a:p>
            <a:pPr lvl="2"/>
            <a:r>
              <a:rPr lang="en-GB" dirty="0" smtClean="0"/>
              <a:t>Technologies and capabilities to support different types of emergency management operations in crises and disasters</a:t>
            </a:r>
          </a:p>
          <a:p>
            <a:pPr lvl="2"/>
            <a:r>
              <a:rPr lang="en-GB" dirty="0" smtClean="0"/>
              <a:t>Interoperation between civilian and military capabilities;  development of dual-use technologies to enhance this interoperability. </a:t>
            </a:r>
          </a:p>
          <a:p>
            <a:pPr lvl="1"/>
            <a:r>
              <a:rPr lang="en-GB" b="1" dirty="0" smtClean="0"/>
              <a:t>6. Ensure privacy and freedom and enhance the societal, legal and ethical understanding of security and risk </a:t>
            </a:r>
          </a:p>
          <a:p>
            <a:pPr lvl="2"/>
            <a:r>
              <a:rPr lang="en-GB" dirty="0" smtClean="0"/>
              <a:t>Safeguarding the human right of privacy</a:t>
            </a:r>
          </a:p>
          <a:p>
            <a:pPr lvl="2"/>
            <a:r>
              <a:rPr lang="en-GB" dirty="0" smtClean="0"/>
              <a:t>Controlling personal data</a:t>
            </a:r>
          </a:p>
          <a:p>
            <a:pPr lvl="2"/>
            <a:r>
              <a:rPr lang="en-GB" dirty="0" smtClean="0"/>
              <a:t>Perceptions, insecurity and the role of the media</a:t>
            </a:r>
          </a:p>
          <a:p>
            <a:pPr lvl="2"/>
            <a:r>
              <a:rPr lang="en-GB" dirty="0" smtClean="0"/>
              <a:t>Ethical, legal and human rights issues</a:t>
            </a:r>
          </a:p>
          <a:p>
            <a:pPr lvl="2"/>
            <a:endParaRPr lang="en-US" dirty="0"/>
          </a:p>
          <a:p>
            <a:pPr lvl="1"/>
            <a:endParaRPr lang="en-GB" dirty="0" smtClean="0"/>
          </a:p>
        </p:txBody>
      </p:sp>
      <p:sp>
        <p:nvSpPr>
          <p:cNvPr id="2" name="Title 1"/>
          <p:cNvSpPr>
            <a:spLocks noGrp="1"/>
          </p:cNvSpPr>
          <p:nvPr>
            <p:ph type="title"/>
          </p:nvPr>
        </p:nvSpPr>
        <p:spPr/>
        <p:txBody>
          <a:bodyPr>
            <a:normAutofit/>
          </a:bodyPr>
          <a:lstStyle/>
          <a:p>
            <a:r>
              <a:rPr lang="en-GB" sz="2800" dirty="0" smtClean="0"/>
              <a:t>Specific Activities #4</a:t>
            </a:r>
            <a:endParaRPr lang="en-US" sz="2800" dirty="0"/>
          </a:p>
        </p:txBody>
      </p:sp>
    </p:spTree>
    <p:extLst>
      <p:ext uri="{BB962C8B-B14F-4D97-AF65-F5344CB8AC3E}">
        <p14:creationId xmlns:p14="http://schemas.microsoft.com/office/powerpoint/2010/main" val="17100988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96752"/>
            <a:ext cx="8915400" cy="4810348"/>
          </a:xfrm>
        </p:spPr>
        <p:txBody>
          <a:bodyPr/>
          <a:lstStyle/>
          <a:p>
            <a:pPr lvl="1"/>
            <a:r>
              <a:rPr lang="en-GB" b="1" dirty="0" smtClean="0"/>
              <a:t>7. Enhance standardisation and interoperability of systems, including for emergency purposes   </a:t>
            </a:r>
          </a:p>
          <a:p>
            <a:pPr lvl="2"/>
            <a:r>
              <a:rPr lang="en-GB" dirty="0" smtClean="0"/>
              <a:t>Pre-normative and standardisation activities supported across all mission areas</a:t>
            </a:r>
          </a:p>
          <a:p>
            <a:pPr lvl="2"/>
            <a:r>
              <a:rPr lang="en-GB" dirty="0" smtClean="0"/>
              <a:t>Integration and interoperability of systems and services</a:t>
            </a:r>
          </a:p>
          <a:p>
            <a:pPr lvl="2"/>
            <a:r>
              <a:rPr lang="en-GB" dirty="0" smtClean="0"/>
              <a:t>Communication, distributed architecture, human factors. </a:t>
            </a:r>
          </a:p>
          <a:p>
            <a:pPr lvl="1"/>
            <a:endParaRPr lang="en-GB" dirty="0" smtClean="0"/>
          </a:p>
          <a:p>
            <a:pPr lvl="1"/>
            <a:endParaRPr lang="en-US" dirty="0"/>
          </a:p>
          <a:p>
            <a:pPr lvl="1"/>
            <a:endParaRPr lang="en-GB" dirty="0" smtClean="0"/>
          </a:p>
        </p:txBody>
      </p:sp>
      <p:sp>
        <p:nvSpPr>
          <p:cNvPr id="2" name="Title 1"/>
          <p:cNvSpPr>
            <a:spLocks noGrp="1"/>
          </p:cNvSpPr>
          <p:nvPr>
            <p:ph type="title"/>
          </p:nvPr>
        </p:nvSpPr>
        <p:spPr>
          <a:xfrm>
            <a:off x="584521" y="260648"/>
            <a:ext cx="7812073" cy="1143000"/>
          </a:xfrm>
        </p:spPr>
        <p:txBody>
          <a:bodyPr>
            <a:normAutofit/>
          </a:bodyPr>
          <a:lstStyle/>
          <a:p>
            <a:r>
              <a:rPr lang="en-GB" sz="2800" dirty="0" smtClean="0"/>
              <a:t>Specific Activities #5</a:t>
            </a:r>
            <a:endParaRPr lang="en-US" sz="2800" dirty="0"/>
          </a:p>
        </p:txBody>
      </p:sp>
    </p:spTree>
    <p:extLst>
      <p:ext uri="{BB962C8B-B14F-4D97-AF65-F5344CB8AC3E}">
        <p14:creationId xmlns:p14="http://schemas.microsoft.com/office/powerpoint/2010/main" val="34158311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196752"/>
            <a:ext cx="9216229" cy="4896544"/>
          </a:xfrm>
        </p:spPr>
        <p:txBody>
          <a:bodyPr>
            <a:normAutofit lnSpcReduction="10000"/>
          </a:bodyPr>
          <a:lstStyle/>
          <a:p>
            <a:pPr marL="392113" lvl="1" indent="0">
              <a:buNone/>
            </a:pPr>
            <a:endParaRPr lang="en-GB" sz="1600" b="1" dirty="0" smtClean="0"/>
          </a:p>
          <a:p>
            <a:pPr marL="109537" indent="0">
              <a:buNone/>
            </a:pPr>
            <a:r>
              <a:rPr lang="en-GB" sz="2000" b="1" u="sng" dirty="0" smtClean="0"/>
              <a:t>Four Calls:</a:t>
            </a:r>
          </a:p>
          <a:p>
            <a:endParaRPr lang="en-GB" sz="2000" b="1" dirty="0" smtClean="0"/>
          </a:p>
          <a:p>
            <a:r>
              <a:rPr lang="en-GB" sz="2000" b="1" dirty="0" smtClean="0"/>
              <a:t>1. Fighting Crime and Terrorism</a:t>
            </a:r>
          </a:p>
          <a:p>
            <a:pPr lvl="1"/>
            <a:r>
              <a:rPr lang="en-GB" sz="1800" dirty="0" smtClean="0"/>
              <a:t>Forensics topics</a:t>
            </a:r>
          </a:p>
          <a:p>
            <a:pPr lvl="1"/>
            <a:r>
              <a:rPr lang="en-GB" sz="1800" dirty="0" smtClean="0"/>
              <a:t>Law enforcement capabilities</a:t>
            </a:r>
          </a:p>
          <a:p>
            <a:pPr lvl="1"/>
            <a:r>
              <a:rPr lang="en-GB" sz="1800" dirty="0" smtClean="0"/>
              <a:t>Urban Security</a:t>
            </a:r>
          </a:p>
          <a:p>
            <a:pPr lvl="1"/>
            <a:r>
              <a:rPr lang="en-GB" sz="1800" dirty="0" smtClean="0"/>
              <a:t>Ethical /Societal Dimension</a:t>
            </a:r>
          </a:p>
          <a:p>
            <a:endParaRPr lang="en-GB" sz="2000" dirty="0"/>
          </a:p>
          <a:p>
            <a:r>
              <a:rPr lang="en-GB" sz="2000" dirty="0" smtClean="0"/>
              <a:t> </a:t>
            </a:r>
            <a:r>
              <a:rPr lang="en-GB" sz="2000" b="1" dirty="0" smtClean="0"/>
              <a:t>2</a:t>
            </a:r>
            <a:r>
              <a:rPr lang="en-GB" sz="2000" dirty="0" smtClean="0"/>
              <a:t>. </a:t>
            </a:r>
            <a:r>
              <a:rPr lang="en-GB" sz="2000" b="1" dirty="0" smtClean="0"/>
              <a:t>Enhancing societal resilience to natural and man-made disasters</a:t>
            </a:r>
          </a:p>
          <a:p>
            <a:pPr lvl="1"/>
            <a:r>
              <a:rPr lang="en-GB" sz="1800" dirty="0" smtClean="0"/>
              <a:t>Crisis Management</a:t>
            </a:r>
          </a:p>
          <a:p>
            <a:pPr lvl="1"/>
            <a:r>
              <a:rPr lang="en-GB" sz="1800" dirty="0" smtClean="0"/>
              <a:t>Disaster resilience and Climate Change</a:t>
            </a:r>
          </a:p>
          <a:p>
            <a:pPr lvl="1"/>
            <a:r>
              <a:rPr lang="en-GB" sz="1800" dirty="0" smtClean="0"/>
              <a:t>Critical infrastructure programme</a:t>
            </a:r>
          </a:p>
          <a:p>
            <a:pPr lvl="1"/>
            <a:r>
              <a:rPr lang="en-GB" sz="1800" dirty="0" smtClean="0"/>
              <a:t>Communication technologies and interoperability</a:t>
            </a:r>
          </a:p>
          <a:p>
            <a:pPr lvl="1"/>
            <a:r>
              <a:rPr lang="en-GB" sz="1800" dirty="0" smtClean="0"/>
              <a:t>Ethical / Societal Dimension</a:t>
            </a:r>
          </a:p>
          <a:p>
            <a:pPr lvl="1"/>
            <a:endParaRPr lang="en-GB" sz="1600" dirty="0" smtClean="0"/>
          </a:p>
          <a:p>
            <a:endParaRPr lang="en-GB" sz="2000" dirty="0" smtClean="0"/>
          </a:p>
          <a:p>
            <a:pPr marL="630238" lvl="2" indent="0">
              <a:buNone/>
            </a:pPr>
            <a:endParaRPr lang="en-GB" dirty="0" smtClean="0"/>
          </a:p>
          <a:p>
            <a:pPr lvl="1"/>
            <a:endParaRPr lang="en-GB" sz="4500" dirty="0"/>
          </a:p>
        </p:txBody>
      </p:sp>
      <p:sp>
        <p:nvSpPr>
          <p:cNvPr id="3" name="Title 2"/>
          <p:cNvSpPr>
            <a:spLocks noGrp="1"/>
          </p:cNvSpPr>
          <p:nvPr>
            <p:ph type="title"/>
          </p:nvPr>
        </p:nvSpPr>
        <p:spPr>
          <a:xfrm>
            <a:off x="116469" y="332656"/>
            <a:ext cx="7812073" cy="1143000"/>
          </a:xfrm>
        </p:spPr>
        <p:txBody>
          <a:bodyPr>
            <a:normAutofit/>
          </a:bodyPr>
          <a:lstStyle/>
          <a:p>
            <a:r>
              <a:rPr lang="en-GB" sz="2400" dirty="0" smtClean="0"/>
              <a:t>Draft Work Programme for 2014-15 #1</a:t>
            </a:r>
            <a:endParaRPr lang="en-GB" sz="2400" dirty="0"/>
          </a:p>
        </p:txBody>
      </p:sp>
    </p:spTree>
    <p:extLst>
      <p:ext uri="{BB962C8B-B14F-4D97-AF65-F5344CB8AC3E}">
        <p14:creationId xmlns:p14="http://schemas.microsoft.com/office/powerpoint/2010/main" val="3570837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196752"/>
            <a:ext cx="9216229" cy="4896544"/>
          </a:xfrm>
        </p:spPr>
        <p:txBody>
          <a:bodyPr>
            <a:normAutofit/>
          </a:bodyPr>
          <a:lstStyle/>
          <a:p>
            <a:pPr lvl="1"/>
            <a:endParaRPr lang="en-GB" sz="1600" b="1" dirty="0" smtClean="0"/>
          </a:p>
          <a:p>
            <a:r>
              <a:rPr lang="en-GB" sz="2000" b="1" dirty="0" smtClean="0"/>
              <a:t>3. Improving Border Security</a:t>
            </a:r>
          </a:p>
          <a:p>
            <a:pPr lvl="1"/>
            <a:r>
              <a:rPr lang="en-GB" sz="1800" dirty="0" smtClean="0"/>
              <a:t>Maritime border security</a:t>
            </a:r>
          </a:p>
          <a:p>
            <a:pPr lvl="1"/>
            <a:r>
              <a:rPr lang="en-GB" sz="1800" dirty="0" smtClean="0"/>
              <a:t>Border crossing points</a:t>
            </a:r>
          </a:p>
          <a:p>
            <a:pPr lvl="1"/>
            <a:r>
              <a:rPr lang="en-GB" sz="1800" dirty="0" smtClean="0"/>
              <a:t>Supply chain security</a:t>
            </a:r>
          </a:p>
          <a:p>
            <a:pPr lvl="1"/>
            <a:r>
              <a:rPr lang="en-GB" sz="1800" dirty="0" smtClean="0"/>
              <a:t>Ethical/social dimension</a:t>
            </a:r>
          </a:p>
          <a:p>
            <a:endParaRPr lang="en-GB" sz="2000" dirty="0"/>
          </a:p>
          <a:p>
            <a:r>
              <a:rPr lang="en-GB" sz="2000" dirty="0" smtClean="0"/>
              <a:t> 4. </a:t>
            </a:r>
            <a:r>
              <a:rPr lang="en-GB" sz="2000" b="1" dirty="0" smtClean="0"/>
              <a:t>Providing enhanced cyber security (</a:t>
            </a:r>
            <a:r>
              <a:rPr lang="en-GB" sz="2000" b="1" dirty="0" err="1" smtClean="0"/>
              <a:t>inc.</a:t>
            </a:r>
            <a:r>
              <a:rPr lang="en-GB" sz="2000" b="1" dirty="0" smtClean="0"/>
              <a:t> privacy and data use)</a:t>
            </a:r>
          </a:p>
          <a:p>
            <a:pPr lvl="1"/>
            <a:r>
              <a:rPr lang="en-GB" sz="1800" dirty="0" smtClean="0"/>
              <a:t>Privacy</a:t>
            </a:r>
          </a:p>
          <a:p>
            <a:pPr lvl="1"/>
            <a:r>
              <a:rPr lang="en-GB" sz="1800" dirty="0" smtClean="0"/>
              <a:t>Access control</a:t>
            </a:r>
          </a:p>
          <a:p>
            <a:pPr lvl="1"/>
            <a:r>
              <a:rPr lang="en-GB" sz="1800" dirty="0" smtClean="0"/>
              <a:t>Secure information sharing</a:t>
            </a:r>
          </a:p>
          <a:p>
            <a:pPr lvl="1"/>
            <a:r>
              <a:rPr lang="en-GB" sz="1800" dirty="0" smtClean="0"/>
              <a:t>Trust </a:t>
            </a:r>
            <a:r>
              <a:rPr lang="en-GB" sz="1800" dirty="0" err="1" smtClean="0"/>
              <a:t>eServices</a:t>
            </a:r>
            <a:endParaRPr lang="en-GB" sz="1800" dirty="0" smtClean="0"/>
          </a:p>
          <a:p>
            <a:pPr lvl="1"/>
            <a:r>
              <a:rPr lang="en-GB" sz="1800" dirty="0" smtClean="0"/>
              <a:t>Risk management and assurance models</a:t>
            </a:r>
          </a:p>
          <a:p>
            <a:pPr lvl="1"/>
            <a:r>
              <a:rPr lang="en-GB" sz="1800" dirty="0" smtClean="0"/>
              <a:t>The role of ICT in critical infrastructure protection</a:t>
            </a:r>
          </a:p>
          <a:p>
            <a:pPr lvl="1"/>
            <a:endParaRPr lang="en-GB" sz="1600" dirty="0" smtClean="0"/>
          </a:p>
          <a:p>
            <a:endParaRPr lang="en-GB" sz="2000" dirty="0" smtClean="0"/>
          </a:p>
          <a:p>
            <a:pPr marL="630238" lvl="2" indent="0">
              <a:buNone/>
            </a:pPr>
            <a:endParaRPr lang="en-GB" dirty="0" smtClean="0"/>
          </a:p>
          <a:p>
            <a:pPr lvl="1"/>
            <a:endParaRPr lang="en-GB" sz="4500" dirty="0"/>
          </a:p>
        </p:txBody>
      </p:sp>
      <p:sp>
        <p:nvSpPr>
          <p:cNvPr id="3" name="Title 2"/>
          <p:cNvSpPr>
            <a:spLocks noGrp="1"/>
          </p:cNvSpPr>
          <p:nvPr>
            <p:ph type="title"/>
          </p:nvPr>
        </p:nvSpPr>
        <p:spPr>
          <a:xfrm>
            <a:off x="116469" y="332656"/>
            <a:ext cx="7812073" cy="1143000"/>
          </a:xfrm>
        </p:spPr>
        <p:txBody>
          <a:bodyPr>
            <a:normAutofit/>
          </a:bodyPr>
          <a:lstStyle/>
          <a:p>
            <a:r>
              <a:rPr lang="en-GB" sz="2400" dirty="0" smtClean="0"/>
              <a:t>Draft Work Programme for 2014-15 #2</a:t>
            </a:r>
            <a:endParaRPr lang="en-GB" sz="2400" dirty="0"/>
          </a:p>
        </p:txBody>
      </p:sp>
    </p:spTree>
    <p:extLst>
      <p:ext uri="{BB962C8B-B14F-4D97-AF65-F5344CB8AC3E}">
        <p14:creationId xmlns:p14="http://schemas.microsoft.com/office/powerpoint/2010/main" val="41012499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489" y="1196752"/>
            <a:ext cx="9361040" cy="4896544"/>
          </a:xfrm>
        </p:spPr>
        <p:txBody>
          <a:bodyPr>
            <a:normAutofit/>
          </a:bodyPr>
          <a:lstStyle/>
          <a:p>
            <a:pPr marL="392113" lvl="1" indent="0">
              <a:buNone/>
            </a:pPr>
            <a:endParaRPr lang="en-GB" sz="2000" dirty="0"/>
          </a:p>
          <a:p>
            <a:endParaRPr lang="en-GB" sz="2000" dirty="0" smtClean="0"/>
          </a:p>
          <a:p>
            <a:pPr marL="630238" lvl="2" indent="0">
              <a:buNone/>
            </a:pPr>
            <a:endParaRPr lang="en-GB" dirty="0" smtClean="0"/>
          </a:p>
          <a:p>
            <a:pPr lvl="1"/>
            <a:endParaRPr lang="en-GB" sz="4500" dirty="0"/>
          </a:p>
        </p:txBody>
      </p:sp>
      <p:sp>
        <p:nvSpPr>
          <p:cNvPr id="3" name="Title 2"/>
          <p:cNvSpPr>
            <a:spLocks noGrp="1"/>
          </p:cNvSpPr>
          <p:nvPr>
            <p:ph type="title"/>
          </p:nvPr>
        </p:nvSpPr>
        <p:spPr>
          <a:xfrm>
            <a:off x="116469" y="332656"/>
            <a:ext cx="7812073" cy="1143000"/>
          </a:xfrm>
        </p:spPr>
        <p:txBody>
          <a:bodyPr>
            <a:normAutofit/>
          </a:bodyPr>
          <a:lstStyle/>
          <a:p>
            <a:r>
              <a:rPr lang="en-GB" sz="2400" dirty="0" smtClean="0"/>
              <a:t>Draft Work Programme for 2014-15 #3</a:t>
            </a:r>
            <a:endParaRPr lang="en-GB" sz="2400" dirty="0"/>
          </a:p>
        </p:txBody>
      </p:sp>
      <p:sp>
        <p:nvSpPr>
          <p:cNvPr id="4" name="Rounded Rectangle 3"/>
          <p:cNvSpPr/>
          <p:nvPr/>
        </p:nvSpPr>
        <p:spPr>
          <a:xfrm>
            <a:off x="428504" y="1365920"/>
            <a:ext cx="2730303" cy="2999184"/>
          </a:xfrm>
          <a:prstGeom prst="roundRect">
            <a:avLst/>
          </a:prstGeom>
          <a:gradFill flip="none"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smtClean="0">
                <a:solidFill>
                  <a:srgbClr val="7030A0"/>
                </a:solidFill>
                <a:cs typeface="Arial" pitchFamily="34" charset="0"/>
              </a:rPr>
              <a:t>Calls 1-3: ‘Building block structure’   </a:t>
            </a:r>
            <a:endParaRPr lang="en-GB" sz="2000" b="1" dirty="0">
              <a:solidFill>
                <a:srgbClr val="7030A0"/>
              </a:solidFill>
              <a:cs typeface="Arial" pitchFamily="34" charset="0"/>
            </a:endParaRPr>
          </a:p>
        </p:txBody>
      </p:sp>
      <p:sp>
        <p:nvSpPr>
          <p:cNvPr id="6" name="Rounded Rectangle 5"/>
          <p:cNvSpPr/>
          <p:nvPr/>
        </p:nvSpPr>
        <p:spPr>
          <a:xfrm>
            <a:off x="3185032" y="3413051"/>
            <a:ext cx="6067751" cy="936104"/>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7030A0"/>
                </a:solidFill>
                <a:cs typeface="Arial" pitchFamily="34" charset="0"/>
              </a:rPr>
              <a:t>Level 1: </a:t>
            </a:r>
            <a:r>
              <a:rPr lang="en-GB" sz="2000" dirty="0">
                <a:solidFill>
                  <a:srgbClr val="7030A0"/>
                </a:solidFill>
                <a:cs typeface="Arial" pitchFamily="34" charset="0"/>
              </a:rPr>
              <a:t>Capability projects – aim to build up / strengthen security capabilities</a:t>
            </a:r>
            <a:r>
              <a:rPr lang="en-GB" sz="2000" dirty="0" smtClean="0">
                <a:solidFill>
                  <a:srgbClr val="7030A0"/>
                </a:solidFill>
                <a:cs typeface="Arial" pitchFamily="34" charset="0"/>
              </a:rPr>
              <a:t> </a:t>
            </a:r>
            <a:endParaRPr lang="en-GB" sz="2000" dirty="0">
              <a:solidFill>
                <a:srgbClr val="7030A0"/>
              </a:solidFill>
              <a:cs typeface="Arial" pitchFamily="34" charset="0"/>
            </a:endParaRPr>
          </a:p>
        </p:txBody>
      </p:sp>
      <p:sp>
        <p:nvSpPr>
          <p:cNvPr id="7" name="Rounded Rectangle 6"/>
          <p:cNvSpPr/>
          <p:nvPr/>
        </p:nvSpPr>
        <p:spPr>
          <a:xfrm>
            <a:off x="3158801" y="2264371"/>
            <a:ext cx="6067752" cy="114868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7030A0"/>
                </a:solidFill>
                <a:cs typeface="Arial" pitchFamily="34" charset="0"/>
              </a:rPr>
              <a:t>Level 2</a:t>
            </a:r>
            <a:r>
              <a:rPr lang="en-GB" sz="2000" dirty="0" smtClean="0">
                <a:solidFill>
                  <a:srgbClr val="7030A0"/>
                </a:solidFill>
                <a:cs typeface="Arial" pitchFamily="34" charset="0"/>
              </a:rPr>
              <a:t>: Integration </a:t>
            </a:r>
            <a:r>
              <a:rPr lang="en-GB" sz="2000" dirty="0">
                <a:solidFill>
                  <a:srgbClr val="7030A0"/>
                </a:solidFill>
                <a:cs typeface="Arial" pitchFamily="34" charset="0"/>
              </a:rPr>
              <a:t>projects - combination of individual capabilities to provide a security system and demonstrate its performance</a:t>
            </a:r>
          </a:p>
        </p:txBody>
      </p:sp>
      <p:sp>
        <p:nvSpPr>
          <p:cNvPr id="8" name="Rounded Rectangle 7"/>
          <p:cNvSpPr/>
          <p:nvPr/>
        </p:nvSpPr>
        <p:spPr>
          <a:xfrm>
            <a:off x="506508" y="4581128"/>
            <a:ext cx="2652295" cy="1296144"/>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cs typeface="Arial" pitchFamily="34" charset="0"/>
              </a:rPr>
              <a:t>Call 4 (cyber security): innovation instruments  </a:t>
            </a:r>
            <a:endParaRPr lang="en-GB" sz="2000" b="1" dirty="0">
              <a:solidFill>
                <a:srgbClr val="7030A0"/>
              </a:solidFill>
              <a:cs typeface="Arial" pitchFamily="34" charset="0"/>
            </a:endParaRPr>
          </a:p>
        </p:txBody>
      </p:sp>
      <p:sp>
        <p:nvSpPr>
          <p:cNvPr id="9" name="Rounded Rectangle 8"/>
          <p:cNvSpPr/>
          <p:nvPr/>
        </p:nvSpPr>
        <p:spPr>
          <a:xfrm>
            <a:off x="3175740" y="4581128"/>
            <a:ext cx="6084675" cy="64807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rgbClr val="7030A0"/>
                </a:solidFill>
                <a:cs typeface="Arial" pitchFamily="34" charset="0"/>
              </a:rPr>
              <a:t>Demonstration / pilot projects</a:t>
            </a:r>
            <a:endParaRPr lang="en-GB" sz="2000" dirty="0">
              <a:solidFill>
                <a:srgbClr val="7030A0"/>
              </a:solidFill>
              <a:cs typeface="Arial" pitchFamily="34" charset="0"/>
            </a:endParaRPr>
          </a:p>
        </p:txBody>
      </p:sp>
      <p:sp>
        <p:nvSpPr>
          <p:cNvPr id="10" name="Rounded Rectangle 9"/>
          <p:cNvSpPr/>
          <p:nvPr/>
        </p:nvSpPr>
        <p:spPr>
          <a:xfrm>
            <a:off x="3164617" y="5229200"/>
            <a:ext cx="6084675" cy="648072"/>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rgbClr val="7030A0"/>
                </a:solidFill>
                <a:cs typeface="Arial" pitchFamily="34" charset="0"/>
              </a:rPr>
              <a:t>First market replication projects </a:t>
            </a:r>
            <a:endParaRPr lang="en-GB" sz="2000" dirty="0">
              <a:solidFill>
                <a:srgbClr val="7030A0"/>
              </a:solidFill>
              <a:cs typeface="Arial" pitchFamily="34" charset="0"/>
            </a:endParaRPr>
          </a:p>
        </p:txBody>
      </p:sp>
      <p:sp>
        <p:nvSpPr>
          <p:cNvPr id="11" name="Rounded Rectangle 10"/>
          <p:cNvSpPr/>
          <p:nvPr/>
        </p:nvSpPr>
        <p:spPr>
          <a:xfrm>
            <a:off x="3158802" y="1365920"/>
            <a:ext cx="6067752" cy="9361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7030A0"/>
                </a:solidFill>
                <a:cs typeface="Arial" pitchFamily="34" charset="0"/>
              </a:rPr>
              <a:t>Level 3: </a:t>
            </a:r>
            <a:r>
              <a:rPr lang="en-GB" sz="2000" dirty="0" smtClean="0">
                <a:solidFill>
                  <a:srgbClr val="7030A0"/>
                </a:solidFill>
                <a:cs typeface="Arial" pitchFamily="34" charset="0"/>
              </a:rPr>
              <a:t>Large scale integration, validation and demonstration of new security systems  </a:t>
            </a:r>
            <a:endParaRPr lang="en-GB" sz="2000" dirty="0">
              <a:solidFill>
                <a:srgbClr val="7030A0"/>
              </a:solidFill>
              <a:cs typeface="Arial" pitchFamily="34" charset="0"/>
            </a:endParaRPr>
          </a:p>
        </p:txBody>
      </p:sp>
    </p:spTree>
    <p:extLst>
      <p:ext uri="{BB962C8B-B14F-4D97-AF65-F5344CB8AC3E}">
        <p14:creationId xmlns:p14="http://schemas.microsoft.com/office/powerpoint/2010/main" val="2764653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10503</TotalTime>
  <Words>6913</Words>
  <Application>Microsoft Office PowerPoint</Application>
  <PresentationFormat>A4 Paper (210x297 mm)</PresentationFormat>
  <Paragraphs>1164</Paragraphs>
  <Slides>117</Slides>
  <Notes>37</Notes>
  <HiddenSlides>0</HiddenSlides>
  <MMClips>0</MMClips>
  <ScaleCrop>false</ScaleCrop>
  <HeadingPairs>
    <vt:vector size="4" baseType="variant">
      <vt:variant>
        <vt:lpstr>Theme</vt:lpstr>
      </vt:variant>
      <vt:variant>
        <vt:i4>7</vt:i4>
      </vt:variant>
      <vt:variant>
        <vt:lpstr>Slide Titles</vt:lpstr>
      </vt:variant>
      <vt:variant>
        <vt:i4>117</vt:i4>
      </vt:variant>
    </vt:vector>
  </HeadingPairs>
  <TitlesOfParts>
    <vt:vector size="124" baseType="lpstr">
      <vt:lpstr>1_ukro_template</vt:lpstr>
      <vt:lpstr>ukro_template</vt:lpstr>
      <vt:lpstr>2_ukro_template</vt:lpstr>
      <vt:lpstr>3_ukro_template</vt:lpstr>
      <vt:lpstr>4_ukro_template</vt:lpstr>
      <vt:lpstr>5_ukro_template</vt:lpstr>
      <vt:lpstr>6_ukro_template</vt:lpstr>
      <vt:lpstr>Horizon 2020</vt:lpstr>
      <vt:lpstr>What is Horizon 2020?</vt:lpstr>
      <vt:lpstr>Horizon 2020 structure</vt:lpstr>
      <vt:lpstr>Thinking outside the structure</vt:lpstr>
      <vt:lpstr>3 Pillars, 3 key objectives</vt:lpstr>
      <vt:lpstr>Rationale for 3 Pillars</vt:lpstr>
      <vt:lpstr>Horizon 2020</vt:lpstr>
      <vt:lpstr>From FP7 to Horizon 2020</vt:lpstr>
      <vt:lpstr>Work Programmes</vt:lpstr>
      <vt:lpstr>Horizon 2020</vt:lpstr>
      <vt:lpstr>Who will be eligible for funding?</vt:lpstr>
      <vt:lpstr>Project types </vt:lpstr>
      <vt:lpstr>Horizon 2020</vt:lpstr>
      <vt:lpstr>Excellent Science</vt:lpstr>
      <vt:lpstr>Excellent Science</vt:lpstr>
      <vt:lpstr>Horizon 2020</vt:lpstr>
      <vt:lpstr>ERC in Horizon 2020 – What can be Funded?  </vt:lpstr>
      <vt:lpstr>ERC in H2020– Five Schemes</vt:lpstr>
      <vt:lpstr>ERC in H2020– Continuity with FP7</vt:lpstr>
      <vt:lpstr>ERC in H2020– Continuity with FP7</vt:lpstr>
      <vt:lpstr>ERC in H2020– Continuity with FP7</vt:lpstr>
      <vt:lpstr>ERC in H2020– Continuity with FP7</vt:lpstr>
      <vt:lpstr>Horizon 2020</vt:lpstr>
      <vt:lpstr>MSCA in Horizon 2020</vt:lpstr>
      <vt:lpstr>MSCA – 4 Schemes</vt:lpstr>
      <vt:lpstr>Innovative Training Networks </vt:lpstr>
      <vt:lpstr>Individual Fellowships</vt:lpstr>
      <vt:lpstr>Research and Innovation Staff Exchange</vt:lpstr>
      <vt:lpstr>COFUND</vt:lpstr>
      <vt:lpstr>Useful Links</vt:lpstr>
      <vt:lpstr>Horizon 2020</vt:lpstr>
      <vt:lpstr>Overview of FET Activities</vt:lpstr>
      <vt:lpstr>2014-2015 Draft Work Programme FET-Open </vt:lpstr>
      <vt:lpstr>2014-2015 Draft Work Programme  FET- Proactive</vt:lpstr>
      <vt:lpstr>Useful Links</vt:lpstr>
      <vt:lpstr>Horizon 2020</vt:lpstr>
      <vt:lpstr>Pillar 2 – Industrial Leadership</vt:lpstr>
      <vt:lpstr>Pillar 2: Rationale</vt:lpstr>
      <vt:lpstr>Horizon 2020</vt:lpstr>
      <vt:lpstr>LEIT</vt:lpstr>
      <vt:lpstr>LEIT Funding instruments</vt:lpstr>
      <vt:lpstr>LEIT – Key Enabling Technologies </vt:lpstr>
      <vt:lpstr>Horizon 2020</vt:lpstr>
      <vt:lpstr>ICT in LEIT - Challenges</vt:lpstr>
      <vt:lpstr>What are the priorities for funding?  </vt:lpstr>
      <vt:lpstr>ICT Challenges</vt:lpstr>
      <vt:lpstr>ICT Challenges</vt:lpstr>
      <vt:lpstr>ICT Challenges</vt:lpstr>
      <vt:lpstr>Draft Work Programme for 2014-15</vt:lpstr>
      <vt:lpstr>Horizon 2020</vt:lpstr>
      <vt:lpstr>Space</vt:lpstr>
      <vt:lpstr>Draft Work Programme</vt:lpstr>
      <vt:lpstr>Horizon 2020</vt:lpstr>
      <vt:lpstr>PPPs in LEIT</vt:lpstr>
      <vt:lpstr>Horizon 2020</vt:lpstr>
      <vt:lpstr>Societal Challenges rationale</vt:lpstr>
      <vt:lpstr>Focus area/Challenge map</vt:lpstr>
      <vt:lpstr>Horizon 2020 – Societal Challenge 1</vt:lpstr>
      <vt:lpstr>PowerPoint Presentation</vt:lpstr>
      <vt:lpstr>Draft Work Programme for 2014-15</vt:lpstr>
      <vt:lpstr>Useful Links</vt:lpstr>
      <vt:lpstr>Horizon 2020 – Societal Challenge 2</vt:lpstr>
      <vt:lpstr>What are the priorities for funding?</vt:lpstr>
      <vt:lpstr>What are the priorities for funding?  Specific Activities #1</vt:lpstr>
      <vt:lpstr>Specific Activities #2</vt:lpstr>
      <vt:lpstr>Draft Work Programme for 2014-15</vt:lpstr>
      <vt:lpstr>Useful Links</vt:lpstr>
      <vt:lpstr>Horizon 2020 – Societal Challenge 3</vt:lpstr>
      <vt:lpstr>What are the priorities for funding?  </vt:lpstr>
      <vt:lpstr>What are the main areas for funding?  Priorities include:</vt:lpstr>
      <vt:lpstr>What are the main areas for funding?  Priorities include:</vt:lpstr>
      <vt:lpstr>Draft Work Programme for 2014-15</vt:lpstr>
      <vt:lpstr>Useful links</vt:lpstr>
      <vt:lpstr>Horizon 2020 – Societal Challenge 4</vt:lpstr>
      <vt:lpstr>What are the priorities for funding?</vt:lpstr>
      <vt:lpstr>Draft Work Programme 2014-15</vt:lpstr>
      <vt:lpstr>Useful links</vt:lpstr>
      <vt:lpstr>Horizon 2020 – Societal Challenge 5</vt:lpstr>
      <vt:lpstr>What are the priorities for funding?  </vt:lpstr>
      <vt:lpstr>What are the priorities for funding?  Specific Activities #1</vt:lpstr>
      <vt:lpstr>Specific Activities #2</vt:lpstr>
      <vt:lpstr>Draft Work Programme for 2014-15</vt:lpstr>
      <vt:lpstr>Useful Links</vt:lpstr>
      <vt:lpstr>Horizon 2020 – Societal Challenge 6</vt:lpstr>
      <vt:lpstr>What are the priorities for funding?  </vt:lpstr>
      <vt:lpstr>What are the priorities for funding?  Specific Activities #1</vt:lpstr>
      <vt:lpstr>Specific Activities #2</vt:lpstr>
      <vt:lpstr>Draft Work Programme for 2014-15</vt:lpstr>
      <vt:lpstr>Useful Links</vt:lpstr>
      <vt:lpstr>Horizon 2020 – Societal Challenge 7</vt:lpstr>
      <vt:lpstr>PowerPoint Presentation</vt:lpstr>
      <vt:lpstr>What are the priorities for funding?  Specific Activities #1</vt:lpstr>
      <vt:lpstr>What are the priorities for funding?  Specific Activities #2</vt:lpstr>
      <vt:lpstr>Specific Activities #3</vt:lpstr>
      <vt:lpstr>Specific Activities #4</vt:lpstr>
      <vt:lpstr>Specific Activities #5</vt:lpstr>
      <vt:lpstr>Draft Work Programme for 2014-15 #1</vt:lpstr>
      <vt:lpstr>Draft Work Programme for 2014-15 #2</vt:lpstr>
      <vt:lpstr>Draft Work Programme for 2014-15 #3</vt:lpstr>
      <vt:lpstr>Draft Work Programme for 2014-15 #4</vt:lpstr>
      <vt:lpstr>Useful Links</vt:lpstr>
      <vt:lpstr>Horizon 2020</vt:lpstr>
      <vt:lpstr>Horizon 2020</vt:lpstr>
      <vt:lpstr>Science with and for Society</vt:lpstr>
      <vt:lpstr>What are the priorities for funding?  Specific Activities #1</vt:lpstr>
      <vt:lpstr>What are the priorities for funding?  Specific Activities #2</vt:lpstr>
      <vt:lpstr>Horizon 2020</vt:lpstr>
      <vt:lpstr>Horizon 2020 evaluators</vt:lpstr>
      <vt:lpstr>Evaluator profile</vt:lpstr>
      <vt:lpstr>Getting involved</vt:lpstr>
      <vt:lpstr>Horizon 2020 start</vt:lpstr>
      <vt:lpstr>Calls and application</vt:lpstr>
      <vt:lpstr>Rules and guidance</vt:lpstr>
      <vt:lpstr>“One rate for all”</vt:lpstr>
      <vt:lpstr>Other changes</vt:lpstr>
      <vt:lpstr>Participant Portal </vt:lpstr>
      <vt:lpstr>Participant Portal preview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FP7 Key Policy Background</dc:title>
  <dc:creator>Miller</dc:creator>
  <cp:lastModifiedBy>Sergey</cp:lastModifiedBy>
  <cp:revision>797</cp:revision>
  <dcterms:created xsi:type="dcterms:W3CDTF">2009-08-10T07:09:10Z</dcterms:created>
  <dcterms:modified xsi:type="dcterms:W3CDTF">2014-09-03T02:25:30Z</dcterms:modified>
</cp:coreProperties>
</file>