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72" r:id="rId2"/>
    <p:sldId id="315" r:id="rId3"/>
    <p:sldId id="313" r:id="rId4"/>
    <p:sldId id="333" r:id="rId5"/>
    <p:sldId id="334" r:id="rId6"/>
    <p:sldId id="335" r:id="rId7"/>
    <p:sldId id="336" r:id="rId8"/>
    <p:sldId id="332" r:id="rId9"/>
    <p:sldId id="312" r:id="rId10"/>
    <p:sldId id="330" r:id="rId11"/>
    <p:sldId id="337" r:id="rId12"/>
    <p:sldId id="311" r:id="rId13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EDF3"/>
    <a:srgbClr val="1F497D"/>
    <a:srgbClr val="FFBC58"/>
    <a:srgbClr val="DCE6F2"/>
    <a:srgbClr val="F98F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286" autoAdjust="0"/>
    <p:restoredTop sz="96357" autoAdjust="0"/>
  </p:normalViewPr>
  <p:slideViewPr>
    <p:cSldViewPr snapToGrid="0">
      <p:cViewPr varScale="1">
        <p:scale>
          <a:sx n="110" d="100"/>
          <a:sy n="110" d="100"/>
        </p:scale>
        <p:origin x="36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7C4724-ABF0-473C-A922-3C9EBAA3DB5C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F03AE8-5257-488B-88B4-24C0A28213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864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" y="746125"/>
            <a:ext cx="6629400" cy="3730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3FC40D-6FB9-1648-B027-EAD4E7DC4F2C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6161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" y="746125"/>
            <a:ext cx="6629400" cy="3730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3FC40D-6FB9-1648-B027-EAD4E7DC4F2C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2030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" y="746125"/>
            <a:ext cx="6629400" cy="3730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3FC40D-6FB9-1648-B027-EAD4E7DC4F2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7276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" y="746125"/>
            <a:ext cx="6629400" cy="3730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3FC40D-6FB9-1648-B027-EAD4E7DC4F2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32278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" y="746125"/>
            <a:ext cx="6629400" cy="3730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3FC40D-6FB9-1648-B027-EAD4E7DC4F2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9242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" y="746125"/>
            <a:ext cx="6629400" cy="3730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3FC40D-6FB9-1648-B027-EAD4E7DC4F2C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6030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" y="746125"/>
            <a:ext cx="6629400" cy="3730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3FC40D-6FB9-1648-B027-EAD4E7DC4F2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4689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" y="746125"/>
            <a:ext cx="6629400" cy="3730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3FC40D-6FB9-1648-B027-EAD4E7DC4F2C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79808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" y="746125"/>
            <a:ext cx="6629400" cy="3730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3FC40D-6FB9-1648-B027-EAD4E7DC4F2C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2778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" y="746125"/>
            <a:ext cx="6629400" cy="3730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3FC40D-6FB9-1648-B027-EAD4E7DC4F2C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265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7EF7-FE7B-40D9-BE2B-9F4B40EB1E2A}" type="datetime1">
              <a:rPr lang="ru-RU" smtClean="0"/>
              <a:pPr/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897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A8B93-9352-4C1B-AE6C-1043C7D15829}" type="datetime1">
              <a:rPr lang="ru-RU" smtClean="0"/>
              <a:pPr/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689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BE983-EEF6-4646-B143-9440D035D87A}" type="datetime1">
              <a:rPr lang="ru-RU" smtClean="0"/>
              <a:pPr/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1174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76198" y="477014"/>
            <a:ext cx="10711612" cy="555138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r" defTabSz="9904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79220" algn="l"/>
              </a:tabLst>
              <a:defRPr sz="2924" b="1" i="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GRAPHIC SLIDE</a:t>
            </a:r>
            <a:endParaRPr lang="ru-RU" dirty="0"/>
          </a:p>
        </p:txBody>
      </p:sp>
      <p:sp>
        <p:nvSpPr>
          <p:cNvPr id="9" name="Текст 3"/>
          <p:cNvSpPr>
            <a:spLocks noGrp="1"/>
          </p:cNvSpPr>
          <p:nvPr>
            <p:ph type="body" sz="quarter" idx="12" hasCustomPrompt="1"/>
          </p:nvPr>
        </p:nvSpPr>
        <p:spPr>
          <a:xfrm>
            <a:off x="773157" y="3428607"/>
            <a:ext cx="5998059" cy="2411989"/>
          </a:xfrm>
          <a:prstGeom prst="rect">
            <a:avLst/>
          </a:prstGeom>
        </p:spPr>
        <p:txBody>
          <a:bodyPr numCol="1" spcCol="1080000"/>
          <a:lstStyle>
            <a:lvl1pPr algn="r">
              <a:lnSpc>
                <a:spcPct val="130000"/>
              </a:lnSpc>
              <a:defRPr lang="en-US" sz="974" b="0" i="0" baseline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0" name="Текст 3"/>
          <p:cNvSpPr>
            <a:spLocks noGrp="1"/>
          </p:cNvSpPr>
          <p:nvPr>
            <p:ph type="body" sz="quarter" idx="26" hasCustomPrompt="1"/>
          </p:nvPr>
        </p:nvSpPr>
        <p:spPr>
          <a:xfrm>
            <a:off x="4096351" y="1737008"/>
            <a:ext cx="2677968" cy="1485562"/>
          </a:xfrm>
          <a:prstGeom prst="rect">
            <a:avLst/>
          </a:prstGeom>
        </p:spPr>
        <p:txBody>
          <a:bodyPr numCol="1" spcCol="1080000"/>
          <a:lstStyle>
            <a:lvl1pPr algn="r">
              <a:lnSpc>
                <a:spcPct val="130000"/>
              </a:lnSpc>
              <a:defRPr lang="en-US" sz="974" b="0" i="0" baseline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2" name="Рисунок 11"/>
          <p:cNvSpPr>
            <a:spLocks noGrp="1"/>
          </p:cNvSpPr>
          <p:nvPr>
            <p:ph type="pic" sz="quarter" idx="27"/>
          </p:nvPr>
        </p:nvSpPr>
        <p:spPr>
          <a:xfrm>
            <a:off x="7371777" y="1471084"/>
            <a:ext cx="4820229" cy="5386921"/>
          </a:xfrm>
          <a:custGeom>
            <a:avLst/>
            <a:gdLst>
              <a:gd name="connsiteX0" fmla="*/ 9113619 w 9641087"/>
              <a:gd name="connsiteY0" fmla="*/ 742 h 10775089"/>
              <a:gd name="connsiteX1" fmla="*/ 9554283 w 9641087"/>
              <a:gd name="connsiteY1" fmla="*/ 21544 h 10775089"/>
              <a:gd name="connsiteX2" fmla="*/ 9641085 w 9641087"/>
              <a:gd name="connsiteY2" fmla="*/ 34670 h 10775089"/>
              <a:gd name="connsiteX3" fmla="*/ 9641087 w 9641087"/>
              <a:gd name="connsiteY3" fmla="*/ 10775089 h 10775089"/>
              <a:gd name="connsiteX4" fmla="*/ 1879949 w 9641087"/>
              <a:gd name="connsiteY4" fmla="*/ 10775089 h 10775089"/>
              <a:gd name="connsiteX5" fmla="*/ 428604 w 9641087"/>
              <a:gd name="connsiteY5" fmla="*/ 8261286 h 10775089"/>
              <a:gd name="connsiteX6" fmla="*/ 464463 w 9641087"/>
              <a:gd name="connsiteY6" fmla="*/ 4994335 h 10775089"/>
              <a:gd name="connsiteX7" fmla="*/ 2419501 w 9641087"/>
              <a:gd name="connsiteY7" fmla="*/ 1722437 h 10775089"/>
              <a:gd name="connsiteX8" fmla="*/ 5302555 w 9641087"/>
              <a:gd name="connsiteY8" fmla="*/ 57908 h 10775089"/>
              <a:gd name="connsiteX9" fmla="*/ 9113619 w 9641087"/>
              <a:gd name="connsiteY9" fmla="*/ 742 h 10775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641087" h="10775089">
                <a:moveTo>
                  <a:pt x="9113619" y="742"/>
                </a:moveTo>
                <a:cubicBezTo>
                  <a:pt x="9262443" y="-2449"/>
                  <a:pt x="9409595" y="4681"/>
                  <a:pt x="9554283" y="21544"/>
                </a:cubicBezTo>
                <a:lnTo>
                  <a:pt x="9641085" y="34670"/>
                </a:lnTo>
                <a:lnTo>
                  <a:pt x="9641087" y="10775089"/>
                </a:lnTo>
                <a:lnTo>
                  <a:pt x="1879949" y="10775089"/>
                </a:lnTo>
                <a:lnTo>
                  <a:pt x="428604" y="8261286"/>
                </a:lnTo>
                <a:cubicBezTo>
                  <a:pt x="-144580" y="7268501"/>
                  <a:pt x="-152953" y="6012656"/>
                  <a:pt x="464463" y="4994335"/>
                </a:cubicBezTo>
                <a:cubicBezTo>
                  <a:pt x="2419501" y="1722437"/>
                  <a:pt x="2419501" y="1722437"/>
                  <a:pt x="2419501" y="1722437"/>
                </a:cubicBezTo>
                <a:cubicBezTo>
                  <a:pt x="3036919" y="704116"/>
                  <a:pt x="4136385" y="69337"/>
                  <a:pt x="5302555" y="57908"/>
                </a:cubicBezTo>
                <a:cubicBezTo>
                  <a:pt x="9113619" y="742"/>
                  <a:pt x="9113619" y="742"/>
                  <a:pt x="9113619" y="742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>
            <a:noAutofit/>
          </a:bodyPr>
          <a:lstStyle>
            <a:lvl1pPr>
              <a:defRPr sz="325"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1957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12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41847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87D5E-3064-4BFE-A970-66BF8BB79829}" type="datetime1">
              <a:rPr lang="ru-RU" smtClean="0"/>
              <a:pPr/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911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5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11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2pPr>
            <a:lvl3pPr marL="91442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35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4pPr>
            <a:lvl5pPr marL="1828846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5pPr>
            <a:lvl6pPr marL="2286057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6pPr>
            <a:lvl7pPr marL="2743268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7pPr>
            <a:lvl8pPr marL="3200481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8pPr>
            <a:lvl9pPr marL="3657692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858B5-5682-4C5C-9E6F-BCD718EBA478}" type="datetime1">
              <a:rPr lang="ru-RU" smtClean="0"/>
              <a:pPr/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829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1"/>
            </a:lvl4pPr>
            <a:lvl5pPr>
              <a:defRPr sz="1801"/>
            </a:lvl5pPr>
            <a:lvl6pPr>
              <a:defRPr sz="1801"/>
            </a:lvl6pPr>
            <a:lvl7pPr>
              <a:defRPr sz="1801"/>
            </a:lvl7pPr>
            <a:lvl8pPr>
              <a:defRPr sz="1801"/>
            </a:lvl8pPr>
            <a:lvl9pPr>
              <a:defRPr sz="1801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1"/>
            </a:lvl4pPr>
            <a:lvl5pPr>
              <a:defRPr sz="1801"/>
            </a:lvl5pPr>
            <a:lvl6pPr>
              <a:defRPr sz="1801"/>
            </a:lvl6pPr>
            <a:lvl7pPr>
              <a:defRPr sz="1801"/>
            </a:lvl7pPr>
            <a:lvl8pPr>
              <a:defRPr sz="1801"/>
            </a:lvl8pPr>
            <a:lvl9pPr>
              <a:defRPr sz="1801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4EB6E-B797-4F22-9C78-1AA95D6144BC}" type="datetime1">
              <a:rPr lang="ru-RU" smtClean="0"/>
              <a:pPr/>
              <a:t>24.02.2025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316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3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1" indent="0">
              <a:buNone/>
              <a:defRPr sz="2000" b="1"/>
            </a:lvl2pPr>
            <a:lvl3pPr marL="914422" indent="0">
              <a:buNone/>
              <a:defRPr sz="1801" b="1"/>
            </a:lvl3pPr>
            <a:lvl4pPr marL="1371635" indent="0">
              <a:buNone/>
              <a:defRPr sz="1600" b="1"/>
            </a:lvl4pPr>
            <a:lvl5pPr marL="1828846" indent="0">
              <a:buNone/>
              <a:defRPr sz="1600" b="1"/>
            </a:lvl5pPr>
            <a:lvl6pPr marL="2286057" indent="0">
              <a:buNone/>
              <a:defRPr sz="1600" b="1"/>
            </a:lvl6pPr>
            <a:lvl7pPr marL="2743268" indent="0">
              <a:buNone/>
              <a:defRPr sz="1600" b="1"/>
            </a:lvl7pPr>
            <a:lvl8pPr marL="3200481" indent="0">
              <a:buNone/>
              <a:defRPr sz="1600" b="1"/>
            </a:lvl8pPr>
            <a:lvl9pPr marL="3657692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3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1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1" indent="0">
              <a:buNone/>
              <a:defRPr sz="2000" b="1"/>
            </a:lvl2pPr>
            <a:lvl3pPr marL="914422" indent="0">
              <a:buNone/>
              <a:defRPr sz="1801" b="1"/>
            </a:lvl3pPr>
            <a:lvl4pPr marL="1371635" indent="0">
              <a:buNone/>
              <a:defRPr sz="1600" b="1"/>
            </a:lvl4pPr>
            <a:lvl5pPr marL="1828846" indent="0">
              <a:buNone/>
              <a:defRPr sz="1600" b="1"/>
            </a:lvl5pPr>
            <a:lvl6pPr marL="2286057" indent="0">
              <a:buNone/>
              <a:defRPr sz="1600" b="1"/>
            </a:lvl6pPr>
            <a:lvl7pPr marL="2743268" indent="0">
              <a:buNone/>
              <a:defRPr sz="1600" b="1"/>
            </a:lvl7pPr>
            <a:lvl8pPr marL="3200481" indent="0">
              <a:buNone/>
              <a:defRPr sz="1600" b="1"/>
            </a:lvl8pPr>
            <a:lvl9pPr marL="3657692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1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82A8F-0135-4982-B084-B680201BA19D}" type="datetime1">
              <a:rPr lang="ru-RU" smtClean="0"/>
              <a:pPr/>
              <a:t>24.02.2025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499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E7B7E-7433-4B8D-A3DC-21E9F4020F75}" type="datetime1">
              <a:rPr lang="ru-RU" smtClean="0"/>
              <a:pPr/>
              <a:t>24.02.2025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612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E384A-BB5E-4963-97F1-6C34BDBFE620}" type="datetime1">
              <a:rPr lang="ru-RU" smtClean="0"/>
              <a:pPr/>
              <a:t>24.02.2025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841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5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5" y="1435105"/>
            <a:ext cx="4011084" cy="4691063"/>
          </a:xfrm>
        </p:spPr>
        <p:txBody>
          <a:bodyPr/>
          <a:lstStyle>
            <a:lvl1pPr marL="0" indent="0">
              <a:buNone/>
              <a:defRPr sz="1401"/>
            </a:lvl1pPr>
            <a:lvl2pPr marL="457211" indent="0">
              <a:buNone/>
              <a:defRPr sz="1200"/>
            </a:lvl2pPr>
            <a:lvl3pPr marL="914422" indent="0">
              <a:buNone/>
              <a:defRPr sz="1001"/>
            </a:lvl3pPr>
            <a:lvl4pPr marL="1371635" indent="0">
              <a:buNone/>
              <a:defRPr sz="900"/>
            </a:lvl4pPr>
            <a:lvl5pPr marL="1828846" indent="0">
              <a:buNone/>
              <a:defRPr sz="900"/>
            </a:lvl5pPr>
            <a:lvl6pPr marL="2286057" indent="0">
              <a:buNone/>
              <a:defRPr sz="900"/>
            </a:lvl6pPr>
            <a:lvl7pPr marL="2743268" indent="0">
              <a:buNone/>
              <a:defRPr sz="900"/>
            </a:lvl7pPr>
            <a:lvl8pPr marL="3200481" indent="0">
              <a:buNone/>
              <a:defRPr sz="900"/>
            </a:lvl8pPr>
            <a:lvl9pPr marL="3657692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B98CB-B1EB-42FB-AF5E-E7C98863E21B}" type="datetime1">
              <a:rPr lang="ru-RU" smtClean="0"/>
              <a:pPr/>
              <a:t>24.02.2025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396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11" indent="0">
              <a:buNone/>
              <a:defRPr sz="2800"/>
            </a:lvl2pPr>
            <a:lvl3pPr marL="914422" indent="0">
              <a:buNone/>
              <a:defRPr sz="2400"/>
            </a:lvl3pPr>
            <a:lvl4pPr marL="1371635" indent="0">
              <a:buNone/>
              <a:defRPr sz="2000"/>
            </a:lvl4pPr>
            <a:lvl5pPr marL="1828846" indent="0">
              <a:buNone/>
              <a:defRPr sz="2000"/>
            </a:lvl5pPr>
            <a:lvl6pPr marL="2286057" indent="0">
              <a:buNone/>
              <a:defRPr sz="2000"/>
            </a:lvl6pPr>
            <a:lvl7pPr marL="2743268" indent="0">
              <a:buNone/>
              <a:defRPr sz="2000"/>
            </a:lvl7pPr>
            <a:lvl8pPr marL="3200481" indent="0">
              <a:buNone/>
              <a:defRPr sz="2000"/>
            </a:lvl8pPr>
            <a:lvl9pPr marL="3657692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1"/>
            </a:lvl1pPr>
            <a:lvl2pPr marL="457211" indent="0">
              <a:buNone/>
              <a:defRPr sz="1200"/>
            </a:lvl2pPr>
            <a:lvl3pPr marL="914422" indent="0">
              <a:buNone/>
              <a:defRPr sz="1001"/>
            </a:lvl3pPr>
            <a:lvl4pPr marL="1371635" indent="0">
              <a:buNone/>
              <a:defRPr sz="900"/>
            </a:lvl4pPr>
            <a:lvl5pPr marL="1828846" indent="0">
              <a:buNone/>
              <a:defRPr sz="900"/>
            </a:lvl5pPr>
            <a:lvl6pPr marL="2286057" indent="0">
              <a:buNone/>
              <a:defRPr sz="900"/>
            </a:lvl6pPr>
            <a:lvl7pPr marL="2743268" indent="0">
              <a:buNone/>
              <a:defRPr sz="900"/>
            </a:lvl7pPr>
            <a:lvl8pPr marL="3200481" indent="0">
              <a:buNone/>
              <a:defRPr sz="900"/>
            </a:lvl8pPr>
            <a:lvl9pPr marL="3657692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FD3A9-A9C3-40E4-BD8E-022236FB9174}" type="datetime1">
              <a:rPr lang="ru-RU" smtClean="0"/>
              <a:pPr/>
              <a:t>24.02.2025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36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tx2">
                <a:lumMod val="40000"/>
                <a:lumOff val="60000"/>
              </a:schemeClr>
            </a:gs>
            <a:gs pos="0">
              <a:schemeClr val="tx2">
                <a:lumMod val="75000"/>
              </a:schemeClr>
            </a:gs>
            <a:gs pos="97000">
              <a:schemeClr val="tx2">
                <a:lumMod val="60000"/>
                <a:lumOff val="4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26F9AD-7E51-442C-A467-D6736D6484FD}" type="datetime1">
              <a:rPr lang="ru-RU" smtClean="0"/>
              <a:pPr/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851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ctr" defTabSz="914422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9" indent="-342909" algn="l" defTabSz="914422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69" indent="-285756" algn="l" defTabSz="914422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6" algn="l" defTabSz="91442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6" algn="l" defTabSz="914422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1" indent="-228606" algn="l" defTabSz="914422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4" indent="-228606" algn="l" defTabSz="91442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4" indent="-228606" algn="l" defTabSz="91442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6" indent="-228606" algn="l" defTabSz="91442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7" indent="-228606" algn="l" defTabSz="91442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2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11" algn="l" defTabSz="91442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22" algn="l" defTabSz="91442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6" algn="l" defTabSz="91442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7" algn="l" defTabSz="91442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1" algn="l" defTabSz="91442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4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305925"/>
            <a:ext cx="12192000" cy="1145809"/>
          </a:xfrm>
          <a:prstGeom prst="rect">
            <a:avLst/>
          </a:prstGeom>
          <a:solidFill>
            <a:schemeClr val="bg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-35552" y="343354"/>
            <a:ext cx="11229975" cy="431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1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	</a:t>
            </a:r>
          </a:p>
        </p:txBody>
      </p:sp>
      <p:sp>
        <p:nvSpPr>
          <p:cNvPr id="11" name="Заголовок 5"/>
          <p:cNvSpPr txBox="1">
            <a:spLocks/>
          </p:cNvSpPr>
          <p:nvPr/>
        </p:nvSpPr>
        <p:spPr>
          <a:xfrm>
            <a:off x="10366649" y="6491708"/>
            <a:ext cx="1993532" cy="277570"/>
          </a:xfrm>
          <a:prstGeom prst="rect">
            <a:avLst/>
          </a:prstGeom>
        </p:spPr>
        <p:txBody>
          <a:bodyPr vert="horz" lIns="91440" tIns="45721" rIns="91440" bIns="45721" rtlCol="0" anchor="ctr">
            <a:noAutofit/>
          </a:bodyPr>
          <a:lstStyle>
            <a:lvl1pPr marL="0" marR="0" indent="0" algn="r" defTabSz="99047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79184" algn="l"/>
              </a:tabLst>
              <a:defRPr sz="2925" b="1" i="0" kern="120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l"/>
            <a:endParaRPr lang="ru-RU" sz="1400" spc="3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1DA5287-B671-4F7C-9439-C3E3684113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227552" cy="6858000"/>
          </a:xfrm>
          <a:prstGeom prst="rect">
            <a:avLst/>
          </a:prstGeom>
        </p:spPr>
      </p:pic>
      <p:sp>
        <p:nvSpPr>
          <p:cNvPr id="27" name="Подзаголовок 2">
            <a:extLst>
              <a:ext uri="{FF2B5EF4-FFF2-40B4-BE49-F238E27FC236}">
                <a16:creationId xmlns:a16="http://schemas.microsoft.com/office/drawing/2014/main" id="{D0CA6E05-46AE-4932-976F-68447618FAF9}"/>
              </a:ext>
            </a:extLst>
          </p:cNvPr>
          <p:cNvSpPr txBox="1">
            <a:spLocks/>
          </p:cNvSpPr>
          <p:nvPr/>
        </p:nvSpPr>
        <p:spPr>
          <a:xfrm>
            <a:off x="5023503" y="6570292"/>
            <a:ext cx="2341023" cy="1973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22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11" indent="0" algn="ctr" defTabSz="914422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22" indent="0" algn="ctr" defTabSz="91442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35" indent="0" algn="ctr" defTabSz="914422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46" indent="0" algn="ctr" defTabSz="914422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57" indent="0" algn="ctr" defTabSz="914422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68" indent="0" algn="ctr" defTabSz="914422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81" indent="0" algn="ctr" defTabSz="914422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92" indent="0" algn="ctr" defTabSz="914422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АСТАНА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2022</a:t>
            </a:r>
          </a:p>
        </p:txBody>
      </p:sp>
      <p:sp>
        <p:nvSpPr>
          <p:cNvPr id="29" name="Подзаголовок 28">
            <a:extLst>
              <a:ext uri="{FF2B5EF4-FFF2-40B4-BE49-F238E27FC236}">
                <a16:creationId xmlns:a16="http://schemas.microsoft.com/office/drawing/2014/main" id="{733BE225-AE58-4701-9AD2-2DC0B289AE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19074" y="2317458"/>
            <a:ext cx="9257931" cy="2411296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«ҰЛТТЫҚ МЕМЛЕКЕТТІК ҒЫЛЫМИ-ТЕХНИКАЛЫҚ САРАПТАМА ОРТАЛЫҒЫ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» АҚ ҚЫЗМЕТІНІҢ БОЛАШАҒЫ</a:t>
            </a:r>
          </a:p>
          <a:p>
            <a:pPr algn="ctr"/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78A3175B-6216-4120-93E6-EF7398BD55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5354" y="219585"/>
            <a:ext cx="1127858" cy="1109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9467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5" descr="C:\Users\Jo\Desktop\Безымянный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6204" y="251781"/>
            <a:ext cx="665195" cy="652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6BA31630-AFEE-4EB4-899E-DA13F39C726E}"/>
              </a:ext>
            </a:extLst>
          </p:cNvPr>
          <p:cNvSpPr/>
          <p:nvPr/>
        </p:nvSpPr>
        <p:spPr>
          <a:xfrm>
            <a:off x="367061" y="6575775"/>
            <a:ext cx="9511002" cy="4571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24000">
                <a:srgbClr val="AED2E8"/>
              </a:gs>
              <a:gs pos="68000">
                <a:srgbClr val="B6CBE4"/>
              </a:gs>
              <a:gs pos="38000">
                <a:srgbClr val="B6CBE4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1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2" name="Заголовок 5"/>
          <p:cNvSpPr txBox="1">
            <a:spLocks/>
          </p:cNvSpPr>
          <p:nvPr/>
        </p:nvSpPr>
        <p:spPr>
          <a:xfrm>
            <a:off x="9878060" y="6421961"/>
            <a:ext cx="2083339" cy="277570"/>
          </a:xfrm>
          <a:prstGeom prst="rect">
            <a:avLst/>
          </a:prstGeom>
        </p:spPr>
        <p:txBody>
          <a:bodyPr vert="horz" lIns="91440" tIns="45721" rIns="91440" bIns="45721" rtlCol="0" anchor="ctr">
            <a:noAutofit/>
          </a:bodyPr>
          <a:lstStyle>
            <a:lvl1pPr marL="0" marR="0" indent="0" algn="r" defTabSz="99047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79184" algn="l"/>
              </a:tabLst>
              <a:defRPr sz="2925" b="1" i="0" kern="120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l"/>
            <a:r>
              <a:rPr lang="en-US" sz="1400" spc="3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www.ncste.kz</a:t>
            </a:r>
            <a:endParaRPr lang="ru-RU" sz="1400" spc="3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638566" y="5311656"/>
            <a:ext cx="4572000" cy="2020270"/>
          </a:xfrm>
          <a:prstGeom prst="rect">
            <a:avLst/>
          </a:prstGeom>
          <a:ln>
            <a:noFill/>
          </a:ln>
        </p:spPr>
        <p:txBody>
          <a:bodyPr vert="horz" lIns="91440" tIns="45721" rIns="91440" bIns="45721" rtlCol="0">
            <a:noAutofit/>
          </a:bodyPr>
          <a:lstStyle/>
          <a:p>
            <a:pPr marL="432011" indent="-432011">
              <a:spcBef>
                <a:spcPts val="201"/>
              </a:spcBef>
              <a:buClr>
                <a:srgbClr val="CA6086"/>
              </a:buClr>
              <a:buFont typeface="Wingdings" panose="05000000000000000000" pitchFamily="2" charset="2"/>
              <a:buChar char="§"/>
            </a:pPr>
            <a:endParaRPr lang="ru-RU" sz="1001" dirty="0">
              <a:solidFill>
                <a:prstClr val="white"/>
              </a:solidFill>
              <a:latin typeface="Raleway" panose="020B0503030101060003" pitchFamily="34" charset="-5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6081" y="106458"/>
            <a:ext cx="110201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kk-KZ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ҰМҒТСО ААЖ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еліміздің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Ғылымы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Бизнесінің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өзара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әрекеттестігінің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бірыңғай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терезесі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Мемлекет </a:t>
            </a:r>
            <a:r>
              <a:rPr lang="ru-RU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басшысы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Қ.К. </a:t>
            </a:r>
            <a:r>
              <a:rPr lang="ru-RU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Тоқаевтың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тапсырмасы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grpSp>
        <p:nvGrpSpPr>
          <p:cNvPr id="28" name="Группа 27"/>
          <p:cNvGrpSpPr/>
          <p:nvPr/>
        </p:nvGrpSpPr>
        <p:grpSpPr>
          <a:xfrm rot="5400000">
            <a:off x="5154274" y="3795399"/>
            <a:ext cx="642949" cy="620787"/>
            <a:chOff x="7588737" y="414383"/>
            <a:chExt cx="1421761" cy="1700119"/>
          </a:xfrm>
        </p:grpSpPr>
        <p:sp>
          <p:nvSpPr>
            <p:cNvPr id="33" name="Стрелка вправо 32"/>
            <p:cNvSpPr/>
            <p:nvPr/>
          </p:nvSpPr>
          <p:spPr>
            <a:xfrm>
              <a:off x="7588737" y="414383"/>
              <a:ext cx="1421761" cy="1700119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0">
              <a:schemeClr val="accent1">
                <a:shade val="90000"/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shade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Стрелка вправо 4"/>
            <p:cNvSpPr/>
            <p:nvPr/>
          </p:nvSpPr>
          <p:spPr>
            <a:xfrm>
              <a:off x="7588737" y="754407"/>
              <a:ext cx="995233" cy="10200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84457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9" name="Прямоугольник 38"/>
          <p:cNvSpPr/>
          <p:nvPr/>
        </p:nvSpPr>
        <p:spPr>
          <a:xfrm>
            <a:off x="2788763" y="2309759"/>
            <a:ext cx="5560677" cy="13388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 defTabSz="7112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Басқа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көздерден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ішінде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жер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қойнауын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пайдаланушылардан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пайыздық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шегерім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шеңберінде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қаржыландырылатын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жобаларға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сараптама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мониторингті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ұйымдастыру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жүргізудің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құқықтық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негіздері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жетілдірілуде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2767169" y="4504103"/>
            <a:ext cx="5553511" cy="18374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 defTabSz="102237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НҚА («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Ғылым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туралы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Заңы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kk-KZ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575</a:t>
            </a:r>
            <a:r>
              <a:rPr lang="kk-KZ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ҚР ҮҚ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kk-KZ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519</a:t>
            </a:r>
            <a:r>
              <a:rPr lang="kk-KZ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ҚР ҮҚ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kk-KZ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891</a:t>
            </a:r>
            <a:r>
              <a:rPr lang="kk-KZ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ҚР ҮҚ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ҰМҒТСО АҚ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жарғысына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басқа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көздерден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ішінде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жер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қойнауын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пайдаланушылардан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1%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шегерім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шегінде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қаржыландырылатын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жобаға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сараптама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мониторинг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жүргізу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мүмкіндігі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туралы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тармақ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енгізу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1030" name="Picture 6" descr="Самрук-Казына продолжает оптимизацию">
            <a:extLst>
              <a:ext uri="{FF2B5EF4-FFF2-40B4-BE49-F238E27FC236}">
                <a16:creationId xmlns:a16="http://schemas.microsoft.com/office/drawing/2014/main" id="{39339993-3139-41A2-BCBF-2614485934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740" y="1433099"/>
            <a:ext cx="2053355" cy="1642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Как мы посетили парк инновационных технологий «Алатау» - Yvision.kz">
            <a:extLst>
              <a:ext uri="{FF2B5EF4-FFF2-40B4-BE49-F238E27FC236}">
                <a16:creationId xmlns:a16="http://schemas.microsoft.com/office/drawing/2014/main" id="{BE22C6C1-347D-468D-8018-0785410805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8304" y="3635960"/>
            <a:ext cx="3123095" cy="2075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Фонд «Самрук-Қазына» создал Центр развития науки ">
            <a:extLst>
              <a:ext uri="{FF2B5EF4-FFF2-40B4-BE49-F238E27FC236}">
                <a16:creationId xmlns:a16="http://schemas.microsoft.com/office/drawing/2014/main" id="{46F88DDB-738E-472F-BE1F-7739904BF3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27"/>
          <a:stretch/>
        </p:blipFill>
        <p:spPr bwMode="auto">
          <a:xfrm>
            <a:off x="367060" y="3575621"/>
            <a:ext cx="1960119" cy="1421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Министерство цифрового развития, инноваций и аэрокосмической промышленности  Республики Казахстан - отзывы, вакансии, новости, персоналии. Компании  Казахстана. Казахстанский бизнес портал">
            <a:extLst>
              <a:ext uri="{FF2B5EF4-FFF2-40B4-BE49-F238E27FC236}">
                <a16:creationId xmlns:a16="http://schemas.microsoft.com/office/drawing/2014/main" id="{58F3CB7A-E904-4C8C-9B0A-99C57FA0DD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84" b="10666"/>
          <a:stretch/>
        </p:blipFill>
        <p:spPr bwMode="auto">
          <a:xfrm>
            <a:off x="9288787" y="1402817"/>
            <a:ext cx="2163601" cy="173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6373AD4-DDD3-4088-A8DD-267CFF83E8B5}"/>
              </a:ext>
            </a:extLst>
          </p:cNvPr>
          <p:cNvSpPr txBox="1"/>
          <p:nvPr/>
        </p:nvSpPr>
        <p:spPr>
          <a:xfrm>
            <a:off x="367060" y="5276285"/>
            <a:ext cx="17637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Ғылыми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-технологиялық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бастамалар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орталығы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3B1E5DE-524E-4E3C-AA5B-F6908CA677FE}"/>
              </a:ext>
            </a:extLst>
          </p:cNvPr>
          <p:cNvSpPr txBox="1"/>
          <p:nvPr/>
        </p:nvSpPr>
        <p:spPr>
          <a:xfrm>
            <a:off x="9318995" y="5763397"/>
            <a:ext cx="24250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«Алатау»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ақпараттық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технологиялар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паркі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DD8E8308-647B-458A-9858-702787898D3D}"/>
              </a:ext>
            </a:extLst>
          </p:cNvPr>
          <p:cNvSpPr/>
          <p:nvPr/>
        </p:nvSpPr>
        <p:spPr>
          <a:xfrm>
            <a:off x="0" y="811411"/>
            <a:ext cx="9320036" cy="4571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24000">
                <a:srgbClr val="AED2E8"/>
              </a:gs>
              <a:gs pos="68000">
                <a:srgbClr val="B6CBE4"/>
              </a:gs>
              <a:gs pos="38000">
                <a:srgbClr val="B6CBE4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80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C4528B9-B3A2-48D8-950E-496E7CDD913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19" t="17963" r="11274" b="18954"/>
          <a:stretch/>
        </p:blipFill>
        <p:spPr>
          <a:xfrm>
            <a:off x="3247576" y="961589"/>
            <a:ext cx="4444089" cy="1197927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AD7C63A-3B63-4D07-ACCA-3488EA3D1B64}"/>
              </a:ext>
            </a:extLst>
          </p:cNvPr>
          <p:cNvSpPr/>
          <p:nvPr/>
        </p:nvSpPr>
        <p:spPr>
          <a:xfrm>
            <a:off x="9318995" y="2286238"/>
            <a:ext cx="2054399" cy="8292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err="1">
                <a:solidFill>
                  <a:schemeClr val="tx1"/>
                </a:solidFill>
              </a:rPr>
              <a:t>Қазақстан</a:t>
            </a:r>
            <a:r>
              <a:rPr lang="ru-RU" sz="1100" b="1" dirty="0">
                <a:solidFill>
                  <a:schemeClr val="tx1"/>
                </a:solidFill>
              </a:rPr>
              <a:t> </a:t>
            </a:r>
            <a:r>
              <a:rPr lang="ru-RU" sz="1100" b="1" dirty="0" err="1">
                <a:solidFill>
                  <a:schemeClr val="tx1"/>
                </a:solidFill>
              </a:rPr>
              <a:t>Республикасының</a:t>
            </a:r>
            <a:r>
              <a:rPr lang="ru-RU" sz="1100" b="1" dirty="0">
                <a:solidFill>
                  <a:schemeClr val="tx1"/>
                </a:solidFill>
              </a:rPr>
              <a:t> </a:t>
            </a:r>
            <a:r>
              <a:rPr lang="ru-RU" sz="1100" b="1" dirty="0" err="1">
                <a:solidFill>
                  <a:schemeClr val="tx1"/>
                </a:solidFill>
              </a:rPr>
              <a:t>Цифрлық</a:t>
            </a:r>
            <a:r>
              <a:rPr lang="ru-RU" sz="1100" b="1" dirty="0">
                <a:solidFill>
                  <a:schemeClr val="tx1"/>
                </a:solidFill>
              </a:rPr>
              <a:t> даму, </a:t>
            </a:r>
            <a:r>
              <a:rPr lang="ru-RU" sz="1100" b="1" dirty="0" err="1">
                <a:solidFill>
                  <a:schemeClr val="tx1"/>
                </a:solidFill>
              </a:rPr>
              <a:t>инновациялар</a:t>
            </a:r>
            <a:r>
              <a:rPr lang="ru-RU" sz="1100" b="1" dirty="0">
                <a:solidFill>
                  <a:schemeClr val="tx1"/>
                </a:solidFill>
              </a:rPr>
              <a:t> </a:t>
            </a:r>
            <a:r>
              <a:rPr lang="ru-RU" sz="1100" b="1" dirty="0" err="1">
                <a:solidFill>
                  <a:schemeClr val="tx1"/>
                </a:solidFill>
              </a:rPr>
              <a:t>және</a:t>
            </a:r>
            <a:r>
              <a:rPr lang="ru-RU" sz="1100" b="1" dirty="0">
                <a:solidFill>
                  <a:schemeClr val="tx1"/>
                </a:solidFill>
              </a:rPr>
              <a:t> </a:t>
            </a:r>
            <a:r>
              <a:rPr lang="ru-RU" sz="1100" b="1" dirty="0" err="1">
                <a:solidFill>
                  <a:schemeClr val="tx1"/>
                </a:solidFill>
              </a:rPr>
              <a:t>аэроғарыш</a:t>
            </a:r>
            <a:r>
              <a:rPr lang="ru-RU" sz="1100" b="1" dirty="0">
                <a:solidFill>
                  <a:schemeClr val="tx1"/>
                </a:solidFill>
              </a:rPr>
              <a:t> </a:t>
            </a:r>
            <a:r>
              <a:rPr lang="ru-RU" sz="1100" b="1" dirty="0" err="1">
                <a:solidFill>
                  <a:schemeClr val="tx1"/>
                </a:solidFill>
              </a:rPr>
              <a:t>өнеркәсібі</a:t>
            </a:r>
            <a:r>
              <a:rPr lang="ru-RU" sz="1100" b="1" dirty="0">
                <a:solidFill>
                  <a:schemeClr val="tx1"/>
                </a:solidFill>
              </a:rPr>
              <a:t> </a:t>
            </a:r>
            <a:r>
              <a:rPr lang="ru-RU" sz="1100" b="1" dirty="0" err="1">
                <a:solidFill>
                  <a:schemeClr val="tx1"/>
                </a:solidFill>
              </a:rPr>
              <a:t>министрлігі</a:t>
            </a:r>
            <a:r>
              <a:rPr lang="ru-RU" sz="1100" b="1" dirty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960137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8" name="Прямое соединение 28">
            <a:extLst>
              <a:ext uri="{FF2B5EF4-FFF2-40B4-BE49-F238E27FC236}">
                <a16:creationId xmlns:a16="http://schemas.microsoft.com/office/drawing/2014/main" id="{21E387EE-E753-455B-BF5F-AE57568CE924}"/>
              </a:ext>
            </a:extLst>
          </p:cNvPr>
          <p:cNvCxnSpPr/>
          <p:nvPr/>
        </p:nvCxnSpPr>
        <p:spPr>
          <a:xfrm>
            <a:off x="6638566" y="4134213"/>
            <a:ext cx="8001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5" descr="C:\Users\Jo\Desktop\Безымянный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6204" y="251781"/>
            <a:ext cx="665195" cy="652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6BA31630-AFEE-4EB4-899E-DA13F39C726E}"/>
              </a:ext>
            </a:extLst>
          </p:cNvPr>
          <p:cNvSpPr/>
          <p:nvPr/>
        </p:nvSpPr>
        <p:spPr>
          <a:xfrm>
            <a:off x="367061" y="6575775"/>
            <a:ext cx="9511002" cy="4571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24000">
                <a:srgbClr val="AED2E8"/>
              </a:gs>
              <a:gs pos="68000">
                <a:srgbClr val="B6CBE4"/>
              </a:gs>
              <a:gs pos="38000">
                <a:srgbClr val="B6CBE4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1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2" name="Заголовок 5"/>
          <p:cNvSpPr txBox="1">
            <a:spLocks/>
          </p:cNvSpPr>
          <p:nvPr/>
        </p:nvSpPr>
        <p:spPr>
          <a:xfrm>
            <a:off x="9878060" y="6421961"/>
            <a:ext cx="2083339" cy="277570"/>
          </a:xfrm>
          <a:prstGeom prst="rect">
            <a:avLst/>
          </a:prstGeom>
        </p:spPr>
        <p:txBody>
          <a:bodyPr vert="horz" lIns="91440" tIns="45721" rIns="91440" bIns="45721" rtlCol="0" anchor="ctr">
            <a:noAutofit/>
          </a:bodyPr>
          <a:lstStyle>
            <a:lvl1pPr marL="0" marR="0" indent="0" algn="r" defTabSz="99047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79184" algn="l"/>
              </a:tabLst>
              <a:defRPr sz="2925" b="1" i="0" kern="120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l"/>
            <a:r>
              <a:rPr lang="en-US" sz="1400" spc="3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www.ncste.kz</a:t>
            </a:r>
            <a:endParaRPr lang="ru-RU" sz="1400" spc="3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638566" y="5311656"/>
            <a:ext cx="4572000" cy="2020270"/>
          </a:xfrm>
          <a:prstGeom prst="rect">
            <a:avLst/>
          </a:prstGeom>
          <a:ln>
            <a:noFill/>
          </a:ln>
        </p:spPr>
        <p:txBody>
          <a:bodyPr vert="horz" lIns="91440" tIns="45721" rIns="91440" bIns="45721" rtlCol="0">
            <a:noAutofit/>
          </a:bodyPr>
          <a:lstStyle/>
          <a:p>
            <a:pPr marL="432011" indent="-432011">
              <a:spcBef>
                <a:spcPts val="201"/>
              </a:spcBef>
              <a:buClr>
                <a:srgbClr val="CA6086"/>
              </a:buClr>
              <a:buFont typeface="Wingdings" panose="05000000000000000000" pitchFamily="2" charset="2"/>
              <a:buChar char="§"/>
            </a:pPr>
            <a:endParaRPr lang="ru-RU" sz="1001" dirty="0">
              <a:solidFill>
                <a:prstClr val="white"/>
              </a:solidFill>
              <a:latin typeface="Raleway" panose="020B0503030101060003" pitchFamily="34" charset="-52"/>
            </a:endParaRPr>
          </a:p>
        </p:txBody>
      </p:sp>
      <p:sp>
        <p:nvSpPr>
          <p:cNvPr id="21" name="Текстовое поле 38">
            <a:extLst>
              <a:ext uri="{FF2B5EF4-FFF2-40B4-BE49-F238E27FC236}">
                <a16:creationId xmlns:a16="http://schemas.microsoft.com/office/drawing/2014/main" id="{90E8CA7A-CB68-4F9D-9737-675E50ED83AA}"/>
              </a:ext>
            </a:extLst>
          </p:cNvPr>
          <p:cNvSpPr txBox="1"/>
          <p:nvPr/>
        </p:nvSpPr>
        <p:spPr>
          <a:xfrm>
            <a:off x="448174" y="313422"/>
            <a:ext cx="88417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Ақпараттық</a:t>
            </a:r>
            <a:r>
              <a:rPr lang="ru-RU" alt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жүйелердің</a:t>
            </a:r>
            <a:r>
              <a:rPr lang="ru-RU" alt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даму </a:t>
            </a:r>
            <a:r>
              <a:rPr lang="ru-RU" alt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перспективалары</a:t>
            </a:r>
            <a:r>
              <a:rPr lang="ru-RU" alt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4DC0FABA-59C1-48B2-B1BC-934759BABB88}"/>
              </a:ext>
            </a:extLst>
          </p:cNvPr>
          <p:cNvSpPr/>
          <p:nvPr/>
        </p:nvSpPr>
        <p:spPr>
          <a:xfrm>
            <a:off x="-25153" y="905964"/>
            <a:ext cx="9320036" cy="4571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24000">
                <a:srgbClr val="AED2E8"/>
              </a:gs>
              <a:gs pos="68000">
                <a:srgbClr val="B6CBE4"/>
              </a:gs>
              <a:gs pos="38000">
                <a:srgbClr val="B6CBE4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1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B78BE359-DA0A-4FCF-9FA2-E10809E8EBC7}"/>
              </a:ext>
            </a:extLst>
          </p:cNvPr>
          <p:cNvSpPr/>
          <p:nvPr/>
        </p:nvSpPr>
        <p:spPr>
          <a:xfrm>
            <a:off x="458967" y="1203047"/>
            <a:ext cx="3965575" cy="39624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1801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ҚОЛДАНЫСТАҒЫ ЖҮЙЕЛЕР</a:t>
            </a:r>
          </a:p>
        </p:txBody>
      </p:sp>
      <p:sp>
        <p:nvSpPr>
          <p:cNvPr id="29" name="Скругленный прямоугольник 2">
            <a:extLst>
              <a:ext uri="{FF2B5EF4-FFF2-40B4-BE49-F238E27FC236}">
                <a16:creationId xmlns:a16="http://schemas.microsoft.com/office/drawing/2014/main" id="{73DAE7B5-16C5-4FB8-8E74-EBD19F110271}"/>
              </a:ext>
            </a:extLst>
          </p:cNvPr>
          <p:cNvSpPr/>
          <p:nvPr/>
        </p:nvSpPr>
        <p:spPr>
          <a:xfrm>
            <a:off x="457697" y="1763755"/>
            <a:ext cx="3966210" cy="671195"/>
          </a:xfrm>
          <a:prstGeom prst="roundRect">
            <a:avLst>
              <a:gd name="adj" fmla="val 596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Мемлекеттік</a:t>
            </a:r>
            <a:r>
              <a:rPr lang="ru-RU" alt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ғылыми-техникалық</a:t>
            </a:r>
            <a:r>
              <a:rPr lang="ru-RU" alt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сараптама</a:t>
            </a:r>
            <a:r>
              <a:rPr lang="ru-RU" alt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alt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ҰҒК </a:t>
            </a:r>
            <a:r>
              <a:rPr lang="ru-RU" alt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модулі</a:t>
            </a:r>
            <a:r>
              <a:rPr lang="ru-RU" alt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0" name="Скругленный прямоугольник 6">
            <a:extLst>
              <a:ext uri="{FF2B5EF4-FFF2-40B4-BE49-F238E27FC236}">
                <a16:creationId xmlns:a16="http://schemas.microsoft.com/office/drawing/2014/main" id="{B51F9C72-9E9E-4E8C-BD17-5F235CC97708}"/>
              </a:ext>
            </a:extLst>
          </p:cNvPr>
          <p:cNvSpPr/>
          <p:nvPr/>
        </p:nvSpPr>
        <p:spPr>
          <a:xfrm>
            <a:off x="436107" y="2699283"/>
            <a:ext cx="3966844" cy="402590"/>
          </a:xfrm>
          <a:prstGeom prst="roundRect">
            <a:avLst>
              <a:gd name="adj" fmla="val 7728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altLang="en-US" sz="1401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Мемлекеттік</a:t>
            </a:r>
            <a:r>
              <a:rPr lang="ru-RU" altLang="en-US" sz="140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1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тіркеу</a:t>
            </a:r>
            <a:r>
              <a:rPr lang="ru-RU" altLang="en-US" sz="140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1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модулі</a:t>
            </a:r>
            <a:r>
              <a:rPr lang="ru-RU" altLang="en-US" sz="140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1" name="Скругленный прямоугольник 8">
            <a:extLst>
              <a:ext uri="{FF2B5EF4-FFF2-40B4-BE49-F238E27FC236}">
                <a16:creationId xmlns:a16="http://schemas.microsoft.com/office/drawing/2014/main" id="{FCE7B3D3-0D7C-4D17-BD9B-AA2B5961A90D}"/>
              </a:ext>
            </a:extLst>
          </p:cNvPr>
          <p:cNvSpPr/>
          <p:nvPr/>
        </p:nvSpPr>
        <p:spPr>
          <a:xfrm>
            <a:off x="457697" y="3463018"/>
            <a:ext cx="3966210" cy="671195"/>
          </a:xfrm>
          <a:prstGeom prst="roundRect">
            <a:avLst>
              <a:gd name="adj" fmla="val 7556"/>
            </a:avLst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altLang="en-US" sz="1401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Авторға</a:t>
            </a:r>
            <a:r>
              <a:rPr lang="ru-RU" altLang="en-US" sz="140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1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altLang="en-US" sz="140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1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дереккөздерге</a:t>
            </a:r>
            <a:r>
              <a:rPr lang="ru-RU" altLang="en-US" sz="140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1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сілтемесіз</a:t>
            </a:r>
            <a:r>
              <a:rPr lang="ru-RU" altLang="en-US" sz="140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1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алынған</a:t>
            </a:r>
            <a:r>
              <a:rPr lang="ru-RU" altLang="en-US" sz="140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1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құжаттарды</a:t>
            </a:r>
            <a:r>
              <a:rPr lang="ru-RU" altLang="en-US" sz="140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1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тексеру</a:t>
            </a:r>
            <a:r>
              <a:rPr lang="ru-RU" altLang="en-US" sz="140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C55FB5EC-48A6-4D7C-9907-283236FBDCBD}"/>
              </a:ext>
            </a:extLst>
          </p:cNvPr>
          <p:cNvSpPr/>
          <p:nvPr/>
        </p:nvSpPr>
        <p:spPr>
          <a:xfrm>
            <a:off x="7439522" y="1261524"/>
            <a:ext cx="3779520" cy="39624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1801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ПЕРСПЕКТИВАЛАР</a:t>
            </a:r>
          </a:p>
        </p:txBody>
      </p:sp>
      <p:sp>
        <p:nvSpPr>
          <p:cNvPr id="35" name="Скругленный прямоугольник 11">
            <a:extLst>
              <a:ext uri="{FF2B5EF4-FFF2-40B4-BE49-F238E27FC236}">
                <a16:creationId xmlns:a16="http://schemas.microsoft.com/office/drawing/2014/main" id="{8C1CF203-2EB8-48C4-855F-A82505E0EAA4}"/>
              </a:ext>
            </a:extLst>
          </p:cNvPr>
          <p:cNvSpPr/>
          <p:nvPr/>
        </p:nvSpPr>
        <p:spPr>
          <a:xfrm>
            <a:off x="7456033" y="1763752"/>
            <a:ext cx="3778885" cy="452121"/>
          </a:xfrm>
          <a:prstGeom prst="roundRect">
            <a:avLst>
              <a:gd name="adj" fmla="val 7589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altLang="en-US" sz="140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Аналитика </a:t>
            </a:r>
            <a:r>
              <a:rPr lang="ru-RU" altLang="en-US" sz="1401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altLang="en-US" sz="140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1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есеп</a:t>
            </a:r>
            <a:r>
              <a:rPr lang="ru-RU" altLang="en-US" sz="140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altLang="en-US" sz="1401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модулі</a:t>
            </a:r>
            <a:r>
              <a:rPr lang="ru-RU" altLang="en-US" sz="140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6" name="Скругленный прямоугольник 12">
            <a:extLst>
              <a:ext uri="{FF2B5EF4-FFF2-40B4-BE49-F238E27FC236}">
                <a16:creationId xmlns:a16="http://schemas.microsoft.com/office/drawing/2014/main" id="{BB18A5FB-EE2F-46AC-AFB3-4082ED50BB93}"/>
              </a:ext>
            </a:extLst>
          </p:cNvPr>
          <p:cNvSpPr/>
          <p:nvPr/>
        </p:nvSpPr>
        <p:spPr>
          <a:xfrm>
            <a:off x="7454131" y="2405421"/>
            <a:ext cx="3800475" cy="429895"/>
          </a:xfrm>
          <a:prstGeom prst="roundRect">
            <a:avLst>
              <a:gd name="adj" fmla="val 7589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altLang="en-US" sz="1401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Ғылым</a:t>
            </a:r>
            <a:r>
              <a:rPr lang="ru-RU" altLang="en-US" sz="140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1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саласындағы</a:t>
            </a:r>
            <a:r>
              <a:rPr lang="ru-RU" altLang="en-US" sz="140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1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мемлекеттік</a:t>
            </a:r>
            <a:r>
              <a:rPr lang="ru-RU" altLang="en-US" sz="140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1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сыйлықтың</a:t>
            </a:r>
            <a:r>
              <a:rPr lang="ru-RU" altLang="en-US" sz="140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1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модулі</a:t>
            </a:r>
            <a:r>
              <a:rPr lang="ru-RU" altLang="en-US" sz="140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7" name="Скругленный прямоугольник 14">
            <a:extLst>
              <a:ext uri="{FF2B5EF4-FFF2-40B4-BE49-F238E27FC236}">
                <a16:creationId xmlns:a16="http://schemas.microsoft.com/office/drawing/2014/main" id="{E7D59FBE-6536-43F3-BCFB-5D7FDC9D61A6}"/>
              </a:ext>
            </a:extLst>
          </p:cNvPr>
          <p:cNvSpPr/>
          <p:nvPr/>
        </p:nvSpPr>
        <p:spPr>
          <a:xfrm>
            <a:off x="7455400" y="3022005"/>
            <a:ext cx="3799206" cy="750571"/>
          </a:xfrm>
          <a:prstGeom prst="roundRect">
            <a:avLst>
              <a:gd name="adj" fmla="val 7589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altLang="en-US" sz="1401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Ғылыми</a:t>
            </a:r>
            <a:r>
              <a:rPr lang="ru-RU" altLang="en-US" sz="140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1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altLang="en-US" sz="140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1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ғылыми-техникалық</a:t>
            </a:r>
            <a:r>
              <a:rPr lang="ru-RU" altLang="en-US" sz="140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1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қызмет</a:t>
            </a:r>
            <a:r>
              <a:rPr lang="ru-RU" altLang="en-US" sz="140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1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субъектілерін</a:t>
            </a:r>
            <a:r>
              <a:rPr lang="ru-RU" altLang="en-US" sz="140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1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аккредиттеу</a:t>
            </a:r>
            <a:r>
              <a:rPr lang="ru-RU" altLang="en-US" sz="140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1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модулі</a:t>
            </a:r>
            <a:r>
              <a:rPr lang="ru-RU" altLang="en-US" sz="140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8" name="Скругленный прямоугольник 13">
            <a:extLst>
              <a:ext uri="{FF2B5EF4-FFF2-40B4-BE49-F238E27FC236}">
                <a16:creationId xmlns:a16="http://schemas.microsoft.com/office/drawing/2014/main" id="{AFC34C26-1A83-43B2-92D8-FFFB634D1CA7}"/>
              </a:ext>
            </a:extLst>
          </p:cNvPr>
          <p:cNvSpPr/>
          <p:nvPr/>
        </p:nvSpPr>
        <p:spPr>
          <a:xfrm>
            <a:off x="7454131" y="3925889"/>
            <a:ext cx="3800475" cy="414654"/>
          </a:xfrm>
          <a:prstGeom prst="roundRect">
            <a:avLst>
              <a:gd name="adj" fmla="val 7589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altLang="en-US" sz="140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Репозиторий</a:t>
            </a:r>
          </a:p>
        </p:txBody>
      </p:sp>
      <p:sp>
        <p:nvSpPr>
          <p:cNvPr id="44" name="Скругленный прямоугольник 10">
            <a:extLst>
              <a:ext uri="{FF2B5EF4-FFF2-40B4-BE49-F238E27FC236}">
                <a16:creationId xmlns:a16="http://schemas.microsoft.com/office/drawing/2014/main" id="{A049577F-F2FF-4815-9711-497A6F7B943B}"/>
              </a:ext>
            </a:extLst>
          </p:cNvPr>
          <p:cNvSpPr/>
          <p:nvPr/>
        </p:nvSpPr>
        <p:spPr>
          <a:xfrm>
            <a:off x="7444602" y="4514572"/>
            <a:ext cx="3802380" cy="462281"/>
          </a:xfrm>
          <a:prstGeom prst="roundRect">
            <a:avLst>
              <a:gd name="adj" fmla="val 7589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altLang="en-US" sz="1401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Шарттар</a:t>
            </a:r>
            <a:r>
              <a:rPr lang="ru-RU" altLang="en-US" sz="140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altLang="en-US" sz="1401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актілерді</a:t>
            </a:r>
            <a:r>
              <a:rPr lang="ru-RU" altLang="en-US" sz="140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1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жасасу</a:t>
            </a:r>
            <a:r>
              <a:rPr lang="ru-RU" altLang="en-US" sz="140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1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модулі</a:t>
            </a:r>
            <a:r>
              <a:rPr lang="ru-RU" altLang="en-US" sz="140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5" name="Скругленный прямоугольник 7">
            <a:extLst>
              <a:ext uri="{FF2B5EF4-FFF2-40B4-BE49-F238E27FC236}">
                <a16:creationId xmlns:a16="http://schemas.microsoft.com/office/drawing/2014/main" id="{8F6BFDF9-EB8D-42C8-A889-2A260468034F}"/>
              </a:ext>
            </a:extLst>
          </p:cNvPr>
          <p:cNvSpPr/>
          <p:nvPr/>
        </p:nvSpPr>
        <p:spPr>
          <a:xfrm>
            <a:off x="7445238" y="5199106"/>
            <a:ext cx="3802380" cy="495934"/>
          </a:xfrm>
          <a:prstGeom prst="roundRect">
            <a:avLst>
              <a:gd name="adj" fmla="val 7589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altLang="en-US" sz="1401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Қазақстандық</a:t>
            </a:r>
            <a:r>
              <a:rPr lang="ru-RU" altLang="en-US" sz="140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1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ғылыми</a:t>
            </a:r>
            <a:r>
              <a:rPr lang="ru-RU" altLang="en-US" sz="140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1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дәйексөздер</a:t>
            </a:r>
            <a:r>
              <a:rPr lang="ru-RU" altLang="en-US" sz="140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1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индексі</a:t>
            </a:r>
            <a:endParaRPr lang="ru-RU" altLang="en-US" sz="140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Скругленный прямоугольник 34">
            <a:extLst>
              <a:ext uri="{FF2B5EF4-FFF2-40B4-BE49-F238E27FC236}">
                <a16:creationId xmlns:a16="http://schemas.microsoft.com/office/drawing/2014/main" id="{8FB7B347-6EF8-4E45-A2D4-5FDD7D4283F9}"/>
              </a:ext>
            </a:extLst>
          </p:cNvPr>
          <p:cNvSpPr/>
          <p:nvPr/>
        </p:nvSpPr>
        <p:spPr>
          <a:xfrm>
            <a:off x="7456668" y="5917291"/>
            <a:ext cx="3802380" cy="495934"/>
          </a:xfrm>
          <a:prstGeom prst="roundRect">
            <a:avLst>
              <a:gd name="adj" fmla="val 7589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altLang="en-US" sz="1401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Сыртқы</a:t>
            </a:r>
            <a:r>
              <a:rPr lang="ru-RU" altLang="en-US" sz="140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1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жүйелермен</a:t>
            </a:r>
            <a:r>
              <a:rPr lang="ru-RU" altLang="en-US" sz="140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интеграция</a:t>
            </a:r>
          </a:p>
        </p:txBody>
      </p:sp>
      <p:sp>
        <p:nvSpPr>
          <p:cNvPr id="47" name="Овал 46">
            <a:extLst>
              <a:ext uri="{FF2B5EF4-FFF2-40B4-BE49-F238E27FC236}">
                <a16:creationId xmlns:a16="http://schemas.microsoft.com/office/drawing/2014/main" id="{097FA5E6-5C69-4063-832A-753EFA18CCF1}"/>
              </a:ext>
            </a:extLst>
          </p:cNvPr>
          <p:cNvSpPr/>
          <p:nvPr/>
        </p:nvSpPr>
        <p:spPr>
          <a:xfrm>
            <a:off x="5274172" y="3120748"/>
            <a:ext cx="1330960" cy="1330960"/>
          </a:xfrm>
          <a:prstGeom prst="ellipse">
            <a:avLst/>
          </a:prstGeom>
          <a:noFill/>
          <a:ln w="152400">
            <a:gradFill>
              <a:gsLst>
                <a:gs pos="0">
                  <a:schemeClr val="accent5">
                    <a:lumMod val="20000"/>
                    <a:lumOff val="80000"/>
                  </a:schemeClr>
                </a:gs>
                <a:gs pos="48000">
                  <a:schemeClr val="tx2">
                    <a:lumMod val="40000"/>
                    <a:lumOff val="60000"/>
                  </a:schemeClr>
                </a:gs>
                <a:gs pos="35000">
                  <a:schemeClr val="accent5">
                    <a:lumMod val="40000"/>
                    <a:lumOff val="60000"/>
                  </a:schemeClr>
                </a:gs>
                <a:gs pos="72000">
                  <a:schemeClr val="accent1">
                    <a:lumMod val="75000"/>
                  </a:schemeClr>
                </a:gs>
              </a:gsLst>
              <a:lin ang="3060000" scaled="1"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 sz="1801"/>
          </a:p>
        </p:txBody>
      </p:sp>
      <p:cxnSp>
        <p:nvCxnSpPr>
          <p:cNvPr id="48" name="Прямое соединение 19">
            <a:extLst>
              <a:ext uri="{FF2B5EF4-FFF2-40B4-BE49-F238E27FC236}">
                <a16:creationId xmlns:a16="http://schemas.microsoft.com/office/drawing/2014/main" id="{8293D141-1125-46CA-9014-BE9F3DF12C21}"/>
              </a:ext>
            </a:extLst>
          </p:cNvPr>
          <p:cNvCxnSpPr/>
          <p:nvPr/>
        </p:nvCxnSpPr>
        <p:spPr>
          <a:xfrm>
            <a:off x="5203052" y="2092686"/>
            <a:ext cx="461010" cy="90106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ое соединение 18">
            <a:extLst>
              <a:ext uri="{FF2B5EF4-FFF2-40B4-BE49-F238E27FC236}">
                <a16:creationId xmlns:a16="http://schemas.microsoft.com/office/drawing/2014/main" id="{2A996188-FE0A-457E-9C43-1EB4FF643ED8}"/>
              </a:ext>
            </a:extLst>
          </p:cNvPr>
          <p:cNvCxnSpPr/>
          <p:nvPr/>
        </p:nvCxnSpPr>
        <p:spPr>
          <a:xfrm>
            <a:off x="4423906" y="2099667"/>
            <a:ext cx="8001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ое соединение 20">
            <a:extLst>
              <a:ext uri="{FF2B5EF4-FFF2-40B4-BE49-F238E27FC236}">
                <a16:creationId xmlns:a16="http://schemas.microsoft.com/office/drawing/2014/main" id="{E2DAD860-BBA9-4D55-A9D3-B31B01C4EBED}"/>
              </a:ext>
            </a:extLst>
          </p:cNvPr>
          <p:cNvCxnSpPr/>
          <p:nvPr/>
        </p:nvCxnSpPr>
        <p:spPr>
          <a:xfrm>
            <a:off x="4402951" y="2828646"/>
            <a:ext cx="8001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ое соединение 21">
            <a:extLst>
              <a:ext uri="{FF2B5EF4-FFF2-40B4-BE49-F238E27FC236}">
                <a16:creationId xmlns:a16="http://schemas.microsoft.com/office/drawing/2014/main" id="{6C5AA099-804F-4856-9FAC-00BAE8344DDB}"/>
              </a:ext>
            </a:extLst>
          </p:cNvPr>
          <p:cNvCxnSpPr/>
          <p:nvPr/>
        </p:nvCxnSpPr>
        <p:spPr>
          <a:xfrm>
            <a:off x="5203053" y="2828651"/>
            <a:ext cx="204469" cy="29781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ое соединение 22">
            <a:extLst>
              <a:ext uri="{FF2B5EF4-FFF2-40B4-BE49-F238E27FC236}">
                <a16:creationId xmlns:a16="http://schemas.microsoft.com/office/drawing/2014/main" id="{1D27ECE0-7A3F-4F73-8E94-F87CA4419333}"/>
              </a:ext>
            </a:extLst>
          </p:cNvPr>
          <p:cNvCxnSpPr>
            <a:cxnSpLocks/>
          </p:cNvCxnSpPr>
          <p:nvPr/>
        </p:nvCxnSpPr>
        <p:spPr>
          <a:xfrm>
            <a:off x="4445631" y="3617953"/>
            <a:ext cx="576443" cy="698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ое соединение 23">
            <a:extLst>
              <a:ext uri="{FF2B5EF4-FFF2-40B4-BE49-F238E27FC236}">
                <a16:creationId xmlns:a16="http://schemas.microsoft.com/office/drawing/2014/main" id="{7A3F42D7-E5D7-4544-9DE5-6BBB38D8D235}"/>
              </a:ext>
            </a:extLst>
          </p:cNvPr>
          <p:cNvCxnSpPr/>
          <p:nvPr/>
        </p:nvCxnSpPr>
        <p:spPr>
          <a:xfrm>
            <a:off x="5022074" y="3630381"/>
            <a:ext cx="148590" cy="12001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ое соединение 24">
            <a:extLst>
              <a:ext uri="{FF2B5EF4-FFF2-40B4-BE49-F238E27FC236}">
                <a16:creationId xmlns:a16="http://schemas.microsoft.com/office/drawing/2014/main" id="{9B23EC38-B6DA-42BD-A9B5-D6327D06F202}"/>
              </a:ext>
            </a:extLst>
          </p:cNvPr>
          <p:cNvCxnSpPr/>
          <p:nvPr/>
        </p:nvCxnSpPr>
        <p:spPr>
          <a:xfrm>
            <a:off x="6605130" y="2092682"/>
            <a:ext cx="8001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ое соединение 24">
            <a:extLst>
              <a:ext uri="{FF2B5EF4-FFF2-40B4-BE49-F238E27FC236}">
                <a16:creationId xmlns:a16="http://schemas.microsoft.com/office/drawing/2014/main" id="{835CF3C3-8242-4250-8AF8-1664556B958B}"/>
              </a:ext>
            </a:extLst>
          </p:cNvPr>
          <p:cNvCxnSpPr/>
          <p:nvPr/>
        </p:nvCxnSpPr>
        <p:spPr>
          <a:xfrm>
            <a:off x="6638566" y="2674432"/>
            <a:ext cx="8001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ое соединение 28">
            <a:extLst>
              <a:ext uri="{FF2B5EF4-FFF2-40B4-BE49-F238E27FC236}">
                <a16:creationId xmlns:a16="http://schemas.microsoft.com/office/drawing/2014/main" id="{9BD6AE4B-6D64-4DBA-BB92-DA9184F594E9}"/>
              </a:ext>
            </a:extLst>
          </p:cNvPr>
          <p:cNvCxnSpPr/>
          <p:nvPr/>
        </p:nvCxnSpPr>
        <p:spPr>
          <a:xfrm>
            <a:off x="6655300" y="3429000"/>
            <a:ext cx="8001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ое соединение 28">
            <a:extLst>
              <a:ext uri="{FF2B5EF4-FFF2-40B4-BE49-F238E27FC236}">
                <a16:creationId xmlns:a16="http://schemas.microsoft.com/office/drawing/2014/main" id="{8700A968-634E-4802-A4DE-EDABBB524307}"/>
              </a:ext>
            </a:extLst>
          </p:cNvPr>
          <p:cNvCxnSpPr/>
          <p:nvPr/>
        </p:nvCxnSpPr>
        <p:spPr>
          <a:xfrm>
            <a:off x="6655300" y="4790163"/>
            <a:ext cx="8001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ое соединение 28">
            <a:extLst>
              <a:ext uri="{FF2B5EF4-FFF2-40B4-BE49-F238E27FC236}">
                <a16:creationId xmlns:a16="http://schemas.microsoft.com/office/drawing/2014/main" id="{47D37604-8D56-4C37-B547-9CAE5AD0C0E8}"/>
              </a:ext>
            </a:extLst>
          </p:cNvPr>
          <p:cNvCxnSpPr/>
          <p:nvPr/>
        </p:nvCxnSpPr>
        <p:spPr>
          <a:xfrm>
            <a:off x="6655300" y="5434598"/>
            <a:ext cx="8001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ое соединение 28">
            <a:extLst>
              <a:ext uri="{FF2B5EF4-FFF2-40B4-BE49-F238E27FC236}">
                <a16:creationId xmlns:a16="http://schemas.microsoft.com/office/drawing/2014/main" id="{B1F74417-8EE1-4E05-88D2-626DFFDBC0CA}"/>
              </a:ext>
            </a:extLst>
          </p:cNvPr>
          <p:cNvCxnSpPr/>
          <p:nvPr/>
        </p:nvCxnSpPr>
        <p:spPr>
          <a:xfrm>
            <a:off x="6638566" y="6192243"/>
            <a:ext cx="8001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ое соединение 25">
            <a:extLst>
              <a:ext uri="{FF2B5EF4-FFF2-40B4-BE49-F238E27FC236}">
                <a16:creationId xmlns:a16="http://schemas.microsoft.com/office/drawing/2014/main" id="{0A4719DD-622E-4727-B7AD-12CAFCB74BBA}"/>
              </a:ext>
            </a:extLst>
          </p:cNvPr>
          <p:cNvCxnSpPr/>
          <p:nvPr/>
        </p:nvCxnSpPr>
        <p:spPr>
          <a:xfrm flipH="1">
            <a:off x="6170796" y="2082522"/>
            <a:ext cx="434974" cy="94742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ое соединение 27">
            <a:extLst>
              <a:ext uri="{FF2B5EF4-FFF2-40B4-BE49-F238E27FC236}">
                <a16:creationId xmlns:a16="http://schemas.microsoft.com/office/drawing/2014/main" id="{A6A9D84F-0760-415E-8A89-D64A9AC5078C}"/>
              </a:ext>
            </a:extLst>
          </p:cNvPr>
          <p:cNvCxnSpPr/>
          <p:nvPr/>
        </p:nvCxnSpPr>
        <p:spPr>
          <a:xfrm flipH="1">
            <a:off x="6401299" y="2676249"/>
            <a:ext cx="255269" cy="46037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ое соединение 31">
            <a:extLst>
              <a:ext uri="{FF2B5EF4-FFF2-40B4-BE49-F238E27FC236}">
                <a16:creationId xmlns:a16="http://schemas.microsoft.com/office/drawing/2014/main" id="{0BF0591C-8988-4B89-AEEE-6CEF4CAF56E4}"/>
              </a:ext>
            </a:extLst>
          </p:cNvPr>
          <p:cNvCxnSpPr>
            <a:cxnSpLocks/>
          </p:cNvCxnSpPr>
          <p:nvPr/>
        </p:nvCxnSpPr>
        <p:spPr>
          <a:xfrm flipH="1" flipV="1">
            <a:off x="6421619" y="4447264"/>
            <a:ext cx="233681" cy="34289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ое соединение 33">
            <a:extLst>
              <a:ext uri="{FF2B5EF4-FFF2-40B4-BE49-F238E27FC236}">
                <a16:creationId xmlns:a16="http://schemas.microsoft.com/office/drawing/2014/main" id="{995BE5EF-B906-479B-AF65-973335F3B178}"/>
              </a:ext>
            </a:extLst>
          </p:cNvPr>
          <p:cNvCxnSpPr>
            <a:cxnSpLocks/>
          </p:cNvCxnSpPr>
          <p:nvPr/>
        </p:nvCxnSpPr>
        <p:spPr>
          <a:xfrm flipH="1" flipV="1">
            <a:off x="6226672" y="4549499"/>
            <a:ext cx="411894" cy="88509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ое соединение 36">
            <a:extLst>
              <a:ext uri="{FF2B5EF4-FFF2-40B4-BE49-F238E27FC236}">
                <a16:creationId xmlns:a16="http://schemas.microsoft.com/office/drawing/2014/main" id="{ABB14D27-6EC4-42A1-B3E7-BB48E758CE6E}"/>
              </a:ext>
            </a:extLst>
          </p:cNvPr>
          <p:cNvCxnSpPr>
            <a:cxnSpLocks/>
          </p:cNvCxnSpPr>
          <p:nvPr/>
        </p:nvCxnSpPr>
        <p:spPr>
          <a:xfrm flipH="1" flipV="1">
            <a:off x="6063478" y="4600932"/>
            <a:ext cx="591822" cy="159131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>
            <a:extLst>
              <a:ext uri="{FF2B5EF4-FFF2-40B4-BE49-F238E27FC236}">
                <a16:creationId xmlns:a16="http://schemas.microsoft.com/office/drawing/2014/main" id="{30C23B7D-63F6-4593-BE6A-C397A96728C6}"/>
              </a:ext>
            </a:extLst>
          </p:cNvPr>
          <p:cNvSpPr txBox="1"/>
          <p:nvPr/>
        </p:nvSpPr>
        <p:spPr>
          <a:xfrm>
            <a:off x="5455872" y="3592397"/>
            <a:ext cx="10297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ҚҒБАЖ</a:t>
            </a:r>
            <a:endParaRPr lang="ru-RU" altLang="en-US" sz="1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42093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71212" y="2372841"/>
            <a:ext cx="1324190" cy="1268876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2874465" y="1111380"/>
            <a:ext cx="6270078" cy="794087"/>
          </a:xfrm>
          <a:prstGeom prst="rect">
            <a:avLst/>
          </a:prstGeom>
        </p:spPr>
        <p:txBody>
          <a:bodyPr vert="horz" wrap="square" lIns="0" tIns="8468" rIns="0" bIns="0" rtlCol="0">
            <a:spAutoFit/>
          </a:bodyPr>
          <a:lstStyle/>
          <a:p>
            <a:pPr marL="8468" marR="3387" algn="ctr">
              <a:lnSpc>
                <a:spcPct val="135000"/>
              </a:lnSpc>
              <a:spcBef>
                <a:spcPts val="68"/>
              </a:spcBef>
            </a:pPr>
            <a:r>
              <a:rPr lang="ru-RU" sz="2000" b="1" spc="57" dirty="0">
                <a:solidFill>
                  <a:schemeClr val="bg1"/>
                </a:solidFill>
                <a:latin typeface="Arial" panose="020B0604020202020204"/>
                <a:cs typeface="Arial" panose="020B0604020202020204"/>
              </a:rPr>
              <a:t>ҰЛТТЫҚ МЕМЛЕКЕТТІК ҒЫЛЫМИ-ТЕХНИКАЛЫҚ САРАПТАМА ОРТАЛЫҒЫ</a:t>
            </a:r>
            <a:endParaRPr sz="2000" dirty="0">
              <a:solidFill>
                <a:schemeClr val="bg1"/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4AD1755-9393-426D-A3A7-27705BC7E65E}"/>
              </a:ext>
            </a:extLst>
          </p:cNvPr>
          <p:cNvSpPr/>
          <p:nvPr/>
        </p:nvSpPr>
        <p:spPr>
          <a:xfrm>
            <a:off x="0" y="6611634"/>
            <a:ext cx="9154842" cy="51956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24000">
                <a:srgbClr val="AED2E8"/>
              </a:gs>
              <a:gs pos="68000">
                <a:srgbClr val="B6CBE4"/>
              </a:gs>
              <a:gs pos="38000">
                <a:srgbClr val="B6CBE4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1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Заголовок 5">
            <a:extLst>
              <a:ext uri="{FF2B5EF4-FFF2-40B4-BE49-F238E27FC236}">
                <a16:creationId xmlns:a16="http://schemas.microsoft.com/office/drawing/2014/main" id="{4B3F0DCA-5188-43FE-9924-8FB1E017C803}"/>
              </a:ext>
            </a:extLst>
          </p:cNvPr>
          <p:cNvSpPr txBox="1">
            <a:spLocks/>
          </p:cNvSpPr>
          <p:nvPr/>
        </p:nvSpPr>
        <p:spPr>
          <a:xfrm>
            <a:off x="10030643" y="6472850"/>
            <a:ext cx="2083339" cy="277570"/>
          </a:xfrm>
          <a:prstGeom prst="rect">
            <a:avLst/>
          </a:prstGeom>
        </p:spPr>
        <p:txBody>
          <a:bodyPr vert="horz" lIns="91440" tIns="45721" rIns="91440" bIns="45721" rtlCol="0" anchor="ctr">
            <a:noAutofit/>
          </a:bodyPr>
          <a:lstStyle>
            <a:lvl1pPr marL="0" marR="0" indent="0" algn="r" defTabSz="99047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79184" algn="l"/>
              </a:tabLst>
              <a:defRPr sz="2925" b="1" i="0" kern="120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l"/>
            <a:r>
              <a:rPr lang="en-US" sz="1400" spc="3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www.ncste.kz</a:t>
            </a:r>
            <a:endParaRPr lang="ru-RU" sz="1400" spc="3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2C9DAA-E7B9-444A-A956-9E1AB1575BCB}"/>
              </a:ext>
            </a:extLst>
          </p:cNvPr>
          <p:cNvSpPr txBox="1"/>
          <p:nvPr/>
        </p:nvSpPr>
        <p:spPr>
          <a:xfrm>
            <a:off x="3266860" y="4109091"/>
            <a:ext cx="5972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Назарларыңызға рахмет!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137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87769" y="321189"/>
            <a:ext cx="8441742" cy="555138"/>
          </a:xfrm>
        </p:spPr>
        <p:txBody>
          <a:bodyPr/>
          <a:lstStyle/>
          <a:p>
            <a:pPr algn="l"/>
            <a:r>
              <a:rPr lang="ru-RU" sz="3600" spc="300" dirty="0">
                <a:latin typeface="Arial" panose="020B0604020202020204" pitchFamily="34" charset="0"/>
                <a:cs typeface="Arial" panose="020B0604020202020204" pitchFamily="34" charset="0"/>
              </a:rPr>
              <a:t>НЕГІЗГІ БАҒЫТТАРЫ</a:t>
            </a: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sz="quarter" idx="2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30" r="27630"/>
          <a:stretch>
            <a:fillRect/>
          </a:stretch>
        </p:blipFill>
        <p:spPr>
          <a:xfrm>
            <a:off x="7526639" y="1405559"/>
            <a:ext cx="4641166" cy="5006877"/>
          </a:xfrm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F72B1B9-70B5-4BBC-8640-54F5CB28C7DE}"/>
              </a:ext>
            </a:extLst>
          </p:cNvPr>
          <p:cNvSpPr/>
          <p:nvPr/>
        </p:nvSpPr>
        <p:spPr>
          <a:xfrm>
            <a:off x="1388302" y="1242024"/>
            <a:ext cx="7328585" cy="13394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6676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Ғылыми, ғылыми-техникалық </a:t>
            </a:r>
            <a:r>
              <a:rPr lang="ru-RU" sz="180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жобалар</a:t>
            </a:r>
            <a:r>
              <a:rPr lang="ru-RU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180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бағдарламалардың</a:t>
            </a:r>
            <a:r>
              <a:rPr lang="ru-RU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сондай-ақ</a:t>
            </a:r>
            <a:r>
              <a:rPr lang="ru-RU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ғылыми</a:t>
            </a:r>
            <a:r>
              <a:rPr lang="ru-RU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ғылыми-техникалық </a:t>
            </a:r>
            <a:r>
              <a:rPr lang="ru-RU" sz="180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қызмет</a:t>
            </a:r>
            <a:r>
              <a:rPr lang="ru-RU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нәтижелерін</a:t>
            </a:r>
            <a:r>
              <a:rPr lang="ru-RU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коммерцияландыру</a:t>
            </a:r>
            <a:r>
              <a:rPr lang="ru-RU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жобаларының</a:t>
            </a:r>
            <a:r>
              <a:rPr lang="ru-RU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мемлекеттік</a:t>
            </a:r>
            <a:r>
              <a:rPr lang="ru-RU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ғылыми-техникалық </a:t>
            </a:r>
            <a:r>
              <a:rPr lang="ru-RU" sz="180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сараптамасын</a:t>
            </a:r>
            <a:r>
              <a:rPr lang="ru-RU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ұйымдастыру</a:t>
            </a:r>
            <a:r>
              <a:rPr lang="ru-RU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FE7417E5-630A-4079-8FA1-EE6C8B442F5A}"/>
              </a:ext>
            </a:extLst>
          </p:cNvPr>
          <p:cNvSpPr/>
          <p:nvPr/>
        </p:nvSpPr>
        <p:spPr>
          <a:xfrm>
            <a:off x="1378810" y="2621636"/>
            <a:ext cx="7560841" cy="341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6676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Ұлттық </a:t>
            </a:r>
            <a:r>
              <a:rPr lang="ru-RU" sz="180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ғылыми</a:t>
            </a:r>
            <a:r>
              <a:rPr lang="ru-RU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кеңестердің</a:t>
            </a:r>
            <a:r>
              <a:rPr lang="ru-RU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жұмысын</a:t>
            </a:r>
            <a:r>
              <a:rPr lang="ru-RU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ұйымдастыру</a:t>
            </a:r>
            <a:r>
              <a:rPr lang="ru-RU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342094CE-9001-4091-9810-644D177CCAB5}"/>
              </a:ext>
            </a:extLst>
          </p:cNvPr>
          <p:cNvSpPr/>
          <p:nvPr/>
        </p:nvSpPr>
        <p:spPr>
          <a:xfrm>
            <a:off x="1378808" y="3258731"/>
            <a:ext cx="7704857" cy="646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66766">
              <a:spcBef>
                <a:spcPct val="0"/>
              </a:spcBef>
            </a:pPr>
            <a:r>
              <a:rPr lang="ru-RU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Ғылыми, ғылыми-техникалық </a:t>
            </a:r>
            <a:r>
              <a:rPr lang="ru-RU" sz="180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жобалар</a:t>
            </a:r>
            <a:r>
              <a:rPr lang="ru-RU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180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бағдарламалар</a:t>
            </a:r>
            <a:r>
              <a:rPr lang="ru-RU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есептер</a:t>
            </a:r>
            <a:r>
              <a:rPr lang="ru-RU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en-US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PhD</a:t>
            </a:r>
            <a:r>
              <a:rPr lang="kk-KZ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диссертацияларды</a:t>
            </a:r>
            <a:r>
              <a:rPr lang="ru-RU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мемлекеттік</a:t>
            </a:r>
            <a:r>
              <a:rPr lang="ru-RU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тіркеу</a:t>
            </a:r>
            <a:endParaRPr lang="ru-RU" sz="1801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Блок-схема: узел 21">
            <a:extLst>
              <a:ext uri="{FF2B5EF4-FFF2-40B4-BE49-F238E27FC236}">
                <a16:creationId xmlns:a16="http://schemas.microsoft.com/office/drawing/2014/main" id="{CF16CDB6-DE24-451F-8047-5920E438D499}"/>
              </a:ext>
            </a:extLst>
          </p:cNvPr>
          <p:cNvSpPr/>
          <p:nvPr/>
        </p:nvSpPr>
        <p:spPr>
          <a:xfrm>
            <a:off x="645834" y="1436080"/>
            <a:ext cx="586800" cy="586800"/>
          </a:xfrm>
          <a:prstGeom prst="flowChartConnector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Блок-схема: узел 23">
            <a:extLst>
              <a:ext uri="{FF2B5EF4-FFF2-40B4-BE49-F238E27FC236}">
                <a16:creationId xmlns:a16="http://schemas.microsoft.com/office/drawing/2014/main" id="{A05B01F6-6A44-4D58-AFB4-785463FD0C84}"/>
              </a:ext>
            </a:extLst>
          </p:cNvPr>
          <p:cNvSpPr/>
          <p:nvPr/>
        </p:nvSpPr>
        <p:spPr>
          <a:xfrm>
            <a:off x="663898" y="2460921"/>
            <a:ext cx="586800" cy="586800"/>
          </a:xfrm>
          <a:prstGeom prst="flowChartConnector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Блок-схема: узел 24">
            <a:extLst>
              <a:ext uri="{FF2B5EF4-FFF2-40B4-BE49-F238E27FC236}">
                <a16:creationId xmlns:a16="http://schemas.microsoft.com/office/drawing/2014/main" id="{CEBC753A-7B11-4EED-BDAA-050B18F909C7}"/>
              </a:ext>
            </a:extLst>
          </p:cNvPr>
          <p:cNvSpPr/>
          <p:nvPr/>
        </p:nvSpPr>
        <p:spPr>
          <a:xfrm>
            <a:off x="663898" y="3358476"/>
            <a:ext cx="586800" cy="586800"/>
          </a:xfrm>
          <a:prstGeom prst="flowChartConnector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Блок-схема: узел 34">
            <a:extLst>
              <a:ext uri="{FF2B5EF4-FFF2-40B4-BE49-F238E27FC236}">
                <a16:creationId xmlns:a16="http://schemas.microsoft.com/office/drawing/2014/main" id="{4AE33DFD-2CD0-4D00-9B79-5285B4E18244}"/>
              </a:ext>
            </a:extLst>
          </p:cNvPr>
          <p:cNvSpPr/>
          <p:nvPr/>
        </p:nvSpPr>
        <p:spPr>
          <a:xfrm>
            <a:off x="673389" y="4439557"/>
            <a:ext cx="586800" cy="586800"/>
          </a:xfrm>
          <a:prstGeom prst="flowChartConnector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pic>
        <p:nvPicPr>
          <p:cNvPr id="36" name="Picture 5" descr="C:\Users\Jo\Desktop\Безымянный-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5207" y="251780"/>
            <a:ext cx="786190" cy="770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6BA31630-AFEE-4EB4-899E-DA13F39C726E}"/>
              </a:ext>
            </a:extLst>
          </p:cNvPr>
          <p:cNvSpPr/>
          <p:nvPr/>
        </p:nvSpPr>
        <p:spPr>
          <a:xfrm>
            <a:off x="0" y="1022397"/>
            <a:ext cx="8124825" cy="4571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24000">
                <a:srgbClr val="AED2E8"/>
              </a:gs>
              <a:gs pos="68000">
                <a:srgbClr val="B6CBE4"/>
              </a:gs>
              <a:gs pos="38000">
                <a:srgbClr val="B6CBE4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1">
              <a:solidFill>
                <a:prstClr val="white"/>
              </a:solidFill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06B75A24-FD1D-4F72-8EB8-F8B1B9EBBE31}"/>
              </a:ext>
            </a:extLst>
          </p:cNvPr>
          <p:cNvSpPr/>
          <p:nvPr/>
        </p:nvSpPr>
        <p:spPr>
          <a:xfrm>
            <a:off x="1378809" y="5907461"/>
            <a:ext cx="7704857" cy="341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6676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80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Ақпараттық-талдау</a:t>
            </a:r>
            <a:r>
              <a:rPr lang="ru-RU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қызметі</a:t>
            </a:r>
            <a:r>
              <a:rPr lang="ru-RU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8" name="Блок-схема: узел 27">
            <a:extLst>
              <a:ext uri="{FF2B5EF4-FFF2-40B4-BE49-F238E27FC236}">
                <a16:creationId xmlns:a16="http://schemas.microsoft.com/office/drawing/2014/main" id="{23F5B625-3D3F-4BF3-B4DF-2C298A294BB2}"/>
              </a:ext>
            </a:extLst>
          </p:cNvPr>
          <p:cNvSpPr/>
          <p:nvPr/>
        </p:nvSpPr>
        <p:spPr>
          <a:xfrm>
            <a:off x="647328" y="5818663"/>
            <a:ext cx="585557" cy="586800"/>
          </a:xfrm>
          <a:prstGeom prst="flowChartConnector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3E098CF1-AB8A-468D-9CA4-513EE429AF1E}"/>
              </a:ext>
            </a:extLst>
          </p:cNvPr>
          <p:cNvSpPr/>
          <p:nvPr/>
        </p:nvSpPr>
        <p:spPr>
          <a:xfrm>
            <a:off x="1378812" y="4119945"/>
            <a:ext cx="6321118" cy="15888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6676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Ғылыми, ғылыми-техникалық </a:t>
            </a:r>
            <a:r>
              <a:rPr lang="ru-RU" sz="180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жобалар</a:t>
            </a:r>
            <a:r>
              <a:rPr lang="ru-RU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180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бағдарламалардың</a:t>
            </a:r>
            <a:r>
              <a:rPr lang="ru-RU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ғылыми</a:t>
            </a:r>
            <a:r>
              <a:rPr lang="ru-RU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80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ғылыми-техникалық </a:t>
            </a:r>
            <a:r>
              <a:rPr lang="ru-RU" sz="180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қызмет</a:t>
            </a:r>
            <a:r>
              <a:rPr lang="ru-RU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нәтижелерін</a:t>
            </a:r>
            <a:r>
              <a:rPr lang="ru-RU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коммерцияландыру</a:t>
            </a:r>
            <a:r>
              <a:rPr lang="ru-RU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жобаларының</a:t>
            </a:r>
            <a:r>
              <a:rPr lang="ru-RU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оларды</a:t>
            </a:r>
            <a:r>
              <a:rPr lang="ru-RU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іске</a:t>
            </a:r>
            <a:r>
              <a:rPr lang="ru-RU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асыру</a:t>
            </a:r>
            <a:r>
              <a:rPr lang="ru-RU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аяқтау</a:t>
            </a:r>
            <a:r>
              <a:rPr lang="ru-RU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кезеңдерінде</a:t>
            </a:r>
            <a:r>
              <a:rPr lang="ru-RU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іске</a:t>
            </a:r>
            <a:r>
              <a:rPr lang="ru-RU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асырылуын</a:t>
            </a:r>
            <a:r>
              <a:rPr lang="ru-RU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мониторингтеу</a:t>
            </a:r>
            <a:r>
              <a:rPr lang="ru-RU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RU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нәтижелерін</a:t>
            </a:r>
            <a:r>
              <a:rPr lang="ru-RU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ұлттық</a:t>
            </a:r>
            <a:r>
              <a:rPr lang="ru-RU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ғылыми</a:t>
            </a:r>
            <a:r>
              <a:rPr lang="ru-RU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кеңестерге</a:t>
            </a:r>
            <a:r>
              <a:rPr lang="ru-RU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жіберу</a:t>
            </a:r>
            <a:r>
              <a:rPr lang="ru-RU" sz="180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6BA31630-AFEE-4EB4-899E-DA13F39C726E}"/>
              </a:ext>
            </a:extLst>
          </p:cNvPr>
          <p:cNvSpPr/>
          <p:nvPr/>
        </p:nvSpPr>
        <p:spPr>
          <a:xfrm>
            <a:off x="723218" y="6569540"/>
            <a:ext cx="9320036" cy="4571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24000">
                <a:srgbClr val="AED2E8"/>
              </a:gs>
              <a:gs pos="68000">
                <a:srgbClr val="B6CBE4"/>
              </a:gs>
              <a:gs pos="38000">
                <a:srgbClr val="B6CBE4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1">
              <a:solidFill>
                <a:prstClr val="white"/>
              </a:solidFill>
            </a:endParaRPr>
          </a:p>
        </p:txBody>
      </p:sp>
      <p:sp>
        <p:nvSpPr>
          <p:cNvPr id="38" name="Заголовок 5"/>
          <p:cNvSpPr txBox="1">
            <a:spLocks/>
          </p:cNvSpPr>
          <p:nvPr/>
        </p:nvSpPr>
        <p:spPr>
          <a:xfrm>
            <a:off x="10043253" y="6421961"/>
            <a:ext cx="2148747" cy="277570"/>
          </a:xfrm>
          <a:prstGeom prst="rect">
            <a:avLst/>
          </a:prstGeom>
        </p:spPr>
        <p:txBody>
          <a:bodyPr vert="horz" lIns="91440" tIns="45721" rIns="91440" bIns="45721" rtlCol="0" anchor="ctr">
            <a:noAutofit/>
          </a:bodyPr>
          <a:lstStyle>
            <a:lvl1pPr marL="0" marR="0" indent="0" algn="r" defTabSz="99047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79184" algn="l"/>
              </a:tabLst>
              <a:defRPr sz="2925" b="1" i="0" kern="120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l"/>
            <a:r>
              <a:rPr lang="en-US" sz="1400" spc="3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www.ncste.kz</a:t>
            </a:r>
            <a:endParaRPr lang="ru-RU" sz="1400" spc="3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3736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79293" y="208187"/>
            <a:ext cx="8327144" cy="529031"/>
          </a:xfrm>
        </p:spPr>
        <p:txBody>
          <a:bodyPr>
            <a:normAutofit fontScale="90000"/>
          </a:bodyPr>
          <a:lstStyle/>
          <a:p>
            <a:pPr algn="l"/>
            <a:b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</a:br>
            <a:b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</a:br>
            <a:b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Заголовок 5">
            <a:extLst>
              <a:ext uri="{FF2B5EF4-FFF2-40B4-BE49-F238E27FC236}">
                <a16:creationId xmlns:a16="http://schemas.microsoft.com/office/drawing/2014/main" id="{C7751B74-BED2-4AA4-A7F0-F8AC44FA7575}"/>
              </a:ext>
            </a:extLst>
          </p:cNvPr>
          <p:cNvSpPr txBox="1">
            <a:spLocks/>
          </p:cNvSpPr>
          <p:nvPr/>
        </p:nvSpPr>
        <p:spPr>
          <a:xfrm>
            <a:off x="378873" y="47840"/>
            <a:ext cx="8941163" cy="5551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marR="0" indent="0" algn="r" defTabSz="9904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79220" algn="l"/>
              </a:tabLst>
              <a:defRPr sz="2924" b="1" i="0" kern="120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l"/>
            <a:r>
              <a:rPr lang="ru-RU" sz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ЖОБАЛАР МЕН БАҒДАРЛАМАЛАРҒА, ҒҒТҚН-</a:t>
            </a:r>
            <a:r>
              <a:rPr lang="ru-RU" sz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ны</a:t>
            </a:r>
            <a:r>
              <a:rPr lang="ru-RU" sz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КОММЕРЦИЯЛАНДЫРУ ЖОБАЛАРЫНА МЕМЛЕКЕТТІК ҒЫЛЫМИ-ТЕХНИКАЛЫҚ САРАПТАМА ҰЙЫМДАСТЫРУ</a:t>
            </a:r>
            <a:endParaRPr lang="ru-RU" sz="1100" dirty="0">
              <a:solidFill>
                <a:srgbClr val="B8468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5" name="Picture 5" descr="C:\Users\Jo\Desktop\Безымянный-1.png">
            <a:extLst>
              <a:ext uri="{FF2B5EF4-FFF2-40B4-BE49-F238E27FC236}">
                <a16:creationId xmlns:a16="http://schemas.microsoft.com/office/drawing/2014/main" id="{2616C951-16C0-48EE-9EAA-6D3C8E5E73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6204" y="251781"/>
            <a:ext cx="665195" cy="652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0B250045-A402-43D4-91A9-8195E9FD9E1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48"/>
          <a:stretch/>
        </p:blipFill>
        <p:spPr>
          <a:xfrm>
            <a:off x="9482878" y="1170955"/>
            <a:ext cx="2577925" cy="512184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</p:pic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B347C682-4920-4F29-BF87-38399AC1EE60}"/>
              </a:ext>
            </a:extLst>
          </p:cNvPr>
          <p:cNvSpPr/>
          <p:nvPr/>
        </p:nvSpPr>
        <p:spPr>
          <a:xfrm>
            <a:off x="10428" y="573250"/>
            <a:ext cx="9320036" cy="4571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24000">
                <a:srgbClr val="AED2E8"/>
              </a:gs>
              <a:gs pos="68000">
                <a:srgbClr val="B6CBE4"/>
              </a:gs>
              <a:gs pos="38000">
                <a:srgbClr val="B6CBE4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58" name="Таблица 57">
            <a:extLst>
              <a:ext uri="{FF2B5EF4-FFF2-40B4-BE49-F238E27FC236}">
                <a16:creationId xmlns:a16="http://schemas.microsoft.com/office/drawing/2014/main" id="{71022002-3673-4223-9A71-8019B7E36F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3920671"/>
              </p:ext>
            </p:extLst>
          </p:nvPr>
        </p:nvGraphicFramePr>
        <p:xfrm>
          <a:off x="378871" y="1036497"/>
          <a:ext cx="8941163" cy="369759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5293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37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38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32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09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4469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Қаржыландыру </a:t>
                      </a:r>
                      <a:r>
                        <a:rPr lang="ru-RU" sz="14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түрі</a:t>
                      </a:r>
                      <a:endParaRPr lang="ru-RU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Саны, </a:t>
                      </a:r>
                      <a:r>
                        <a:rPr lang="ru-RU" sz="1200" b="1" kern="12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бірлік</a:t>
                      </a:r>
                      <a:endParaRPr lang="ru-RU" sz="12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21" marB="45721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680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берілген объект</a:t>
                      </a:r>
                      <a:endParaRPr lang="ru-RU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МҒТС </a:t>
                      </a:r>
                      <a:r>
                        <a:rPr lang="ru-RU" sz="14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жүргізілген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объектілер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ru-RU" sz="11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жеке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ru-RU" sz="11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кешенді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ҰҒК </a:t>
                      </a:r>
                      <a:r>
                        <a:rPr lang="ru-RU" sz="14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ұсынған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ru-RU" sz="14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бекіткен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объектілер</a:t>
                      </a: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сараптама </a:t>
                      </a:r>
                      <a:r>
                        <a:rPr lang="ru-RU" sz="14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қорытындылары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4935"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Бағдарламалық-нысаналы қаржыландыру</a:t>
                      </a:r>
                    </a:p>
                    <a:p>
                      <a:pPr algn="l"/>
                      <a:r>
                        <a:rPr lang="ru-RU" sz="14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(3 конкурс)</a:t>
                      </a:r>
                      <a:endParaRPr lang="ru-RU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167</a:t>
                      </a: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137</a:t>
                      </a: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</a:t>
                      </a: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517</a:t>
                      </a:r>
                    </a:p>
                  </a:txBody>
                  <a:tcPr marT="45721" marB="457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4935">
                <a:tc>
                  <a:txBody>
                    <a:bodyPr/>
                    <a:lstStyle/>
                    <a:p>
                      <a:pPr algn="l"/>
                      <a:r>
                        <a:rPr lang="ru-RU" sz="14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Гранттық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қаржыландыру</a:t>
                      </a:r>
                    </a:p>
                    <a:p>
                      <a:pPr algn="l"/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(5 конкурс)</a:t>
                      </a: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4213</a:t>
                      </a: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3168</a:t>
                      </a: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968</a:t>
                      </a: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11512</a:t>
                      </a:r>
                    </a:p>
                  </a:txBody>
                  <a:tcPr marT="45721" marB="4572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1682"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Бағдарламалық-нысаналы </a:t>
                      </a:r>
                      <a:r>
                        <a:rPr lang="ru-RU" sz="14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4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aseline="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гранттық</a:t>
                      </a:r>
                      <a:r>
                        <a:rPr lang="ru-RU" sz="14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қаржыландыру </a:t>
                      </a:r>
                    </a:p>
                    <a:p>
                      <a:pPr algn="l"/>
                      <a:r>
                        <a:rPr lang="ru-RU" sz="14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(653 </a:t>
                      </a:r>
                      <a:r>
                        <a:rPr lang="ru-RU" sz="1400" baseline="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есеп</a:t>
                      </a:r>
                      <a:r>
                        <a:rPr lang="ru-RU" sz="14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653</a:t>
                      </a: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653</a:t>
                      </a: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653</a:t>
                      </a:r>
                    </a:p>
                    <a:p>
                      <a:pPr algn="ctr"/>
                      <a:r>
                        <a:rPr lang="ru-RU" sz="1200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ҰҒК </a:t>
                      </a:r>
                      <a:r>
                        <a:rPr lang="ru-RU" sz="1200" dirty="0" err="1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қаралымында</a:t>
                      </a:r>
                      <a:r>
                        <a:rPr lang="ru-RU" sz="1200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809</a:t>
                      </a:r>
                    </a:p>
                  </a:txBody>
                  <a:tcPr marT="45721" marB="4572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8188">
                <a:tc>
                  <a:txBody>
                    <a:bodyPr/>
                    <a:lstStyle/>
                    <a:p>
                      <a:pPr algn="l"/>
                      <a:r>
                        <a:rPr lang="kk-KZ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Барлығы </a:t>
                      </a:r>
                      <a:endParaRPr lang="ru-RU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5033</a:t>
                      </a: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3958</a:t>
                      </a: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1030</a:t>
                      </a: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12838</a:t>
                      </a:r>
                    </a:p>
                  </a:txBody>
                  <a:tcPr marT="45721" marB="4572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B0A95D10-3F2E-4133-B30F-ACF09DE06D54}"/>
              </a:ext>
            </a:extLst>
          </p:cNvPr>
          <p:cNvSpPr/>
          <p:nvPr/>
        </p:nvSpPr>
        <p:spPr>
          <a:xfrm>
            <a:off x="723218" y="6569540"/>
            <a:ext cx="9167403" cy="4571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24000">
                <a:srgbClr val="AED2E8"/>
              </a:gs>
              <a:gs pos="68000">
                <a:srgbClr val="B6CBE4"/>
              </a:gs>
              <a:gs pos="38000">
                <a:srgbClr val="B6CBE4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Заголовок 5">
            <a:extLst>
              <a:ext uri="{FF2B5EF4-FFF2-40B4-BE49-F238E27FC236}">
                <a16:creationId xmlns:a16="http://schemas.microsoft.com/office/drawing/2014/main" id="{864AD5E2-D419-4A5D-B12F-429EF2716122}"/>
              </a:ext>
            </a:extLst>
          </p:cNvPr>
          <p:cNvSpPr txBox="1">
            <a:spLocks/>
          </p:cNvSpPr>
          <p:nvPr/>
        </p:nvSpPr>
        <p:spPr>
          <a:xfrm>
            <a:off x="10201014" y="6430755"/>
            <a:ext cx="2070779" cy="277570"/>
          </a:xfrm>
          <a:prstGeom prst="rect">
            <a:avLst/>
          </a:prstGeom>
        </p:spPr>
        <p:txBody>
          <a:bodyPr vert="horz" lIns="91440" tIns="45721" rIns="91440" bIns="45721" rtlCol="0" anchor="ctr">
            <a:noAutofit/>
          </a:bodyPr>
          <a:lstStyle>
            <a:lvl1pPr marL="0" marR="0" indent="0" algn="r" defTabSz="99047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79184" algn="l"/>
              </a:tabLst>
              <a:defRPr sz="2925" b="1" i="0" kern="120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marL="0" marR="0" lvl="0" indent="0" algn="l" defTabSz="99047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79184" algn="l"/>
              </a:tabLst>
              <a:defRPr/>
            </a:pPr>
            <a:r>
              <a:rPr kumimoji="0" lang="en-US" sz="14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www.ncste.kz</a:t>
            </a:r>
            <a:endParaRPr kumimoji="0" lang="ru-RU" sz="1400" b="1" i="0" u="none" strike="noStrike" kern="1200" cap="none" spc="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1" name="Таблица 60">
            <a:extLst>
              <a:ext uri="{FF2B5EF4-FFF2-40B4-BE49-F238E27FC236}">
                <a16:creationId xmlns:a16="http://schemas.microsoft.com/office/drawing/2014/main" id="{8081EDB3-B92F-4C6F-9C88-849DC980C7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8943482"/>
              </p:ext>
            </p:extLst>
          </p:nvPr>
        </p:nvGraphicFramePr>
        <p:xfrm>
          <a:off x="378871" y="4852806"/>
          <a:ext cx="8941163" cy="154954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5293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37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38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32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09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5531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Қаржыландыру </a:t>
                      </a:r>
                      <a:r>
                        <a:rPr lang="ru-RU" sz="14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түрі</a:t>
                      </a:r>
                      <a:endParaRPr lang="ru-RU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Количество, </a:t>
                      </a:r>
                      <a:r>
                        <a:rPr lang="ru-RU" sz="1200" b="1" kern="12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ед</a:t>
                      </a:r>
                      <a:endParaRPr lang="ru-RU" sz="12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21" marB="45721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168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берілген объект</a:t>
                      </a:r>
                      <a:endParaRPr lang="ru-RU" sz="140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21" marB="457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МҒТС </a:t>
                      </a:r>
                      <a:r>
                        <a:rPr lang="ru-RU" sz="14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жүргізілген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объектілер </a:t>
                      </a:r>
                      <a:endParaRPr lang="ru-RU" sz="140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21" marB="457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ҰҒК </a:t>
                      </a:r>
                      <a:r>
                        <a:rPr lang="ru-RU" sz="1400" kern="12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мақұлдаған</a:t>
                      </a:r>
                      <a:endParaRPr lang="ru-RU" sz="140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21" marB="457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сараптама </a:t>
                      </a:r>
                      <a:r>
                        <a:rPr lang="ru-RU" sz="14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қорытындылары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2334">
                <a:tc>
                  <a:txBody>
                    <a:bodyPr/>
                    <a:lstStyle/>
                    <a:p>
                      <a:r>
                        <a:rPr lang="kk-KZ" sz="1400" kern="12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Гранттық қаржыландыру </a:t>
                      </a:r>
                      <a:endParaRPr lang="ru-RU" sz="1400" kern="1200" baseline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152</a:t>
                      </a: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134</a:t>
                      </a: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72</a:t>
                      </a: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536</a:t>
                      </a:r>
                    </a:p>
                  </a:txBody>
                  <a:tcPr marT="45721" marB="457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C406412B-D4D2-43B5-B84E-7998172FCEFB}"/>
              </a:ext>
            </a:extLst>
          </p:cNvPr>
          <p:cNvSpPr/>
          <p:nvPr/>
        </p:nvSpPr>
        <p:spPr>
          <a:xfrm>
            <a:off x="389300" y="4901282"/>
            <a:ext cx="8941164" cy="27699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6096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2022-2024 </a:t>
            </a:r>
            <a:r>
              <a:rPr kumimoji="0" 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жылдарға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арналған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ең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перспективалы</a:t>
            </a:r>
            <a:r>
              <a:rPr kumimoji="0" lang="kk-KZ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ҒҒТҚН </a:t>
            </a:r>
            <a:r>
              <a:rPr kumimoji="0" 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коммерцияландыру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жобаларына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жүргізілген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сараптама</a:t>
            </a:r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CCE03F1E-F2A4-4F37-BCC2-D52A5F912108}"/>
              </a:ext>
            </a:extLst>
          </p:cNvPr>
          <p:cNvSpPr/>
          <p:nvPr/>
        </p:nvSpPr>
        <p:spPr>
          <a:xfrm>
            <a:off x="378873" y="673845"/>
            <a:ext cx="8941163" cy="27699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2022 </a:t>
            </a:r>
            <a:r>
              <a:rPr kumimoji="0" 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жылғы</a:t>
            </a:r>
            <a:r>
              <a:rPr lang="ru-RU" sz="1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ғылыми-техникалық </a:t>
            </a:r>
            <a:r>
              <a:rPr kumimoji="0" 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жобалар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мен </a:t>
            </a:r>
            <a:r>
              <a:rPr kumimoji="0" 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бағдарламалардың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мемлекеттік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ғылыми-техникалық </a:t>
            </a:r>
            <a:r>
              <a:rPr kumimoji="0" 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сараптамасы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6612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Заголовок 5">
            <a:extLst>
              <a:ext uri="{FF2B5EF4-FFF2-40B4-BE49-F238E27FC236}">
                <a16:creationId xmlns:a16="http://schemas.microsoft.com/office/drawing/2014/main" id="{C8A0A7E4-E3FD-43AD-804A-6931B9E4F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659" y="372727"/>
            <a:ext cx="9558766" cy="555138"/>
          </a:xfrm>
        </p:spPr>
        <p:txBody>
          <a:bodyPr/>
          <a:lstStyle/>
          <a:p>
            <a:pPr algn="l">
              <a:lnSpc>
                <a:spcPct val="80000"/>
              </a:lnSpc>
            </a:pPr>
            <a:r>
              <a:rPr lang="ru-RU" sz="24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Ұлттық </a:t>
            </a:r>
            <a:r>
              <a:rPr lang="ru-RU" sz="2400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ғылыми</a:t>
            </a:r>
            <a:r>
              <a:rPr lang="ru-RU" sz="24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кеңестердің</a:t>
            </a:r>
            <a:r>
              <a:rPr lang="ru-RU" sz="24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жұмысын</a:t>
            </a:r>
            <a:r>
              <a:rPr lang="ru-RU" sz="24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ұйымдастыру</a:t>
            </a:r>
            <a:r>
              <a:rPr lang="ru-RU" sz="24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54" name="Picture 5" descr="C:\Users\Jo\Desktop\Безымянный-1.png">
            <a:extLst>
              <a:ext uri="{FF2B5EF4-FFF2-40B4-BE49-F238E27FC236}">
                <a16:creationId xmlns:a16="http://schemas.microsoft.com/office/drawing/2014/main" id="{56415115-49DE-4FC9-9BFD-FC3E53BD37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6204" y="251781"/>
            <a:ext cx="665195" cy="652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3EC29C7F-A09F-405D-A26B-DA22B3F63B02}"/>
              </a:ext>
            </a:extLst>
          </p:cNvPr>
          <p:cNvSpPr/>
          <p:nvPr/>
        </p:nvSpPr>
        <p:spPr>
          <a:xfrm>
            <a:off x="440439" y="6601308"/>
            <a:ext cx="9383069" cy="4571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24000">
                <a:srgbClr val="AED2E8"/>
              </a:gs>
              <a:gs pos="68000">
                <a:srgbClr val="B6CBE4"/>
              </a:gs>
              <a:gs pos="38000">
                <a:srgbClr val="B6CBE4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6" name="Заголовок 5">
            <a:extLst>
              <a:ext uri="{FF2B5EF4-FFF2-40B4-BE49-F238E27FC236}">
                <a16:creationId xmlns:a16="http://schemas.microsoft.com/office/drawing/2014/main" id="{D032A2A8-05CA-475D-AF81-B23D0D3E79EF}"/>
              </a:ext>
            </a:extLst>
          </p:cNvPr>
          <p:cNvSpPr txBox="1">
            <a:spLocks/>
          </p:cNvSpPr>
          <p:nvPr/>
        </p:nvSpPr>
        <p:spPr>
          <a:xfrm>
            <a:off x="9890621" y="6421961"/>
            <a:ext cx="2070779" cy="277570"/>
          </a:xfrm>
          <a:prstGeom prst="rect">
            <a:avLst/>
          </a:prstGeom>
        </p:spPr>
        <p:txBody>
          <a:bodyPr vert="horz" lIns="91440" tIns="45721" rIns="91440" bIns="45721" rtlCol="0" anchor="ctr">
            <a:noAutofit/>
          </a:bodyPr>
          <a:lstStyle>
            <a:lvl1pPr marL="0" marR="0" indent="0" algn="r" defTabSz="99047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79184" algn="l"/>
              </a:tabLst>
              <a:defRPr sz="2925" b="1" i="0" kern="120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marL="0" marR="0" lvl="0" indent="0" algn="l" defTabSz="99047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79184" algn="l"/>
              </a:tabLst>
              <a:defRPr/>
            </a:pPr>
            <a:r>
              <a:rPr kumimoji="0" lang="en-US" sz="14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www.ncste.kz</a:t>
            </a:r>
            <a:endParaRPr kumimoji="0" lang="ru-RU" sz="1400" b="1" i="0" u="none" strike="noStrike" kern="1200" cap="none" spc="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0250705D-E429-4A34-957D-D2800688A0F1}"/>
              </a:ext>
            </a:extLst>
          </p:cNvPr>
          <p:cNvSpPr/>
          <p:nvPr/>
        </p:nvSpPr>
        <p:spPr>
          <a:xfrm>
            <a:off x="424120" y="1135725"/>
            <a:ext cx="5077147" cy="52347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2022 </a:t>
            </a:r>
            <a:r>
              <a:rPr kumimoji="0" lang="ru-RU" sz="1401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жылға</a:t>
            </a:r>
            <a:r>
              <a:rPr kumimoji="0" lang="ru-RU" sz="14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</a:t>
            </a:r>
            <a:r>
              <a:rPr kumimoji="0" lang="ru-RU" sz="1401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арналған</a:t>
            </a:r>
            <a:r>
              <a:rPr kumimoji="0" lang="ru-RU" sz="14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басым </a:t>
            </a:r>
            <a:r>
              <a:rPr kumimoji="0" lang="ru-RU" sz="1401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бағыттар</a:t>
            </a:r>
            <a:r>
              <a:rPr kumimoji="0" lang="ru-RU" sz="14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</a:t>
            </a:r>
            <a:r>
              <a:rPr kumimoji="0" lang="ru-RU" sz="1401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бойынша</a:t>
            </a:r>
            <a:r>
              <a:rPr kumimoji="0" lang="ru-RU" sz="14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ҰҒК  </a:t>
            </a:r>
            <a:r>
              <a:rPr kumimoji="0" lang="ru-RU" sz="1401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отырыстары</a:t>
            </a:r>
            <a:endParaRPr kumimoji="0" lang="ru-RU" sz="1401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F1B4F2DF-F974-46BD-9B38-F17A3BBDF59F}"/>
              </a:ext>
            </a:extLst>
          </p:cNvPr>
          <p:cNvSpPr/>
          <p:nvPr/>
        </p:nvSpPr>
        <p:spPr>
          <a:xfrm>
            <a:off x="6568687" y="1197093"/>
            <a:ext cx="5199193" cy="83099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«Ұлттық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ғылыми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кеңестер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туралы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»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Қазақстан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Республикасы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Үкіметінің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2011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жылғы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16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мамырдағы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№ 519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қаулысына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сәйкес</a:t>
            </a:r>
            <a:r>
              <a:rPr lang="ru-RU" sz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ҰМҒТСО АҚ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кеңестердің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жұмысын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ұйымдастыратын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Ұлттық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ғылыми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кеңестердің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жұмыс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органы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болып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табылады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9" name="Подзаголовок 2">
            <a:extLst>
              <a:ext uri="{FF2B5EF4-FFF2-40B4-BE49-F238E27FC236}">
                <a16:creationId xmlns:a16="http://schemas.microsoft.com/office/drawing/2014/main" id="{1856CE48-6904-45EA-ADE9-3CB05AFE5175}"/>
              </a:ext>
            </a:extLst>
          </p:cNvPr>
          <p:cNvSpPr txBox="1">
            <a:spLocks/>
          </p:cNvSpPr>
          <p:nvPr/>
        </p:nvSpPr>
        <p:spPr>
          <a:xfrm>
            <a:off x="6305549" y="2367792"/>
            <a:ext cx="5462331" cy="3321349"/>
          </a:xfrm>
          <a:prstGeom prst="rect">
            <a:avLst/>
          </a:prstGeom>
          <a:ln>
            <a:noFill/>
          </a:ln>
        </p:spPr>
        <p:txBody>
          <a:bodyPr vert="horz" lIns="91440" tIns="45721" rIns="91440" bIns="45721" rtlCol="0">
            <a:noAutofit/>
          </a:bodyPr>
          <a:lstStyle>
            <a:defPPr>
              <a:defRPr lang="ru-RU"/>
            </a:defPPr>
            <a:lvl1pPr marL="432000" indent="-432000">
              <a:spcBef>
                <a:spcPts val="600"/>
              </a:spcBef>
              <a:buClr>
                <a:srgbClr val="CA6086"/>
              </a:buClr>
              <a:buFont typeface="Wingdings" panose="05000000000000000000" pitchFamily="2" charset="2"/>
              <a:buChar char="§"/>
              <a:defRPr sz="1100">
                <a:solidFill>
                  <a:schemeClr val="bg1"/>
                </a:solidFill>
                <a:latin typeface="Raleway" panose="020B0503030101060003" pitchFamily="34" charset="-52"/>
              </a:defRPr>
            </a:lvl1pPr>
          </a:lstStyle>
          <a:p>
            <a:pPr marL="432000" marR="0" lvl="0" indent="-432000" algn="l" defTabSz="914400" rtl="0" eaLnBrk="1" fontAlgn="auto" latinLnBrk="0" hangingPunct="1">
              <a:lnSpc>
                <a:spcPts val="811"/>
              </a:lnSpc>
              <a:spcBef>
                <a:spcPts val="600"/>
              </a:spcBef>
              <a:spcAft>
                <a:spcPts val="0"/>
              </a:spcAft>
              <a:buClr>
                <a:srgbClr val="CA6086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65467" lvl="1" indent="-285756">
              <a:lnSpc>
                <a:spcPts val="2331"/>
              </a:lnSpc>
              <a:buFont typeface="Wingdings" panose="05000000000000000000" pitchFamily="2" charset="2"/>
              <a:buChar char="Ø"/>
              <a:defRPr/>
            </a:pPr>
            <a:r>
              <a:rPr lang="ru-RU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128 ҰҒК </a:t>
            </a:r>
            <a:r>
              <a:rPr lang="ru-RU" sz="1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отырысы</a:t>
            </a:r>
            <a:r>
              <a:rPr lang="ru-RU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ұйымдастырылды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жоспар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бойынша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50)</a:t>
            </a:r>
          </a:p>
          <a:p>
            <a:pPr marL="179711" marR="0" lvl="1" indent="0" algn="l" defTabSz="914400" rtl="0" eaLnBrk="1" fontAlgn="auto" latinLnBrk="0" hangingPunct="1">
              <a:lnSpc>
                <a:spcPts val="233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65467" marR="0" lvl="1" indent="-285756" algn="just" defTabSz="914400" rtl="0" eaLnBrk="1" fontAlgn="auto" latinLnBrk="0" hangingPunct="1">
              <a:lnSpc>
                <a:spcPts val="233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533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kk-KZ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ҰҒК шешімі </a:t>
            </a:r>
            <a:r>
              <a:rPr kumimoji="0" lang="kk-KZ" sz="1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уәкілетті органдарға жіберілді</a:t>
            </a:r>
            <a:endParaRPr kumimoji="0" lang="en-US" sz="16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65467" marR="0" lvl="1" indent="-285756" algn="just" defTabSz="914400" rtl="0" eaLnBrk="1" fontAlgn="auto" latinLnBrk="0" hangingPunct="1">
              <a:lnSpc>
                <a:spcPts val="233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65467" lvl="1" indent="-285756" algn="just">
              <a:lnSpc>
                <a:spcPts val="2331"/>
              </a:lnSpc>
              <a:buFont typeface="Wingdings" panose="05000000000000000000" pitchFamily="2" charset="2"/>
              <a:buChar char="Ø"/>
              <a:defRPr/>
            </a:pPr>
            <a:r>
              <a:rPr lang="ru-RU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667 </a:t>
            </a:r>
            <a:r>
              <a:rPr lang="ru-RU" sz="1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жауап</a:t>
            </a:r>
            <a:r>
              <a:rPr lang="ru-RU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ғылыми</a:t>
            </a:r>
            <a:r>
              <a:rPr lang="ru-RU" sz="1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және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ғылыми-техникалық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жобалар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бағдарламалар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бойынша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сұраныстарға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берілді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179711" marR="0" lvl="1" indent="0" algn="l" defTabSz="914400" rtl="0" eaLnBrk="1" fontAlgn="auto" latinLnBrk="0" hangingPunct="1">
              <a:lnSpc>
                <a:spcPts val="233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9711" marR="0" lvl="1" indent="0" algn="just" defTabSz="914400" rtl="0" eaLnBrk="1" fontAlgn="auto" latinLnBrk="0" hangingPunct="1">
              <a:lnSpc>
                <a:spcPts val="233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ҰҒК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қараған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мәселелер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ғылым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саласындағы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барлық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салалық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министрліктердің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қызметіне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қатысты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болды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E78FA5CB-9864-4A02-A503-60B6FBD5E1C3}"/>
              </a:ext>
            </a:extLst>
          </p:cNvPr>
          <p:cNvCxnSpPr>
            <a:cxnSpLocks/>
          </p:cNvCxnSpPr>
          <p:nvPr/>
        </p:nvCxnSpPr>
        <p:spPr>
          <a:xfrm>
            <a:off x="6188956" y="1652631"/>
            <a:ext cx="0" cy="4769330"/>
          </a:xfrm>
          <a:prstGeom prst="line">
            <a:avLst/>
          </a:prstGeom>
          <a:ln w="28575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5693A6BB-1C63-443B-A5AA-08FB55E98D28}"/>
              </a:ext>
            </a:extLst>
          </p:cNvPr>
          <p:cNvSpPr/>
          <p:nvPr/>
        </p:nvSpPr>
        <p:spPr>
          <a:xfrm>
            <a:off x="0" y="930679"/>
            <a:ext cx="9320036" cy="4571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24000">
                <a:srgbClr val="AED2E8"/>
              </a:gs>
              <a:gs pos="68000">
                <a:srgbClr val="B6CBE4"/>
              </a:gs>
              <a:gs pos="38000">
                <a:srgbClr val="B6CBE4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6B5CA65-89C8-4E9E-A6E8-1C91221B6CB8}"/>
              </a:ext>
            </a:extLst>
          </p:cNvPr>
          <p:cNvSpPr txBox="1"/>
          <p:nvPr/>
        </p:nvSpPr>
        <p:spPr>
          <a:xfrm>
            <a:off x="528055" y="1851308"/>
            <a:ext cx="4995947" cy="275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591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prstClr val="white"/>
                </a:solidFill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ҰҒК 128 </a:t>
            </a:r>
            <a:r>
              <a:rPr lang="ru-RU" sz="1200" b="1" dirty="0" err="1">
                <a:solidFill>
                  <a:prstClr val="white"/>
                </a:solidFill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отырысы</a:t>
            </a:r>
            <a:r>
              <a:rPr lang="ru-RU" sz="1200" b="1" dirty="0">
                <a:solidFill>
                  <a:prstClr val="white"/>
                </a:solidFill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prstClr val="white"/>
                </a:solidFill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ұйымдастырылды</a:t>
            </a:r>
            <a:r>
              <a:rPr lang="ru-RU" sz="1200" b="1" dirty="0">
                <a:solidFill>
                  <a:prstClr val="white"/>
                </a:solidFill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: </a:t>
            </a:r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5A8E0CDD-E8CE-467C-BCE5-97A50E717140}"/>
              </a:ext>
            </a:extLst>
          </p:cNvPr>
          <p:cNvSpPr/>
          <p:nvPr/>
        </p:nvSpPr>
        <p:spPr>
          <a:xfrm>
            <a:off x="-116103" y="2334821"/>
            <a:ext cx="6096000" cy="4257576"/>
          </a:xfrm>
          <a:prstGeom prst="rect">
            <a:avLst/>
          </a:prstGeom>
        </p:spPr>
        <p:txBody>
          <a:bodyPr>
            <a:spAutoFit/>
          </a:bodyPr>
          <a:lstStyle/>
          <a:p>
            <a:pPr marL="732619" marR="0" lvl="0" indent="-228606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«Геология,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минералды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және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көмірсутек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шикізатын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өндіру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және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қайта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өңдеу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,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жаңа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материалдар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,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технологиялар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,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қауіпсіз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бұйымдар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мен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конструкциялар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» - 19;</a:t>
            </a:r>
          </a:p>
          <a:p>
            <a:pPr marL="732619" marR="0" lvl="0" indent="-228606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«Су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ресурстарын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,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жануарлар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мен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өсімдіктер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дүниесін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ұтымды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пайдалану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, экология» - 11;</a:t>
            </a:r>
          </a:p>
          <a:p>
            <a:pPr marL="732619" marR="0" lvl="0" indent="-228606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«Энергетика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және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машина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жасау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» - 13;</a:t>
            </a:r>
          </a:p>
          <a:p>
            <a:pPr marL="732619" marR="0" lvl="0" indent="-228606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. «Ақпараттық,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коммуникациялық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және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ғарыштық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технологиялар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» - 9;</a:t>
            </a:r>
          </a:p>
          <a:p>
            <a:pPr marL="732619" marR="0" lvl="0" indent="-228606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«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Өмір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және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денсаулық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туралы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ғылым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» - 11;</a:t>
            </a:r>
          </a:p>
          <a:p>
            <a:pPr marL="732619" marR="0" lvl="0" indent="-228606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«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Білім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және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ғылым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саласындағы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зерттеулер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» - 11;</a:t>
            </a:r>
          </a:p>
          <a:p>
            <a:pPr marL="732619" marR="0" lvl="0" indent="-228606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«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Әлеуметтік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және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гуманитарлық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ғылымдар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саласындағы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зерттеулер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» - 11;</a:t>
            </a:r>
          </a:p>
          <a:p>
            <a:pPr marL="732619" marR="0" lvl="0" indent="-228606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«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Агроөнеркәсіптік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кешенді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тұрақты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дамыту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және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ауыл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шаруашылығы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өнімдерінің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қауіпсіздігі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» - 8;</a:t>
            </a:r>
          </a:p>
          <a:p>
            <a:pPr marL="732619" marR="0" lvl="0" indent="-228606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«Ұлттық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қауіпсіздік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және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қорғаныс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» - 10;</a:t>
            </a:r>
          </a:p>
          <a:p>
            <a:pPr marL="732619" marR="0" lvl="0" indent="-228606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«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Жаратылыстану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ғылымдары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саласындағы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ғылыми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зерттеулер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» - 21;</a:t>
            </a:r>
          </a:p>
          <a:p>
            <a:pPr marL="732619" marR="0" lvl="0" indent="-228606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«Ғылыми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және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(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немесе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) ғылыми-техникалық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қызмет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нәтижелерін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коммерцияландыру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» - 4.</a:t>
            </a:r>
          </a:p>
        </p:txBody>
      </p:sp>
    </p:spTree>
    <p:extLst>
      <p:ext uri="{BB962C8B-B14F-4D97-AF65-F5344CB8AC3E}">
        <p14:creationId xmlns:p14="http://schemas.microsoft.com/office/powerpoint/2010/main" val="2520278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5" descr="C:\Users\Jo\Desktop\Безымянный-1.png">
            <a:extLst>
              <a:ext uri="{FF2B5EF4-FFF2-40B4-BE49-F238E27FC236}">
                <a16:creationId xmlns:a16="http://schemas.microsoft.com/office/drawing/2014/main" id="{F632B81A-788E-4135-A7BB-74A3C100E8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6204" y="160011"/>
            <a:ext cx="665195" cy="652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6C717E09-4735-41CA-B80F-440923A21814}"/>
              </a:ext>
            </a:extLst>
          </p:cNvPr>
          <p:cNvSpPr/>
          <p:nvPr/>
        </p:nvSpPr>
        <p:spPr>
          <a:xfrm>
            <a:off x="723219" y="6569539"/>
            <a:ext cx="9154843" cy="51956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24000">
                <a:srgbClr val="AED2E8"/>
              </a:gs>
              <a:gs pos="68000">
                <a:srgbClr val="B6CBE4"/>
              </a:gs>
              <a:gs pos="38000">
                <a:srgbClr val="B6CBE4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Заголовок 5">
            <a:extLst>
              <a:ext uri="{FF2B5EF4-FFF2-40B4-BE49-F238E27FC236}">
                <a16:creationId xmlns:a16="http://schemas.microsoft.com/office/drawing/2014/main" id="{F0A49F13-CE2E-41BD-8A7B-765F8A2D1CDC}"/>
              </a:ext>
            </a:extLst>
          </p:cNvPr>
          <p:cNvSpPr txBox="1">
            <a:spLocks/>
          </p:cNvSpPr>
          <p:nvPr/>
        </p:nvSpPr>
        <p:spPr>
          <a:xfrm>
            <a:off x="9878060" y="6421961"/>
            <a:ext cx="2083339" cy="277570"/>
          </a:xfrm>
          <a:prstGeom prst="rect">
            <a:avLst/>
          </a:prstGeom>
        </p:spPr>
        <p:txBody>
          <a:bodyPr vert="horz" lIns="91440" tIns="45721" rIns="91440" bIns="45721" rtlCol="0" anchor="ctr">
            <a:noAutofit/>
          </a:bodyPr>
          <a:lstStyle>
            <a:lvl1pPr marL="0" marR="0" indent="0" algn="r" defTabSz="99047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79184" algn="l"/>
              </a:tabLst>
              <a:defRPr sz="2925" b="1" i="0" kern="120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marL="0" marR="0" lvl="0" indent="0" algn="l" defTabSz="99047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79184" algn="l"/>
              </a:tabLst>
              <a:defRPr/>
            </a:pPr>
            <a:r>
              <a:rPr kumimoji="0" lang="en-US" sz="14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www.ncste.kz</a:t>
            </a:r>
            <a:endParaRPr kumimoji="0" lang="ru-RU" sz="1400" b="1" i="0" u="none" strike="noStrike" kern="1200" cap="none" spc="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69BEAC7D-7119-44BB-86E5-AEB8B9818BBB}"/>
              </a:ext>
            </a:extLst>
          </p:cNvPr>
          <p:cNvSpPr/>
          <p:nvPr/>
        </p:nvSpPr>
        <p:spPr>
          <a:xfrm>
            <a:off x="6613399" y="4837725"/>
            <a:ext cx="4572000" cy="2020270"/>
          </a:xfrm>
          <a:prstGeom prst="rect">
            <a:avLst/>
          </a:prstGeom>
          <a:ln>
            <a:noFill/>
          </a:ln>
        </p:spPr>
        <p:txBody>
          <a:bodyPr vert="horz" lIns="91440" tIns="45721" rIns="91440" bIns="45721" rtlCol="0">
            <a:noAutofit/>
          </a:bodyPr>
          <a:lstStyle/>
          <a:p>
            <a:pPr marL="432011" marR="0" lvl="0" indent="-432011" algn="l" defTabSz="914400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>
                <a:srgbClr val="CA6086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ru-RU" sz="100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-52"/>
              <a:ea typeface="+mn-ea"/>
              <a:cs typeface="+mn-cs"/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65ECD798-76E7-4C9A-AA8B-4F68196B3299}"/>
              </a:ext>
            </a:extLst>
          </p:cNvPr>
          <p:cNvSpPr/>
          <p:nvPr/>
        </p:nvSpPr>
        <p:spPr>
          <a:xfrm flipV="1">
            <a:off x="0" y="908779"/>
            <a:ext cx="10249319" cy="4571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24000">
                <a:srgbClr val="AED2E8"/>
              </a:gs>
              <a:gs pos="68000">
                <a:srgbClr val="B6CBE4"/>
              </a:gs>
              <a:gs pos="38000">
                <a:srgbClr val="B6CBE4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C87B4DC2-68FD-446A-9F9F-8A84544A4536}"/>
              </a:ext>
            </a:extLst>
          </p:cNvPr>
          <p:cNvSpPr/>
          <p:nvPr/>
        </p:nvSpPr>
        <p:spPr>
          <a:xfrm>
            <a:off x="127771" y="160010"/>
            <a:ext cx="10853268" cy="6501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6676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Ғылыми, ғылыми-техникалық </a:t>
            </a:r>
            <a:r>
              <a:rPr kumimoji="0" lang="ru-RU" sz="1801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жобалар</a:t>
            </a:r>
            <a:r>
              <a:rPr kumimoji="0" lang="ru-RU" sz="1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мен </a:t>
            </a:r>
            <a:r>
              <a:rPr kumimoji="0" lang="ru-RU" sz="1801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бағдарламалар</a:t>
            </a:r>
            <a:r>
              <a:rPr kumimoji="0" lang="ru-RU" sz="1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ru-RU" sz="1801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есептер</a:t>
            </a:r>
            <a:r>
              <a:rPr kumimoji="0" lang="ru-RU" sz="1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мен </a:t>
            </a:r>
            <a:r>
              <a:rPr kumimoji="0" lang="en-US" sz="1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PhD</a:t>
            </a:r>
            <a:r>
              <a:rPr kumimoji="0" lang="kk-KZ" sz="1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801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диссертацияларды</a:t>
            </a:r>
            <a:r>
              <a:rPr kumimoji="0" lang="ru-RU" sz="1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801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мемлекеттік</a:t>
            </a:r>
            <a:r>
              <a:rPr kumimoji="0" lang="ru-RU" sz="1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801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тіркеу</a:t>
            </a:r>
            <a:endParaRPr kumimoji="0" lang="ru-RU" sz="1801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7" name="object 25">
            <a:extLst>
              <a:ext uri="{FF2B5EF4-FFF2-40B4-BE49-F238E27FC236}">
                <a16:creationId xmlns:a16="http://schemas.microsoft.com/office/drawing/2014/main" id="{85F22031-579C-470F-8B6D-BF49E53E138B}"/>
              </a:ext>
            </a:extLst>
          </p:cNvPr>
          <p:cNvSpPr txBox="1"/>
          <p:nvPr/>
        </p:nvSpPr>
        <p:spPr>
          <a:xfrm>
            <a:off x="1314265" y="1454139"/>
            <a:ext cx="4625340" cy="32508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1" marR="0" lvl="0" indent="0" algn="l" defTabSz="914400" rtl="0" eaLnBrk="1" fontAlgn="auto" latinLnBrk="0" hangingPunct="1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66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</a:rPr>
              <a:t>Мемлекеттік</a:t>
            </a:r>
            <a:r>
              <a:rPr kumimoji="0" lang="ru-RU" sz="2000" b="1" i="0" u="none" strike="noStrike" kern="1200" cap="none" spc="66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</a:rPr>
              <a:t> </a:t>
            </a:r>
            <a:r>
              <a:rPr kumimoji="0" lang="ru-RU" sz="2000" b="1" i="0" u="none" strike="noStrike" kern="1200" cap="none" spc="66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</a:rPr>
              <a:t>тіркеу</a:t>
            </a:r>
            <a:r>
              <a:rPr kumimoji="0" lang="ru-RU" sz="2000" b="1" i="0" u="none" strike="noStrike" kern="1200" cap="none" spc="66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</a:rPr>
              <a:t> </a:t>
            </a:r>
            <a:r>
              <a:rPr kumimoji="0" lang="ru-RU" sz="2000" b="1" i="0" u="none" strike="noStrike" kern="1200" cap="none" spc="66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</a:rPr>
              <a:t>бойынша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</a:endParaRPr>
          </a:p>
        </p:txBody>
      </p:sp>
      <p:sp>
        <p:nvSpPr>
          <p:cNvPr id="38" name="object 26">
            <a:extLst>
              <a:ext uri="{FF2B5EF4-FFF2-40B4-BE49-F238E27FC236}">
                <a16:creationId xmlns:a16="http://schemas.microsoft.com/office/drawing/2014/main" id="{6AC9ADE2-F1C1-4BBE-9CB9-4BBCC1D429BF}"/>
              </a:ext>
            </a:extLst>
          </p:cNvPr>
          <p:cNvSpPr txBox="1"/>
          <p:nvPr/>
        </p:nvSpPr>
        <p:spPr>
          <a:xfrm>
            <a:off x="723219" y="2189207"/>
            <a:ext cx="6179857" cy="3268203"/>
          </a:xfrm>
          <a:prstGeom prst="rect">
            <a:avLst/>
          </a:prstGeom>
        </p:spPr>
        <p:txBody>
          <a:bodyPr vert="horz" wrap="square" lIns="0" tIns="66676" rIns="0" bIns="0" rtlCol="0">
            <a:spAutoFit/>
          </a:bodyPr>
          <a:lstStyle/>
          <a:p>
            <a:pPr marL="12701" marR="0" lvl="0" indent="0" algn="l" defTabSz="914400" rtl="0" eaLnBrk="1" fontAlgn="auto" latinLnBrk="0" hangingPunct="1">
              <a:lnSpc>
                <a:spcPct val="100000"/>
              </a:lnSpc>
              <a:spcBef>
                <a:spcPts val="158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60536" algn="l"/>
              </a:tabLst>
              <a:defRPr/>
            </a:pPr>
            <a:r>
              <a:rPr kumimoji="0" sz="1600" b="1" i="0" u="none" strike="noStrike" kern="1200" cap="none" spc="36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</a:rPr>
              <a:t>202</a:t>
            </a:r>
            <a:r>
              <a:rPr kumimoji="0" lang="ru-RU" sz="1600" b="1" i="0" u="none" strike="noStrike" kern="1200" cap="none" spc="36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</a:rPr>
              <a:t>2</a:t>
            </a:r>
            <a:r>
              <a:rPr kumimoji="0" lang="ru-RU" sz="1600" b="1" i="0" u="none" strike="noStrike" kern="1200" cap="none" spc="-36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</a:rPr>
              <a:t> </a:t>
            </a:r>
            <a:r>
              <a:rPr kumimoji="0" lang="ru-RU" sz="1600" b="1" i="0" u="none" strike="noStrike" kern="1200" cap="none" spc="-36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</a:rPr>
              <a:t>жылы</a:t>
            </a:r>
            <a:r>
              <a:rPr kumimoji="0" lang="ru-RU" sz="1600" b="1" i="0" u="none" strike="noStrike" kern="1200" cap="none" spc="-36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</a:rPr>
              <a:t> </a:t>
            </a:r>
            <a:r>
              <a:rPr kumimoji="0" sz="1600" b="1" i="0" u="none" strike="noStrike" kern="1200" cap="none" spc="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</a:rPr>
              <a:t>(</a:t>
            </a:r>
            <a:r>
              <a:rPr kumimoji="0" lang="kk-KZ" sz="1600" b="1" i="0" u="none" strike="noStrike" kern="1200" cap="none" spc="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</a:rPr>
              <a:t>тіркелді</a:t>
            </a:r>
            <a:r>
              <a:rPr kumimoji="0" sz="1600" b="1" i="0" u="none" strike="noStrike" kern="1200" cap="none" spc="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</a:rPr>
              <a:t>):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</a:endParaRPr>
          </a:p>
          <a:p>
            <a:pPr marL="12701" marR="0" lvl="0" indent="0" algn="just" defTabSz="914400" rtl="0" eaLnBrk="1" fontAlgn="auto" latinLnBrk="0" hangingPunct="1">
              <a:lnSpc>
                <a:spcPct val="100000"/>
              </a:lnSpc>
              <a:spcBef>
                <a:spcPts val="158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60536" algn="l"/>
              </a:tabLst>
              <a:defRPr/>
            </a:pPr>
            <a:r>
              <a:rPr kumimoji="0" lang="ru-RU" sz="1600" b="1" i="0" u="none" strike="noStrike" kern="1200" cap="none" spc="41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12</a:t>
            </a:r>
            <a:r>
              <a:rPr kumimoji="0" lang="ru-RU" sz="1600" b="1" i="0" u="none" strike="noStrike" kern="1200" cap="none" spc="-44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i="0" u="none" strike="noStrike" kern="1200" cap="none" spc="-44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ғылыми</a:t>
            </a:r>
            <a:r>
              <a:rPr kumimoji="0" lang="ru-RU" sz="1600" i="0" u="none" strike="noStrike" kern="1200" cap="none" spc="-44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ru-RU" sz="1600" b="0" i="0" u="none" strike="noStrike" kern="1200" cap="none" spc="8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ғылыми-техникалық </a:t>
            </a:r>
            <a:r>
              <a:rPr kumimoji="0" lang="ru-RU" sz="1600" b="0" i="0" u="none" strike="noStrike" kern="1200" cap="none" spc="8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бағдарламалар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701" marR="0" lvl="0" indent="0" algn="l" defTabSz="914400" rtl="0" eaLnBrk="1" fontAlgn="auto" latinLnBrk="0" hangingPunct="1">
              <a:lnSpc>
                <a:spcPct val="100000"/>
              </a:lnSpc>
              <a:spcBef>
                <a:spcPts val="158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60536" algn="l"/>
              </a:tabLst>
              <a:defRPr/>
            </a:pPr>
            <a:r>
              <a:rPr kumimoji="0" lang="ru-RU" sz="1600" b="1" i="0" u="none" strike="noStrike" kern="1200" cap="none" spc="41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101</a:t>
            </a:r>
            <a:r>
              <a:rPr kumimoji="0" lang="en-US" sz="1600" b="1" i="0" u="none" strike="noStrike" kern="1200" cap="none" spc="41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  <a:r>
              <a:rPr kumimoji="0" lang="ru-RU" sz="1600" b="1" i="0" u="none" strike="noStrike" kern="1200" cap="none" spc="41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i="0" u="none" strike="noStrike" kern="1200" cap="none" spc="41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ғылыми</a:t>
            </a:r>
            <a:r>
              <a:rPr kumimoji="0" lang="ru-RU" sz="1600" i="0" u="none" strike="noStrike" kern="1200" cap="none" spc="41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ru-RU" sz="1600" spc="4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ғылыми-техникалық </a:t>
            </a:r>
            <a:r>
              <a:rPr lang="ru-RU" sz="1600" spc="4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жобалар</a:t>
            </a:r>
            <a:r>
              <a:rPr lang="ru-RU" sz="1600" spc="4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2701" marR="0" lvl="0" indent="0" algn="l" defTabSz="914400" rtl="0" eaLnBrk="1" fontAlgn="auto" latinLnBrk="0" hangingPunct="1">
              <a:lnSpc>
                <a:spcPct val="100000"/>
              </a:lnSpc>
              <a:spcBef>
                <a:spcPts val="158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60536" algn="l"/>
              </a:tabLst>
              <a:defRPr/>
            </a:pPr>
            <a:r>
              <a:rPr kumimoji="0" lang="ru-RU" sz="1600" b="1" i="0" u="none" strike="noStrike" kern="1200" cap="none" spc="41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656</a:t>
            </a:r>
            <a:r>
              <a:rPr kumimoji="0" lang="ru-RU" sz="1600" b="1" i="0" u="none" strike="noStrike" kern="1200" cap="none" spc="-55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i="0" u="none" strike="noStrike" kern="1200" cap="none" spc="-55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ғылыми</a:t>
            </a:r>
            <a:r>
              <a:rPr kumimoji="0" lang="ru-RU" sz="1600" i="0" u="none" strike="noStrike" kern="1200" cap="none" spc="-55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i="0" u="none" strike="noStrike" kern="1200" cap="none" spc="-55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жобалар</a:t>
            </a:r>
            <a:r>
              <a:rPr kumimoji="0" lang="ru-RU" sz="1600" i="0" u="none" strike="noStrike" kern="1200" cap="none" spc="-55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i="0" u="none" strike="noStrike" kern="1200" cap="none" spc="-55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бойынша</a:t>
            </a:r>
            <a:r>
              <a:rPr kumimoji="0" lang="ru-RU" sz="1600" i="0" u="none" strike="noStrike" kern="1200" cap="none" spc="-55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i="0" u="none" strike="noStrike" kern="1200" cap="none" spc="-55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есептер</a:t>
            </a:r>
            <a:r>
              <a:rPr kumimoji="0" lang="ru-RU" sz="1600" i="0" u="none" strike="noStrike" kern="1200" cap="none" spc="-55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kk-KZ" sz="1600" i="0" u="none" strike="noStrike" kern="1200" cap="none" spc="-5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701" marR="0" lvl="0" indent="0" algn="l" defTabSz="914400" rtl="0" eaLnBrk="1" fontAlgn="auto" latinLnBrk="0" hangingPunct="1">
              <a:lnSpc>
                <a:spcPct val="100000"/>
              </a:lnSpc>
              <a:spcBef>
                <a:spcPts val="158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60536" algn="l"/>
              </a:tabLst>
              <a:defRPr/>
            </a:pPr>
            <a:r>
              <a:rPr kumimoji="0" lang="ru-RU" sz="1600" b="1" i="0" u="none" strike="noStrike" kern="1200" cap="none" spc="41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1478</a:t>
            </a:r>
            <a:r>
              <a:rPr kumimoji="0" sz="1600" b="0" i="0" u="none" strike="noStrike" kern="1200" cap="none" spc="-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b="0" i="0" u="none" strike="noStrike" kern="1200" cap="none" spc="-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ГҚ </a:t>
            </a:r>
            <a:r>
              <a:rPr kumimoji="0" lang="ru-RU" sz="1600" b="0" i="0" u="none" strike="noStrike" kern="1200" cap="none" spc="-5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шеңберінде</a:t>
            </a:r>
            <a:r>
              <a:rPr kumimoji="0" lang="ru-RU" sz="1600" b="0" i="0" u="none" strike="noStrike" kern="1200" cap="none" spc="-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b="0" i="0" u="none" strike="noStrike" kern="1200" cap="none" spc="-5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жобаларды</a:t>
            </a:r>
            <a:r>
              <a:rPr kumimoji="0" lang="ru-RU" sz="1600" b="0" i="0" u="none" strike="noStrike" kern="1200" cap="none" spc="-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b="0" i="0" u="none" strike="noStrike" kern="1200" cap="none" spc="-5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іске</a:t>
            </a:r>
            <a:r>
              <a:rPr kumimoji="0" lang="ru-RU" sz="1600" b="0" i="0" u="none" strike="noStrike" kern="1200" cap="none" spc="-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b="0" i="0" u="none" strike="noStrike" kern="1200" cap="none" spc="-5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асыру</a:t>
            </a:r>
            <a:r>
              <a:rPr kumimoji="0" lang="ru-RU" sz="1600" b="0" i="0" u="none" strike="noStrike" kern="1200" cap="none" spc="-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b="0" i="0" u="none" strike="noStrike" kern="1200" cap="none" spc="-5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бойынша</a:t>
            </a:r>
            <a:r>
              <a:rPr kumimoji="0" lang="ru-RU" sz="1600" b="0" i="0" u="none" strike="noStrike" kern="1200" cap="none" spc="-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b="0" i="0" u="none" strike="noStrike" kern="1200" cap="none" spc="-5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қысқаша</a:t>
            </a:r>
            <a:r>
              <a:rPr kumimoji="0" lang="ru-RU" sz="1600" b="0" i="0" u="none" strike="noStrike" kern="1200" cap="none" spc="-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b="0" i="0" u="none" strike="noStrike" kern="1200" cap="none" spc="-5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ақпарат</a:t>
            </a:r>
            <a:r>
              <a:rPr kumimoji="0" lang="ru-RU" sz="1600" b="0" i="0" u="none" strike="noStrike" kern="1200" cap="none" spc="-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12701" marR="0" lvl="0" indent="0" algn="just" defTabSz="914400" rtl="0" eaLnBrk="1" fontAlgn="auto" latinLnBrk="0" hangingPunct="1">
              <a:lnSpc>
                <a:spcPct val="100000"/>
              </a:lnSpc>
              <a:spcBef>
                <a:spcPts val="158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60536" algn="l"/>
              </a:tabLst>
              <a:defRPr/>
            </a:pPr>
            <a:r>
              <a:rPr kumimoji="0" lang="ru-RU" sz="1600" b="1" i="0" u="none" strike="noStrike" kern="1200" cap="none" spc="41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106</a:t>
            </a:r>
            <a:r>
              <a:rPr kumimoji="0" sz="1600" b="1" i="0" u="none" strike="noStrike" kern="1200" cap="none" spc="-44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kk-KZ" sz="1600" i="0" u="none" strike="noStrike" kern="1200" cap="none" spc="-44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ғылыми және (немесе) ғылыми-техникалық қызмет нәтижелері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701" marR="0" lvl="0" indent="0" algn="l" defTabSz="914400" rtl="0" eaLnBrk="1" fontAlgn="auto" latinLnBrk="0" hangingPunct="1">
              <a:lnSpc>
                <a:spcPct val="100000"/>
              </a:lnSpc>
              <a:spcBef>
                <a:spcPts val="158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60536" algn="l"/>
              </a:tabLst>
              <a:defRPr/>
            </a:pPr>
            <a:r>
              <a:rPr kumimoji="0" lang="ru-RU" sz="1600" b="1" i="0" u="none" strike="noStrike" kern="1200" cap="none" spc="41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631</a:t>
            </a:r>
            <a:r>
              <a:rPr kumimoji="0" sz="1600" b="1" i="0" u="none" strike="noStrike" kern="1200" cap="none" spc="-85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69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PhD</a:t>
            </a:r>
            <a:r>
              <a:rPr lang="kk-KZ" sz="1600" spc="69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философия докторы </a:t>
            </a:r>
            <a:r>
              <a:rPr kumimoji="0" lang="ru-RU" sz="1600" b="0" i="0" u="none" strike="noStrike" kern="1200" cap="none" spc="69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диссертациялары</a:t>
            </a:r>
            <a:r>
              <a:rPr kumimoji="0" lang="ru-RU" sz="1600" b="0" i="0" u="none" strike="noStrike" kern="1200" cap="none" spc="69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9" name="object 9">
            <a:extLst>
              <a:ext uri="{FF2B5EF4-FFF2-40B4-BE49-F238E27FC236}">
                <a16:creationId xmlns:a16="http://schemas.microsoft.com/office/drawing/2014/main" id="{2278496C-8002-4DD9-B263-D817333F3FBD}"/>
              </a:ext>
            </a:extLst>
          </p:cNvPr>
          <p:cNvGrpSpPr/>
          <p:nvPr/>
        </p:nvGrpSpPr>
        <p:grpSpPr>
          <a:xfrm>
            <a:off x="7037404" y="1050370"/>
            <a:ext cx="5158155" cy="5345739"/>
            <a:chOff x="10760686" y="-49992"/>
            <a:chExt cx="7533005" cy="10336991"/>
          </a:xfrm>
        </p:grpSpPr>
        <p:pic>
          <p:nvPicPr>
            <p:cNvPr id="44" name="object 10">
              <a:extLst>
                <a:ext uri="{FF2B5EF4-FFF2-40B4-BE49-F238E27FC236}">
                  <a16:creationId xmlns:a16="http://schemas.microsoft.com/office/drawing/2014/main" id="{11F9FDB0-B30D-4EFB-B61D-62B592D35B20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60686" y="0"/>
              <a:ext cx="7527313" cy="10286999"/>
            </a:xfrm>
            <a:prstGeom prst="rect">
              <a:avLst/>
            </a:prstGeom>
          </p:spPr>
        </p:pic>
        <p:sp>
          <p:nvSpPr>
            <p:cNvPr id="45" name="object 11">
              <a:extLst>
                <a:ext uri="{FF2B5EF4-FFF2-40B4-BE49-F238E27FC236}">
                  <a16:creationId xmlns:a16="http://schemas.microsoft.com/office/drawing/2014/main" id="{B14F5A08-8218-4F87-9406-DB98DF681F01}"/>
                </a:ext>
              </a:extLst>
            </p:cNvPr>
            <p:cNvSpPr/>
            <p:nvPr/>
          </p:nvSpPr>
          <p:spPr>
            <a:xfrm>
              <a:off x="10760686" y="-49992"/>
              <a:ext cx="7533005" cy="10287000"/>
            </a:xfrm>
            <a:custGeom>
              <a:avLst/>
              <a:gdLst/>
              <a:ahLst/>
              <a:cxnLst/>
              <a:rect l="l" t="t" r="r" b="b"/>
              <a:pathLst>
                <a:path w="7533005" h="10287000">
                  <a:moveTo>
                    <a:pt x="7532511" y="10287000"/>
                  </a:moveTo>
                  <a:lnTo>
                    <a:pt x="0" y="10287000"/>
                  </a:lnTo>
                  <a:lnTo>
                    <a:pt x="0" y="0"/>
                  </a:lnTo>
                  <a:lnTo>
                    <a:pt x="7532511" y="0"/>
                  </a:lnTo>
                  <a:lnTo>
                    <a:pt x="7532511" y="10287000"/>
                  </a:lnTo>
                  <a:close/>
                </a:path>
              </a:pathLst>
            </a:custGeom>
            <a:solidFill>
              <a:schemeClr val="tx2">
                <a:lumMod val="75000"/>
                <a:alpha val="77000"/>
              </a:schemeClr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47714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Заголовок 5">
            <a:extLst>
              <a:ext uri="{FF2B5EF4-FFF2-40B4-BE49-F238E27FC236}">
                <a16:creationId xmlns:a16="http://schemas.microsoft.com/office/drawing/2014/main" id="{BA3D9255-2B57-44CD-BA4F-77BC353D0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604" y="292014"/>
            <a:ext cx="7461767" cy="555138"/>
          </a:xfrm>
        </p:spPr>
        <p:txBody>
          <a:bodyPr/>
          <a:lstStyle/>
          <a:p>
            <a:pPr algn="l"/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ҒЫЛЫМИ, ҒЫЛЫМИ-ТЕХНИКАЛЫҚ ЖОБАЛАР МЕН БАҒДАРЛАМАЛАРДЫ, КОММЕРЦИЯЛАНДЫРУ ЖОБАЛАРЫН МОНИТОРИНГТЕУ</a:t>
            </a: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Picture 5" descr="C:\Users\Jo\Desktop\Безымянный-1.png">
            <a:extLst>
              <a:ext uri="{FF2B5EF4-FFF2-40B4-BE49-F238E27FC236}">
                <a16:creationId xmlns:a16="http://schemas.microsoft.com/office/drawing/2014/main" id="{D083838C-9B3B-4EE0-AA40-A2DC104F7B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5884" y="243575"/>
            <a:ext cx="665195" cy="652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59946735-BDDD-4C72-9634-F8224D155FF3}"/>
              </a:ext>
            </a:extLst>
          </p:cNvPr>
          <p:cNvSpPr/>
          <p:nvPr/>
        </p:nvSpPr>
        <p:spPr>
          <a:xfrm>
            <a:off x="-3534" y="6658273"/>
            <a:ext cx="10384539" cy="6615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24000">
                <a:srgbClr val="AED2E8"/>
              </a:gs>
              <a:gs pos="68000">
                <a:srgbClr val="B6CBE4"/>
              </a:gs>
              <a:gs pos="38000">
                <a:srgbClr val="B6CBE4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5" name="Заголовок 5">
            <a:extLst>
              <a:ext uri="{FF2B5EF4-FFF2-40B4-BE49-F238E27FC236}">
                <a16:creationId xmlns:a16="http://schemas.microsoft.com/office/drawing/2014/main" id="{B8D2BA7E-AFC2-4CFB-97BD-3320C52CBEEE}"/>
              </a:ext>
            </a:extLst>
          </p:cNvPr>
          <p:cNvSpPr txBox="1">
            <a:spLocks/>
          </p:cNvSpPr>
          <p:nvPr/>
        </p:nvSpPr>
        <p:spPr>
          <a:xfrm>
            <a:off x="10381005" y="6519490"/>
            <a:ext cx="2074953" cy="277570"/>
          </a:xfrm>
          <a:prstGeom prst="rect">
            <a:avLst/>
          </a:prstGeom>
        </p:spPr>
        <p:txBody>
          <a:bodyPr vert="horz" lIns="91440" tIns="45721" rIns="91440" bIns="45721" rtlCol="0" anchor="ctr">
            <a:noAutofit/>
          </a:bodyPr>
          <a:lstStyle>
            <a:lvl1pPr marL="0" marR="0" indent="0" algn="r" defTabSz="99047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79184" algn="l"/>
              </a:tabLst>
              <a:defRPr sz="2925" b="1" i="0" kern="120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marL="0" marR="0" lvl="0" indent="0" algn="l" defTabSz="99047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79184" algn="l"/>
              </a:tabLst>
              <a:defRPr/>
            </a:pPr>
            <a:r>
              <a:rPr kumimoji="0" lang="en-US" sz="1401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www.ncste.kz</a:t>
            </a:r>
            <a:endParaRPr kumimoji="0" lang="ru-RU" sz="1401" b="1" i="0" u="none" strike="noStrike" kern="1200" cap="none" spc="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1B8129B7-F4C3-47B6-994F-4371DC6EE0EE}"/>
              </a:ext>
            </a:extLst>
          </p:cNvPr>
          <p:cNvSpPr/>
          <p:nvPr/>
        </p:nvSpPr>
        <p:spPr>
          <a:xfrm>
            <a:off x="180604" y="1010001"/>
            <a:ext cx="10075354" cy="4571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24000">
                <a:srgbClr val="AED2E8"/>
              </a:gs>
              <a:gs pos="68000">
                <a:srgbClr val="B6CBE4"/>
              </a:gs>
              <a:gs pos="38000">
                <a:srgbClr val="B6CBE4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45EEBA95-C025-42E1-A316-919EA60E21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23" r="51367"/>
          <a:stretch/>
        </p:blipFill>
        <p:spPr>
          <a:xfrm>
            <a:off x="123497" y="1876594"/>
            <a:ext cx="5350101" cy="3791822"/>
          </a:xfrm>
          <a:prstGeom prst="rect">
            <a:avLst/>
          </a:prstGeom>
        </p:spPr>
      </p:pic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8597C304-13E4-4CBF-9CBD-F2DE53BE573A}"/>
              </a:ext>
            </a:extLst>
          </p:cNvPr>
          <p:cNvSpPr/>
          <p:nvPr/>
        </p:nvSpPr>
        <p:spPr>
          <a:xfrm>
            <a:off x="6519297" y="1372146"/>
            <a:ext cx="5682507" cy="1200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ҚР ҒЖБМ </a:t>
            </a:r>
            <a:r>
              <a:rPr kumimoji="0" lang="ru-RU" sz="1801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және</a:t>
            </a:r>
            <a:r>
              <a:rPr kumimoji="0" lang="ru-RU" sz="1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ҰМҒТСО АҚ </a:t>
            </a:r>
            <a:r>
              <a:rPr kumimoji="0" lang="ru-RU" sz="1801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арасында</a:t>
            </a:r>
            <a:r>
              <a:rPr kumimoji="0" lang="ru-RU" sz="1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801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жасалған</a:t>
            </a:r>
            <a:r>
              <a:rPr kumimoji="0" lang="ru-RU" sz="1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2022 </a:t>
            </a:r>
            <a:r>
              <a:rPr kumimoji="0" lang="ru-RU" sz="1801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жылғы</a:t>
            </a:r>
            <a:r>
              <a:rPr kumimoji="0" lang="ru-RU" sz="1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15 </a:t>
            </a:r>
            <a:r>
              <a:rPr kumimoji="0" lang="ru-RU" sz="1801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ақпандағы</a:t>
            </a:r>
            <a:r>
              <a:rPr kumimoji="0" lang="ru-RU" sz="1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№ 47 </a:t>
            </a:r>
            <a:r>
              <a:rPr kumimoji="0" lang="ru-RU" sz="1801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келісімге</a:t>
            </a:r>
            <a:r>
              <a:rPr kumimoji="0" lang="ru-RU" sz="1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801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сәйкес</a:t>
            </a:r>
            <a:r>
              <a:rPr kumimoji="0" lang="ru-RU" sz="1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801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мониторингке</a:t>
            </a:r>
            <a:r>
              <a:rPr kumimoji="0" lang="ru-RU" sz="1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801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жататын</a:t>
            </a:r>
            <a:r>
              <a:rPr kumimoji="0" lang="ru-RU" sz="1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801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жобалар</a:t>
            </a:r>
            <a:r>
              <a:rPr kumimoji="0" lang="ru-RU" sz="1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мен </a:t>
            </a:r>
            <a:r>
              <a:rPr kumimoji="0" lang="ru-RU" sz="1801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бағдарламалардың</a:t>
            </a:r>
            <a:r>
              <a:rPr kumimoji="0" lang="ru-RU" sz="1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саны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6AA1AFD0-D23A-4998-94DD-392C70B1F1E8}"/>
              </a:ext>
            </a:extLst>
          </p:cNvPr>
          <p:cNvSpPr/>
          <p:nvPr/>
        </p:nvSpPr>
        <p:spPr>
          <a:xfrm>
            <a:off x="5742217" y="2773816"/>
            <a:ext cx="52610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877</a:t>
            </a: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C8EB8F66-F058-4219-90C7-7D5E82D9BFA7}"/>
              </a:ext>
            </a:extLst>
          </p:cNvPr>
          <p:cNvSpPr/>
          <p:nvPr/>
        </p:nvSpPr>
        <p:spPr>
          <a:xfrm>
            <a:off x="5694106" y="3867455"/>
            <a:ext cx="52610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123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017FFDF5-2400-40BA-B311-F52F18F8804E}"/>
              </a:ext>
            </a:extLst>
          </p:cNvPr>
          <p:cNvSpPr/>
          <p:nvPr/>
        </p:nvSpPr>
        <p:spPr>
          <a:xfrm>
            <a:off x="5787939" y="4868722"/>
            <a:ext cx="432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48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EBE16280-6F57-4FAA-A755-F772A0F9028E}"/>
              </a:ext>
            </a:extLst>
          </p:cNvPr>
          <p:cNvSpPr/>
          <p:nvPr/>
        </p:nvSpPr>
        <p:spPr>
          <a:xfrm rot="5400000" flipV="1">
            <a:off x="4454333" y="4383494"/>
            <a:ext cx="3878953" cy="4572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24000">
                <a:srgbClr val="AED2E8"/>
              </a:gs>
              <a:gs pos="68000">
                <a:srgbClr val="B6CBE4"/>
              </a:gs>
              <a:gs pos="38000">
                <a:srgbClr val="B6CBE4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1666C683-1925-4F09-9369-1F7B70034F39}"/>
              </a:ext>
            </a:extLst>
          </p:cNvPr>
          <p:cNvSpPr/>
          <p:nvPr/>
        </p:nvSpPr>
        <p:spPr>
          <a:xfrm>
            <a:off x="6621924" y="2642379"/>
            <a:ext cx="49060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Гранттық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қаржыландыру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конкурстары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аясындағы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жобалар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1F56B02D-5306-4BAA-880F-54E4FAA7E7A4}"/>
              </a:ext>
            </a:extLst>
          </p:cNvPr>
          <p:cNvSpPr/>
          <p:nvPr/>
        </p:nvSpPr>
        <p:spPr>
          <a:xfrm>
            <a:off x="6621923" y="3597036"/>
            <a:ext cx="49060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Бағдарламалық-нысаналы қаржыландыру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бойынша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конкурстар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шеңберіндегі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және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конкурстық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рәсімдерден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тыс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бағдарламалар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133FBD90-B9F4-4067-ADFB-01DD4FB04BD9}"/>
              </a:ext>
            </a:extLst>
          </p:cNvPr>
          <p:cNvSpPr/>
          <p:nvPr/>
        </p:nvSpPr>
        <p:spPr>
          <a:xfrm>
            <a:off x="6621923" y="4641545"/>
            <a:ext cx="47198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Ғылыми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және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немесе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ғылыми-техникалық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қызмет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нәтижелерін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коммерцияландыру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жобалары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E3705A75-857A-4C7A-B420-269A8C31B10E}"/>
              </a:ext>
            </a:extLst>
          </p:cNvPr>
          <p:cNvSpPr/>
          <p:nvPr/>
        </p:nvSpPr>
        <p:spPr>
          <a:xfrm rot="10800000">
            <a:off x="5694106" y="5645556"/>
            <a:ext cx="5662939" cy="4571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24000">
                <a:srgbClr val="AED2E8"/>
              </a:gs>
              <a:gs pos="68000">
                <a:srgbClr val="B6CBE4"/>
              </a:gs>
              <a:gs pos="38000">
                <a:srgbClr val="B6CBE4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DDA253A-AF4C-4C43-81B1-987A45314AA1}"/>
              </a:ext>
            </a:extLst>
          </p:cNvPr>
          <p:cNvSpPr/>
          <p:nvPr/>
        </p:nvSpPr>
        <p:spPr>
          <a:xfrm>
            <a:off x="6567408" y="5870920"/>
            <a:ext cx="58017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prstClr val="white"/>
                </a:solidFill>
                <a:latin typeface="Calibri"/>
              </a:rPr>
              <a:t>М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ониторинг</a:t>
            </a:r>
            <a:r>
              <a:rPr lang="ru-RU" sz="2000" b="1" dirty="0">
                <a:solidFill>
                  <a:prstClr val="white"/>
                </a:solidFill>
                <a:latin typeface="Calibri"/>
              </a:rPr>
              <a:t>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объектілерінің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жалпы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саны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9BC08EB-44A2-4165-A21E-4EBAE9D372FD}"/>
              </a:ext>
            </a:extLst>
          </p:cNvPr>
          <p:cNvSpPr txBox="1"/>
          <p:nvPr/>
        </p:nvSpPr>
        <p:spPr>
          <a:xfrm>
            <a:off x="5624596" y="5870921"/>
            <a:ext cx="746356" cy="3694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1048</a:t>
            </a:r>
            <a:endParaRPr kumimoji="0" lang="ru-RU" sz="180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7345DB2-1C1D-4C86-ADD9-94ACCF0955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D039AD4-6D7C-403B-A3F1-FD6A945CF57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0000" t="1141" b="77490"/>
          <a:stretch/>
        </p:blipFill>
        <p:spPr>
          <a:xfrm>
            <a:off x="123497" y="1876595"/>
            <a:ext cx="2850790" cy="696394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3F27761-FB5E-4AE4-83F6-BC770243CF55}"/>
              </a:ext>
            </a:extLst>
          </p:cNvPr>
          <p:cNvSpPr txBox="1"/>
          <p:nvPr/>
        </p:nvSpPr>
        <p:spPr>
          <a:xfrm>
            <a:off x="597047" y="2085162"/>
            <a:ext cx="2336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Негізгі функциялары:</a:t>
            </a:r>
            <a:endParaRPr lang="ru-RU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583C387-60FF-4E56-88D8-0372B3E305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37689" y="2625289"/>
            <a:ext cx="3536550" cy="693383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A7EED1C-8278-4583-A81A-1A53D9D5A919}"/>
              </a:ext>
            </a:extLst>
          </p:cNvPr>
          <p:cNvSpPr txBox="1"/>
          <p:nvPr/>
        </p:nvSpPr>
        <p:spPr>
          <a:xfrm>
            <a:off x="1789967" y="2704944"/>
            <a:ext cx="27548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200" b="1" dirty="0">
                <a:solidFill>
                  <a:schemeClr val="bg1"/>
                </a:solidFill>
              </a:rPr>
              <a:t>МОНИТОРИНГ ПРОЦЕСІНЕ ТАРТЫЛАТЫН САРАПШЫ ТОБЫН ҚАЛЫПТАСТЫРУ</a:t>
            </a:r>
            <a:endParaRPr lang="ru-RU" sz="1200" b="1" dirty="0">
              <a:solidFill>
                <a:schemeClr val="bg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5FCE9B3-7114-4713-A994-4591A722EA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0443" y="3512294"/>
            <a:ext cx="3618056" cy="810838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7276833-2FE8-49D4-B1AA-978A9CF891A7}"/>
              </a:ext>
            </a:extLst>
          </p:cNvPr>
          <p:cNvSpPr txBox="1"/>
          <p:nvPr/>
        </p:nvSpPr>
        <p:spPr>
          <a:xfrm>
            <a:off x="1765315" y="3636622"/>
            <a:ext cx="227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200" b="1" dirty="0">
                <a:solidFill>
                  <a:schemeClr val="bg1"/>
                </a:solidFill>
              </a:rPr>
              <a:t>ОЛАРДЫҢ ЖҰМЫСЫН БАСҚАРУ ЖӘНЕ ҮЙЛЕСТІРУ</a:t>
            </a:r>
            <a:endParaRPr lang="ru-RU" sz="1200" b="1" dirty="0">
              <a:solidFill>
                <a:schemeClr val="bg1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A7642A0-18E6-42D8-AD61-8A57B77ED7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2229" y="4388452"/>
            <a:ext cx="3618055" cy="810838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F087195-5E4C-4FAF-8DB7-8C039C150EA7}"/>
              </a:ext>
            </a:extLst>
          </p:cNvPr>
          <p:cNvSpPr txBox="1"/>
          <p:nvPr/>
        </p:nvSpPr>
        <p:spPr>
          <a:xfrm>
            <a:off x="1737689" y="4447326"/>
            <a:ext cx="2933353" cy="862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200" b="1" dirty="0">
                <a:solidFill>
                  <a:schemeClr val="bg1"/>
                </a:solidFill>
              </a:rPr>
              <a:t>ҒТБЖЖ МЕН ҒҒТҚН КОММЕРЦИЯЛАНДЫРУ ЖОБАЛАРЫН ІСКЕ АСЫРУ БАРЫСЫ ТУРАЛЫ АҚПАРАТ ЖИНАУ ЖӘНЕ ТАЛДАУ </a:t>
            </a:r>
            <a:endParaRPr lang="ru-RU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8382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79293" y="208187"/>
            <a:ext cx="8327144" cy="529031"/>
          </a:xfrm>
        </p:spPr>
        <p:txBody>
          <a:bodyPr>
            <a:normAutofit fontScale="90000"/>
          </a:bodyPr>
          <a:lstStyle/>
          <a:p>
            <a:pPr algn="l"/>
            <a:b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</a:br>
            <a:b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</a:b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ҰЛТТЫҚ ҒЫЛЫМИ-ТЕХНИКАЛЫҚ АҚПАРАТ ЖҮЙЕСІН ҚАЛПЫНА КЕЛТІРУ Мемлекет </a:t>
            </a:r>
            <a:r>
              <a:rPr lang="ru-RU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басшысы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Қ.К. </a:t>
            </a:r>
            <a:r>
              <a:rPr lang="ru-RU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Тоқаевтың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тапсырмасы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b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</a:b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Picture 5" descr="C:\Users\Jo\Desktop\Безымянный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5884" y="243575"/>
            <a:ext cx="665195" cy="652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6BA31630-AFEE-4EB4-899E-DA13F39C726E}"/>
              </a:ext>
            </a:extLst>
          </p:cNvPr>
          <p:cNvSpPr/>
          <p:nvPr/>
        </p:nvSpPr>
        <p:spPr>
          <a:xfrm>
            <a:off x="-3534" y="6658273"/>
            <a:ext cx="10384539" cy="6615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24000">
                <a:srgbClr val="AED2E8"/>
              </a:gs>
              <a:gs pos="68000">
                <a:srgbClr val="B6CBE4"/>
              </a:gs>
              <a:gs pos="38000">
                <a:srgbClr val="B6CBE4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Заголовок 5"/>
          <p:cNvSpPr txBox="1">
            <a:spLocks/>
          </p:cNvSpPr>
          <p:nvPr/>
        </p:nvSpPr>
        <p:spPr>
          <a:xfrm>
            <a:off x="10381005" y="6519490"/>
            <a:ext cx="2074953" cy="277570"/>
          </a:xfrm>
          <a:prstGeom prst="rect">
            <a:avLst/>
          </a:prstGeom>
        </p:spPr>
        <p:txBody>
          <a:bodyPr vert="horz" lIns="91440" tIns="45721" rIns="91440" bIns="45721" rtlCol="0" anchor="ctr">
            <a:noAutofit/>
          </a:bodyPr>
          <a:lstStyle>
            <a:lvl1pPr marL="0" marR="0" indent="0" algn="r" defTabSz="99047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79184" algn="l"/>
              </a:tabLst>
              <a:defRPr sz="2925" b="1" i="0" kern="120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l"/>
            <a:r>
              <a:rPr lang="en-US" sz="1401" spc="3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www.ncste.kz</a:t>
            </a:r>
            <a:endParaRPr lang="ru-RU" sz="1401" spc="3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6BA31630-AFEE-4EB4-899E-DA13F39C726E}"/>
              </a:ext>
            </a:extLst>
          </p:cNvPr>
          <p:cNvSpPr/>
          <p:nvPr/>
        </p:nvSpPr>
        <p:spPr>
          <a:xfrm>
            <a:off x="41204" y="1234557"/>
            <a:ext cx="9706804" cy="4571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24000">
                <a:srgbClr val="AED2E8"/>
              </a:gs>
              <a:gs pos="68000">
                <a:srgbClr val="B6CBE4"/>
              </a:gs>
              <a:gs pos="38000">
                <a:srgbClr val="B6CBE4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6B611B03-E30C-44F3-851C-1F770CCBE068}"/>
              </a:ext>
            </a:extLst>
          </p:cNvPr>
          <p:cNvSpPr/>
          <p:nvPr/>
        </p:nvSpPr>
        <p:spPr>
          <a:xfrm>
            <a:off x="510347" y="1766866"/>
            <a:ext cx="2633241" cy="3694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innerShdw blurRad="114300">
              <a:prstClr val="black"/>
            </a:innerShdw>
          </a:effectLst>
        </p:spPr>
        <p:txBody>
          <a:bodyPr wrap="square">
            <a:spAutoFit/>
          </a:bodyPr>
          <a:lstStyle/>
          <a:p>
            <a:pPr algn="ctr">
              <a:spcBef>
                <a:spcPts val="601"/>
              </a:spcBef>
              <a:spcAft>
                <a:spcPts val="601"/>
              </a:spcAft>
            </a:pPr>
            <a:r>
              <a:rPr lang="ru-RU" sz="18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ІСКЕ АСЫРУ ЖОЛЫ</a:t>
            </a:r>
            <a:endParaRPr lang="ru-RU" sz="180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531025" y="1624367"/>
            <a:ext cx="694021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innerShdw blurRad="114300">
              <a:prstClr val="black"/>
            </a:innerShdw>
          </a:effectLst>
        </p:spPr>
        <p:txBody>
          <a:bodyPr wrap="square">
            <a:spAutoFit/>
          </a:bodyPr>
          <a:lstStyle/>
          <a:p>
            <a:pPr algn="just">
              <a:buClr>
                <a:srgbClr val="000000"/>
              </a:buClr>
            </a:pP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Соңғысына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қосымша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функцияларды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бере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отырып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, ҰМҒТСО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базасында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ұлттық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ғылыми-техникалық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ақпарат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жүйесін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(ҒТА)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қалпына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келтіру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. </a:t>
            </a: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6B611B03-E30C-44F3-851C-1F770CCBE068}"/>
              </a:ext>
            </a:extLst>
          </p:cNvPr>
          <p:cNvSpPr/>
          <p:nvPr/>
        </p:nvSpPr>
        <p:spPr>
          <a:xfrm>
            <a:off x="510347" y="3192583"/>
            <a:ext cx="2633241" cy="9546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innerShdw blurRad="114300">
              <a:prstClr val="black"/>
            </a:innerShdw>
          </a:effectLst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</a:pPr>
            <a:r>
              <a:rPr lang="kk-KZ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Аяқтау нысаны: </a:t>
            </a:r>
          </a:p>
          <a:p>
            <a:pPr algn="ctr">
              <a:buClr>
                <a:srgbClr val="000000"/>
              </a:buClr>
            </a:pPr>
            <a:r>
              <a:rPr lang="kk-KZ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ҚР ҮҚ; </a:t>
            </a:r>
          </a:p>
          <a:p>
            <a:pPr algn="ctr">
              <a:buClr>
                <a:srgbClr val="000000"/>
              </a:buClr>
            </a:pPr>
            <a:r>
              <a:rPr lang="kk-KZ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ҚР «Ғылым туралы» Заңына өзгерістер</a:t>
            </a:r>
            <a:r>
              <a:rPr lang="kk-KZ" sz="1401" b="1" ker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; </a:t>
            </a:r>
            <a:endParaRPr lang="kk-KZ" sz="1401" b="1" kern="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  <a:sym typeface="Arial" panose="020B0604020202020204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6B611B03-E30C-44F3-851C-1F770CCBE068}"/>
              </a:ext>
            </a:extLst>
          </p:cNvPr>
          <p:cNvSpPr/>
          <p:nvPr/>
        </p:nvSpPr>
        <p:spPr>
          <a:xfrm>
            <a:off x="510346" y="2527535"/>
            <a:ext cx="2633241" cy="3694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innerShdw blurRad="114300">
              <a:prstClr val="black"/>
            </a:innerShdw>
          </a:effectLst>
        </p:spPr>
        <p:txBody>
          <a:bodyPr wrap="square">
            <a:spAutoFit/>
          </a:bodyPr>
          <a:lstStyle/>
          <a:p>
            <a:pPr algn="ctr">
              <a:spcBef>
                <a:spcPts val="601"/>
              </a:spcBef>
              <a:spcAft>
                <a:spcPts val="601"/>
              </a:spcAft>
            </a:pPr>
            <a:r>
              <a:rPr lang="kk-KZ" sz="18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М</a:t>
            </a:r>
            <a:r>
              <a:rPr lang="ru-RU" sz="18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АҚСАТЫ</a:t>
            </a:r>
            <a:endParaRPr lang="ru-RU" sz="180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499720" y="2527535"/>
            <a:ext cx="6971514" cy="7386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innerShdw blurRad="114300">
              <a:prstClr val="black"/>
            </a:innerShdw>
          </a:effectLst>
        </p:spPr>
        <p:txBody>
          <a:bodyPr wrap="square">
            <a:spAutoFit/>
          </a:bodyPr>
          <a:lstStyle/>
          <a:p>
            <a:pPr algn="just">
              <a:buClr>
                <a:srgbClr val="000000"/>
              </a:buClr>
            </a:pP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Ғылыми-техникалық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және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өндірістік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салалардағы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зерттеулер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мен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басқару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шешімдерін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қолдауға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бағытталған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заманауи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ақпараттық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қызметтерді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ұсыну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. 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3499720" y="3422262"/>
            <a:ext cx="6971515" cy="29869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innerShdw blurRad="114300">
              <a:prstClr val="black"/>
            </a:innerShdw>
          </a:effectLst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</a:pPr>
            <a:r>
              <a:rPr lang="ru-RU" sz="20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Жоспарланған</a:t>
            </a:r>
            <a:r>
              <a:rPr lang="ru-RU" sz="20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20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функциялар</a:t>
            </a:r>
            <a:r>
              <a:rPr lang="ru-RU" sz="20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: </a:t>
            </a:r>
            <a:endParaRPr lang="ru-RU" sz="2000" b="1" kern="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  <a:sym typeface="Arial" panose="020B0604020202020204"/>
            </a:endParaRPr>
          </a:p>
          <a:p>
            <a:pPr marL="285756" indent="-285756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ru-RU" sz="1401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ғылымды</a:t>
            </a:r>
            <a:r>
              <a:rPr lang="ru-RU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басқару</a:t>
            </a:r>
            <a:r>
              <a:rPr lang="ru-RU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процесін</a:t>
            </a:r>
            <a:r>
              <a:rPr lang="ru-RU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ғылыми-әдістемелік</a:t>
            </a:r>
            <a:r>
              <a:rPr lang="ru-RU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, </a:t>
            </a:r>
            <a:r>
              <a:rPr lang="ru-RU" sz="1401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ақпараттық-аналитикалық</a:t>
            </a:r>
            <a:r>
              <a:rPr lang="ru-RU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жағынан</a:t>
            </a:r>
            <a:r>
              <a:rPr lang="ru-RU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қамтамасыз</a:t>
            </a:r>
            <a:r>
              <a:rPr lang="ru-RU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ету</a:t>
            </a:r>
            <a:r>
              <a:rPr lang="ru-RU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;</a:t>
            </a:r>
          </a:p>
          <a:p>
            <a:pPr marL="285756" indent="-285756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ru-RU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ҒТА </a:t>
            </a:r>
            <a:r>
              <a:rPr lang="ru-RU" sz="1401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жинау</a:t>
            </a:r>
            <a:r>
              <a:rPr lang="ru-RU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, </a:t>
            </a:r>
            <a:r>
              <a:rPr lang="ru-RU" sz="1401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аналитикалық</a:t>
            </a:r>
            <a:r>
              <a:rPr lang="ru-RU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және</a:t>
            </a:r>
            <a:r>
              <a:rPr lang="ru-RU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синтетикалық</a:t>
            </a:r>
            <a:r>
              <a:rPr lang="ru-RU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өңдеу</a:t>
            </a:r>
            <a:r>
              <a:rPr lang="ru-RU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және</a:t>
            </a:r>
            <a:r>
              <a:rPr lang="ru-RU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статистикалық</a:t>
            </a:r>
            <a:r>
              <a:rPr lang="ru-RU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ақпаратты</a:t>
            </a:r>
            <a:r>
              <a:rPr lang="ru-RU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қалыптастыру</a:t>
            </a:r>
            <a:r>
              <a:rPr lang="ru-RU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; </a:t>
            </a:r>
          </a:p>
          <a:p>
            <a:pPr marL="285756" indent="-285756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kk-KZ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ҒТА</a:t>
            </a:r>
            <a:r>
              <a:rPr lang="en-US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талдауы</a:t>
            </a:r>
            <a:r>
              <a:rPr lang="ru-RU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(</a:t>
            </a:r>
            <a:r>
              <a:rPr lang="ru-RU" sz="1401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ұйымдар</a:t>
            </a:r>
            <a:r>
              <a:rPr lang="ru-RU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мен </a:t>
            </a:r>
            <a:r>
              <a:rPr lang="ru-RU" sz="1401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орындаушылардың</a:t>
            </a:r>
            <a:r>
              <a:rPr lang="ru-RU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рейтингтерін</a:t>
            </a:r>
            <a:r>
              <a:rPr lang="ru-RU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қоса</a:t>
            </a:r>
            <a:r>
              <a:rPr lang="ru-RU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алғанда</a:t>
            </a:r>
            <a:r>
              <a:rPr lang="ru-RU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)</a:t>
            </a:r>
          </a:p>
          <a:p>
            <a:pPr marL="285756" indent="-285756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ru-RU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технологиялық </a:t>
            </a:r>
            <a:r>
              <a:rPr lang="ru-RU" sz="1401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үрдістерді</a:t>
            </a:r>
            <a:r>
              <a:rPr lang="ru-RU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талдау</a:t>
            </a:r>
            <a:r>
              <a:rPr lang="ru-RU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және</a:t>
            </a:r>
            <a:r>
              <a:rPr lang="ru-RU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болжау</a:t>
            </a:r>
            <a:r>
              <a:rPr lang="ru-RU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(ҒТА </a:t>
            </a:r>
            <a:r>
              <a:rPr lang="ru-RU" sz="1401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ресурстарының</a:t>
            </a:r>
            <a:r>
              <a:rPr lang="ru-RU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мониторингі</a:t>
            </a:r>
            <a:r>
              <a:rPr lang="ru-RU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);</a:t>
            </a:r>
          </a:p>
          <a:p>
            <a:pPr marL="285756" indent="-285756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ru-RU" sz="1401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мемлекеттік</a:t>
            </a:r>
            <a:r>
              <a:rPr lang="ru-RU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органдар</a:t>
            </a:r>
            <a:r>
              <a:rPr lang="ru-RU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үшін</a:t>
            </a:r>
            <a:r>
              <a:rPr lang="ru-RU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ақпараттық-талдау</a:t>
            </a:r>
            <a:r>
              <a:rPr lang="ru-RU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материалдарын</a:t>
            </a:r>
            <a:r>
              <a:rPr lang="ru-RU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дайындау</a:t>
            </a:r>
            <a:r>
              <a:rPr lang="ru-RU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;</a:t>
            </a:r>
          </a:p>
          <a:p>
            <a:pPr marL="285756" indent="-285756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ru-RU" sz="1401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отандық</a:t>
            </a:r>
            <a:r>
              <a:rPr lang="ru-RU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және</a:t>
            </a:r>
            <a:r>
              <a:rPr lang="ru-RU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шетелдік</a:t>
            </a:r>
            <a:r>
              <a:rPr lang="ru-RU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ақпараттық</a:t>
            </a:r>
            <a:r>
              <a:rPr lang="ru-RU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ресурстардағы</a:t>
            </a:r>
            <a:r>
              <a:rPr lang="ru-RU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ғылыми</a:t>
            </a:r>
            <a:r>
              <a:rPr lang="ru-RU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жарияланымдарды</a:t>
            </a:r>
            <a:r>
              <a:rPr lang="ru-RU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бақылау</a:t>
            </a:r>
            <a:r>
              <a:rPr lang="ru-RU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және</a:t>
            </a:r>
            <a:r>
              <a:rPr lang="ru-RU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жүйелеу</a:t>
            </a:r>
            <a:r>
              <a:rPr lang="ru-RU" sz="1401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.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E8C2E0F-F40D-4145-AC58-4898A90500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347" y="4729283"/>
            <a:ext cx="2705100" cy="168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327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17595" y="181939"/>
            <a:ext cx="8565148" cy="529031"/>
          </a:xfrm>
        </p:spPr>
        <p:txBody>
          <a:bodyPr/>
          <a:lstStyle/>
          <a:p>
            <a:pPr algn="l"/>
            <a:b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</a:br>
            <a:b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</a:b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ҰЛТТЫҚ ҒЫЛЫМИ-ТЕХНИКАЛЫҚ АҚПАРАТ ЖҮЙЕСІН ҚАЛПЫНА КЕЛТІРУ</a:t>
            </a:r>
            <a:br>
              <a:rPr lang="ru-RU" sz="18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</a:b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Мемлекет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басшысы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Қ.К.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Тоқаевтың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тапсырмасы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br>
              <a:rPr lang="ru-RU" sz="18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</a:b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Picture 5" descr="C:\Users\Jo\Desktop\Безымянный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5884" y="243575"/>
            <a:ext cx="665195" cy="652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6BA31630-AFEE-4EB4-899E-DA13F39C726E}"/>
              </a:ext>
            </a:extLst>
          </p:cNvPr>
          <p:cNvSpPr/>
          <p:nvPr/>
        </p:nvSpPr>
        <p:spPr>
          <a:xfrm>
            <a:off x="-3534" y="6642432"/>
            <a:ext cx="10130367" cy="8199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24000">
                <a:srgbClr val="AED2E8"/>
              </a:gs>
              <a:gs pos="68000">
                <a:srgbClr val="B6CBE4"/>
              </a:gs>
              <a:gs pos="38000">
                <a:srgbClr val="B6CBE4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Заголовок 5"/>
          <p:cNvSpPr txBox="1">
            <a:spLocks/>
          </p:cNvSpPr>
          <p:nvPr/>
        </p:nvSpPr>
        <p:spPr>
          <a:xfrm>
            <a:off x="10146517" y="6503647"/>
            <a:ext cx="2074953" cy="277570"/>
          </a:xfrm>
          <a:prstGeom prst="rect">
            <a:avLst/>
          </a:prstGeom>
        </p:spPr>
        <p:txBody>
          <a:bodyPr vert="horz" lIns="91440" tIns="45721" rIns="91440" bIns="45721" rtlCol="0" anchor="ctr">
            <a:noAutofit/>
          </a:bodyPr>
          <a:lstStyle>
            <a:lvl1pPr marL="0" marR="0" indent="0" algn="r" defTabSz="99047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79184" algn="l"/>
              </a:tabLst>
              <a:defRPr sz="2925" b="1" i="0" kern="120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l"/>
            <a:r>
              <a:rPr lang="en-US" sz="1401" spc="3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www.ncste.kz</a:t>
            </a:r>
            <a:endParaRPr lang="ru-RU" sz="1401" spc="3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6BA31630-AFEE-4EB4-899E-DA13F39C726E}"/>
              </a:ext>
            </a:extLst>
          </p:cNvPr>
          <p:cNvSpPr/>
          <p:nvPr/>
        </p:nvSpPr>
        <p:spPr>
          <a:xfrm>
            <a:off x="251670" y="1057320"/>
            <a:ext cx="8259359" cy="6615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24000">
                <a:srgbClr val="AED2E8"/>
              </a:gs>
              <a:gs pos="68000">
                <a:srgbClr val="B6CBE4"/>
              </a:gs>
              <a:gs pos="38000">
                <a:srgbClr val="B6CBE4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8801F573-B4FA-4937-9AC5-CD4579890C43}"/>
              </a:ext>
            </a:extLst>
          </p:cNvPr>
          <p:cNvSpPr/>
          <p:nvPr/>
        </p:nvSpPr>
        <p:spPr>
          <a:xfrm>
            <a:off x="4039849" y="1355359"/>
            <a:ext cx="3880679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innerShdw blurRad="114300">
              <a:prstClr val="black"/>
            </a:innerShdw>
          </a:effectLst>
        </p:spPr>
        <p:txBody>
          <a:bodyPr wrap="square">
            <a:spAutoFit/>
          </a:bodyPr>
          <a:lstStyle/>
          <a:p>
            <a:pPr algn="ctr">
              <a:spcBef>
                <a:spcPts val="601"/>
              </a:spcBef>
              <a:spcAft>
                <a:spcPts val="601"/>
              </a:spcAft>
            </a:pPr>
            <a:r>
              <a:rPr lang="ru-RU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Күтілетін</a:t>
            </a:r>
            <a:r>
              <a:rPr lang="ru-RU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нәтижелер</a:t>
            </a:r>
            <a:r>
              <a:rPr lang="ru-RU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: 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BA3D1F87-7D49-4407-8CCD-2591A3AB37D0}"/>
              </a:ext>
            </a:extLst>
          </p:cNvPr>
          <p:cNvSpPr/>
          <p:nvPr/>
        </p:nvSpPr>
        <p:spPr>
          <a:xfrm>
            <a:off x="498430" y="2140762"/>
            <a:ext cx="4989882" cy="73866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innerShdw blurRad="114300">
              <a:prstClr val="black"/>
            </a:innerShdw>
          </a:effectLst>
        </p:spPr>
        <p:txBody>
          <a:bodyPr wrap="square">
            <a:spAutoFit/>
          </a:bodyPr>
          <a:lstStyle/>
          <a:p>
            <a:pPr algn="ctr">
              <a:spcBef>
                <a:spcPts val="601"/>
              </a:spcBef>
              <a:spcAft>
                <a:spcPts val="601"/>
              </a:spcAft>
            </a:pP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•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мемлекеттік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және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экономикалық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жоспарлауды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,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ғылым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саласындағы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саясатты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сапалы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ақпараттық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,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талдамалық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қамтамасыз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ету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; 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B2A654A1-A3C6-4D52-A33D-BC723E376495}"/>
              </a:ext>
            </a:extLst>
          </p:cNvPr>
          <p:cNvSpPr/>
          <p:nvPr/>
        </p:nvSpPr>
        <p:spPr>
          <a:xfrm>
            <a:off x="498429" y="3373157"/>
            <a:ext cx="4989883" cy="138499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innerShdw blurRad="114300">
              <a:prstClr val="black"/>
            </a:innerShdw>
          </a:effectLst>
        </p:spPr>
        <p:txBody>
          <a:bodyPr wrap="square">
            <a:spAutoFit/>
          </a:bodyPr>
          <a:lstStyle/>
          <a:p>
            <a:pPr algn="ctr">
              <a:spcBef>
                <a:spcPts val="601"/>
              </a:spcBef>
              <a:spcAft>
                <a:spcPts val="601"/>
              </a:spcAft>
            </a:pP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•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отандық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ғылымның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жай-күйі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,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ғылыми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зерттеулер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мен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әзірлемелердің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тиімділігі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,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әлемдік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ғылыми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тенденциялармен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салыстырғанда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олардың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салалық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,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институционалдық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және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аймақтық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секциялардағы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ресурстық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қамтамасыз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етілуі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туралы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объективті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көрінісін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алу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; 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D4110C6B-3BBE-4E23-BAFD-8338C3E031C3}"/>
              </a:ext>
            </a:extLst>
          </p:cNvPr>
          <p:cNvSpPr/>
          <p:nvPr/>
        </p:nvSpPr>
        <p:spPr>
          <a:xfrm>
            <a:off x="498430" y="5137580"/>
            <a:ext cx="4989882" cy="80021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innerShdw blurRad="114300">
              <a:prstClr val="black"/>
            </a:innerShdw>
          </a:effectLst>
        </p:spPr>
        <p:txBody>
          <a:bodyPr wrap="square">
            <a:spAutoFit/>
          </a:bodyPr>
          <a:lstStyle/>
          <a:p>
            <a:pPr algn="just">
              <a:buClr>
                <a:srgbClr val="000000"/>
              </a:buClr>
            </a:pPr>
            <a:r>
              <a:rPr lang="ru-RU" sz="18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•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қазақстандық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ғылымның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әлемдік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ғылыми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ортадағы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орнын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анықтау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, оны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дамытудың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перспективалық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бағыттарын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айқындау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; 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DCF933D6-97A4-4281-8DEC-F4099C07FE02}"/>
              </a:ext>
            </a:extLst>
          </p:cNvPr>
          <p:cNvSpPr/>
          <p:nvPr/>
        </p:nvSpPr>
        <p:spPr>
          <a:xfrm>
            <a:off x="6096000" y="2125935"/>
            <a:ext cx="5392661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innerShdw blurRad="114300">
              <a:prstClr val="black"/>
            </a:innerShdw>
          </a:effectLst>
        </p:spPr>
        <p:txBody>
          <a:bodyPr wrap="square">
            <a:spAutoFit/>
          </a:bodyPr>
          <a:lstStyle/>
          <a:p>
            <a:pPr>
              <a:spcBef>
                <a:spcPts val="601"/>
              </a:spcBef>
              <a:spcAft>
                <a:spcPts val="601"/>
              </a:spcAft>
            </a:pP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•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мемлекеттік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басқарудың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бейінді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органдары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үшін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ұсынымдар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әзірлеу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; </a:t>
            </a: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B65B77B7-5AA9-419D-AF57-4384724C75EF}"/>
              </a:ext>
            </a:extLst>
          </p:cNvPr>
          <p:cNvSpPr/>
          <p:nvPr/>
        </p:nvSpPr>
        <p:spPr>
          <a:xfrm>
            <a:off x="6096000" y="4872450"/>
            <a:ext cx="5585654" cy="116955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innerShdw blurRad="114300">
              <a:prstClr val="black"/>
            </a:innerShdw>
          </a:effectLst>
        </p:spPr>
        <p:txBody>
          <a:bodyPr wrap="square">
            <a:spAutoFit/>
          </a:bodyPr>
          <a:lstStyle/>
          <a:p>
            <a:pPr algn="just">
              <a:buClr>
                <a:srgbClr val="000000"/>
              </a:buClr>
            </a:pP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•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отандық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және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шетелдік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дәйексөз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деректер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қорларындағы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Қазақстанның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ғылыми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басылымдарына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жалпы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республика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бойынша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да,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білім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салаларында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да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қазақстандық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еңбектердің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жариялану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белсенділігі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мен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дәйексөздерін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көрсететін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жүйелі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библиометриялық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талдау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жүргізу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. 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D2BCC034-44DB-45F8-9CBE-7BC5F66A0CA6}"/>
              </a:ext>
            </a:extLst>
          </p:cNvPr>
          <p:cNvSpPr/>
          <p:nvPr/>
        </p:nvSpPr>
        <p:spPr>
          <a:xfrm>
            <a:off x="6107915" y="3973794"/>
            <a:ext cx="5414624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innerShdw blurRad="114300">
              <a:prstClr val="black"/>
            </a:innerShdw>
          </a:effectLst>
        </p:spPr>
        <p:txBody>
          <a:bodyPr wrap="square">
            <a:spAutoFit/>
          </a:bodyPr>
          <a:lstStyle/>
          <a:p>
            <a:pPr algn="just">
              <a:buClr>
                <a:srgbClr val="000000"/>
              </a:buClr>
            </a:pP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•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аймақтық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ғылымның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нақты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,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жергілікті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мәселелерді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шешуге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бағытталуы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; 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727BC1DC-E35F-4B22-8451-FAF874B09A08}"/>
              </a:ext>
            </a:extLst>
          </p:cNvPr>
          <p:cNvSpPr/>
          <p:nvPr/>
        </p:nvSpPr>
        <p:spPr>
          <a:xfrm>
            <a:off x="6107915" y="3098122"/>
            <a:ext cx="5414624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innerShdw blurRad="114300">
              <a:prstClr val="black"/>
            </a:innerShdw>
          </a:effectLst>
        </p:spPr>
        <p:txBody>
          <a:bodyPr wrap="square">
            <a:spAutoFit/>
          </a:bodyPr>
          <a:lstStyle/>
          <a:p>
            <a:pPr algn="just">
              <a:buClr>
                <a:srgbClr val="000000"/>
              </a:buClr>
            </a:pP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•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мемлекет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-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ғылым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-экономика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арасындағы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байланысты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нығайту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,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ғылымның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 «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технологиясын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» </a:t>
            </a:r>
            <a:r>
              <a:rPr lang="ru-RU" sz="1400" b="1" kern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арттыру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Arial" panose="020B0604020202020204"/>
              </a:rPr>
              <a:t>; </a:t>
            </a:r>
          </a:p>
        </p:txBody>
      </p:sp>
    </p:spTree>
    <p:extLst>
      <p:ext uri="{BB962C8B-B14F-4D97-AF65-F5344CB8AC3E}">
        <p14:creationId xmlns:p14="http://schemas.microsoft.com/office/powerpoint/2010/main" val="2612354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76299" y="60613"/>
            <a:ext cx="8921512" cy="440043"/>
          </a:xfrm>
        </p:spPr>
        <p:txBody>
          <a:bodyPr/>
          <a:lstStyle/>
          <a:p>
            <a:pPr algn="l"/>
            <a:br>
              <a:rPr lang="ru-RU" sz="18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</a:b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ҰЛТТЫҚ ҒЫЛЫМИ ДӘЙЕКСӨЗДЕР ИНДЕКСІН ҚҰРУ </a:t>
            </a:r>
            <a:br>
              <a:rPr lang="ru-RU" sz="18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</a:b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Мемлекет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басшысы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Қ.К.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Тоқаевтың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тапсырмасы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 </a:t>
            </a:r>
            <a:endParaRPr lang="ru-RU" sz="1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Picture 5" descr="C:\Users\Jo\Desktop\Безымянный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5884" y="243575"/>
            <a:ext cx="665195" cy="652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6BA31630-AFEE-4EB4-899E-DA13F39C726E}"/>
              </a:ext>
            </a:extLst>
          </p:cNvPr>
          <p:cNvSpPr/>
          <p:nvPr/>
        </p:nvSpPr>
        <p:spPr>
          <a:xfrm>
            <a:off x="1" y="6677839"/>
            <a:ext cx="10117044" cy="4571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24000">
                <a:srgbClr val="AED2E8"/>
              </a:gs>
              <a:gs pos="68000">
                <a:srgbClr val="B6CBE4"/>
              </a:gs>
              <a:gs pos="38000">
                <a:srgbClr val="B6CBE4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Заголовок 5"/>
          <p:cNvSpPr txBox="1">
            <a:spLocks/>
          </p:cNvSpPr>
          <p:nvPr/>
        </p:nvSpPr>
        <p:spPr>
          <a:xfrm>
            <a:off x="10117047" y="6486572"/>
            <a:ext cx="2074953" cy="277570"/>
          </a:xfrm>
          <a:prstGeom prst="rect">
            <a:avLst/>
          </a:prstGeom>
        </p:spPr>
        <p:txBody>
          <a:bodyPr vert="horz" lIns="91440" tIns="45721" rIns="91440" bIns="45721" rtlCol="0" anchor="ctr">
            <a:noAutofit/>
          </a:bodyPr>
          <a:lstStyle>
            <a:lvl1pPr marL="0" marR="0" indent="0" algn="r" defTabSz="99047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79184" algn="l"/>
              </a:tabLst>
              <a:defRPr sz="2925" b="1" i="0" kern="120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l"/>
            <a:r>
              <a:rPr lang="en-US" sz="1401" spc="3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www.ncste.kz</a:t>
            </a:r>
            <a:endParaRPr lang="ru-RU" sz="1401" spc="3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6BA31630-AFEE-4EB4-899E-DA13F39C726E}"/>
              </a:ext>
            </a:extLst>
          </p:cNvPr>
          <p:cNvSpPr/>
          <p:nvPr/>
        </p:nvSpPr>
        <p:spPr>
          <a:xfrm flipV="1">
            <a:off x="176299" y="734527"/>
            <a:ext cx="9554930" cy="4571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24000">
                <a:srgbClr val="AED2E8"/>
              </a:gs>
              <a:gs pos="68000">
                <a:srgbClr val="B6CBE4"/>
              </a:gs>
              <a:gs pos="38000">
                <a:srgbClr val="B6CBE4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6B611B03-E30C-44F3-851C-1F770CCBE068}"/>
              </a:ext>
            </a:extLst>
          </p:cNvPr>
          <p:cNvSpPr/>
          <p:nvPr/>
        </p:nvSpPr>
        <p:spPr>
          <a:xfrm>
            <a:off x="282359" y="964627"/>
            <a:ext cx="1652633" cy="3694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innerShdw blurRad="114300">
              <a:prstClr val="black"/>
            </a:innerShdw>
          </a:effectLst>
        </p:spPr>
        <p:txBody>
          <a:bodyPr wrap="square">
            <a:spAutoFit/>
          </a:bodyPr>
          <a:lstStyle/>
          <a:p>
            <a:pPr algn="ctr">
              <a:spcBef>
                <a:spcPts val="601"/>
              </a:spcBef>
              <a:spcAft>
                <a:spcPts val="601"/>
              </a:spcAft>
            </a:pPr>
            <a:r>
              <a:rPr lang="ru-RU" sz="1801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МАҚСАТЫ 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2339552" y="922868"/>
            <a:ext cx="7663346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innerShdw blurRad="114300">
              <a:prstClr val="black"/>
            </a:innerShdw>
          </a:effectLst>
        </p:spPr>
        <p:txBody>
          <a:bodyPr wrap="square">
            <a:spAutoFit/>
          </a:bodyPr>
          <a:lstStyle/>
          <a:p>
            <a:pPr algn="just">
              <a:buClr>
                <a:srgbClr val="000000"/>
              </a:buClr>
            </a:pPr>
            <a:r>
              <a:rPr lang="ru-RU" sz="14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Өңірлік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деңгейге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дейін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масштабтау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перспективасымен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ғылыми-техникалық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ақпарат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жүйесінің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ұлттық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библиометриялық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құралын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құру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6B611B03-E30C-44F3-851C-1F770CCBE068}"/>
              </a:ext>
            </a:extLst>
          </p:cNvPr>
          <p:cNvSpPr/>
          <p:nvPr/>
        </p:nvSpPr>
        <p:spPr>
          <a:xfrm>
            <a:off x="971207" y="1832450"/>
            <a:ext cx="4172292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innerShdw blurRad="114300">
              <a:prstClr val="black"/>
            </a:innerShdw>
          </a:effectLst>
        </p:spPr>
        <p:txBody>
          <a:bodyPr wrap="square">
            <a:spAutoFit/>
          </a:bodyPr>
          <a:lstStyle/>
          <a:p>
            <a:pPr algn="ctr" defTabSz="914422">
              <a:spcBef>
                <a:spcPts val="601"/>
              </a:spcBef>
              <a:spcAft>
                <a:spcPts val="601"/>
              </a:spcAft>
              <a:defRPr/>
            </a:pPr>
            <a:r>
              <a:rPr lang="ru-RU" sz="16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Қолданыстағы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жағдай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8CFC16D7-74C7-4010-B23D-1B4B044207B4}"/>
              </a:ext>
            </a:extLst>
          </p:cNvPr>
          <p:cNvSpPr/>
          <p:nvPr/>
        </p:nvSpPr>
        <p:spPr>
          <a:xfrm>
            <a:off x="6171225" y="1822007"/>
            <a:ext cx="5049567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innerShdw blurRad="114300">
              <a:prstClr val="black"/>
            </a:innerShdw>
          </a:effectLst>
        </p:spPr>
        <p:txBody>
          <a:bodyPr wrap="square">
            <a:spAutoFit/>
          </a:bodyPr>
          <a:lstStyle/>
          <a:p>
            <a:pPr algn="ctr" defTabSz="914422">
              <a:spcBef>
                <a:spcPts val="601"/>
              </a:spcBef>
              <a:spcAft>
                <a:spcPts val="601"/>
              </a:spcAft>
              <a:defRPr/>
            </a:pPr>
            <a:r>
              <a:rPr lang="ru-RU" sz="16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Перспективалар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C995C2A1-C27A-42CE-BEC6-9F9AA00E26E1}"/>
              </a:ext>
            </a:extLst>
          </p:cNvPr>
          <p:cNvCxnSpPr>
            <a:cxnSpLocks/>
          </p:cNvCxnSpPr>
          <p:nvPr/>
        </p:nvCxnSpPr>
        <p:spPr>
          <a:xfrm>
            <a:off x="5702294" y="2148048"/>
            <a:ext cx="0" cy="3749244"/>
          </a:xfrm>
          <a:prstGeom prst="line">
            <a:avLst/>
          </a:prstGeom>
          <a:ln w="28575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одзаголовок 2">
            <a:extLst>
              <a:ext uri="{FF2B5EF4-FFF2-40B4-BE49-F238E27FC236}">
                <a16:creationId xmlns:a16="http://schemas.microsoft.com/office/drawing/2014/main" id="{F05DA19D-E194-4DDD-B3C9-F63E5243499F}"/>
              </a:ext>
            </a:extLst>
          </p:cNvPr>
          <p:cNvSpPr txBox="1">
            <a:spLocks/>
          </p:cNvSpPr>
          <p:nvPr/>
        </p:nvSpPr>
        <p:spPr>
          <a:xfrm>
            <a:off x="674807" y="2279590"/>
            <a:ext cx="4558557" cy="1387227"/>
          </a:xfrm>
          <a:prstGeom prst="rect">
            <a:avLst/>
          </a:prstGeom>
          <a:ln>
            <a:noFill/>
          </a:ln>
        </p:spPr>
        <p:txBody>
          <a:bodyPr vert="horz" lIns="91440" tIns="45721" rIns="91440" bIns="45721" rtlCol="0">
            <a:noAutofit/>
          </a:bodyPr>
          <a:lstStyle>
            <a:defPPr>
              <a:defRPr lang="ru-RU"/>
            </a:defPPr>
            <a:lvl1pPr marL="504000" indent="-514350">
              <a:spcBef>
                <a:spcPts val="600"/>
              </a:spcBef>
              <a:buClr>
                <a:srgbClr val="CA6086"/>
              </a:buClr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  <a:latin typeface="Raleway" panose="020B0503030101060003" pitchFamily="34" charset="-52"/>
              </a:defRPr>
            </a:lvl1pPr>
            <a:lvl2pPr marL="712788" lvl="1" indent="-173038">
              <a:spcBef>
                <a:spcPts val="600"/>
              </a:spcBef>
              <a:buFont typeface="Raleway" panose="020B0503030101060003" pitchFamily="34" charset="-52"/>
              <a:buChar char="-"/>
              <a:defRPr sz="1400">
                <a:solidFill>
                  <a:schemeClr val="bg1"/>
                </a:solidFill>
                <a:latin typeface="Raleway" panose="020B0503030101060003" pitchFamily="34" charset="-52"/>
              </a:defRPr>
            </a:lvl2pPr>
            <a:lvl3pPr indent="0" algn="ctr">
              <a:spcBef>
                <a:spcPct val="20000"/>
              </a:spcBef>
              <a:buFont typeface="Arial" pitchFamily="34" charset="0"/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285756" indent="-285756" algn="just"/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</a:rPr>
              <a:t>189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</a:rPr>
              <a:t>қазақстандық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</a:rPr>
              <a:t>ғылыми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</a:rPr>
              <a:t>журналдардағы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</a:rPr>
              <a:t>жарияланымдар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</a:rPr>
              <a:t>базасы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</a:rPr>
              <a:t> (198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</a:rPr>
              <a:t>мыңнан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</a:rPr>
              <a:t>астам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</a:rPr>
              <a:t>мақала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</a:rPr>
              <a:t>, 500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</a:rPr>
              <a:t>мыңнан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</a:rPr>
              <a:t>астам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</a:rPr>
              <a:t>сілтеме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</a:rPr>
              <a:t>).  </a:t>
            </a:r>
          </a:p>
          <a:p>
            <a:pPr marL="285756" indent="-285756" algn="just"/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</a:rPr>
              <a:t>Жеке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</a:rPr>
              <a:t>критерийлер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</a:rPr>
              <a:t>іздеу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</a:rPr>
              <a:t>функциясы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</a:rPr>
              <a:t>: автор, журнал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</a:rPr>
              <a:t>атауы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</a:rPr>
              <a:t>жарияланған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</a:rPr>
              <a:t>жылы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46" name="Подзаголовок 2">
            <a:extLst>
              <a:ext uri="{FF2B5EF4-FFF2-40B4-BE49-F238E27FC236}">
                <a16:creationId xmlns:a16="http://schemas.microsoft.com/office/drawing/2014/main" id="{F05DA19D-E194-4DDD-B3C9-F63E5243499F}"/>
              </a:ext>
            </a:extLst>
          </p:cNvPr>
          <p:cNvSpPr txBox="1">
            <a:spLocks/>
          </p:cNvSpPr>
          <p:nvPr/>
        </p:nvSpPr>
        <p:spPr>
          <a:xfrm>
            <a:off x="5814065" y="2250495"/>
            <a:ext cx="5489637" cy="3761502"/>
          </a:xfrm>
          <a:prstGeom prst="rect">
            <a:avLst/>
          </a:prstGeom>
          <a:ln>
            <a:noFill/>
          </a:ln>
        </p:spPr>
        <p:txBody>
          <a:bodyPr vert="horz" lIns="91440" tIns="45721" rIns="91440" bIns="45721" rtlCol="0">
            <a:noAutofit/>
          </a:bodyPr>
          <a:lstStyle>
            <a:defPPr>
              <a:defRPr lang="ru-RU"/>
            </a:defPPr>
            <a:lvl1pPr marL="504000" indent="-514350">
              <a:spcBef>
                <a:spcPts val="600"/>
              </a:spcBef>
              <a:buClr>
                <a:srgbClr val="CA6086"/>
              </a:buClr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  <a:latin typeface="Raleway" panose="020B0503030101060003" pitchFamily="34" charset="-52"/>
              </a:defRPr>
            </a:lvl1pPr>
            <a:lvl2pPr marL="712788" lvl="1" indent="-173038">
              <a:spcBef>
                <a:spcPts val="600"/>
              </a:spcBef>
              <a:buFont typeface="Raleway" panose="020B0503030101060003" pitchFamily="34" charset="-52"/>
              <a:buChar char="-"/>
              <a:defRPr sz="1400">
                <a:solidFill>
                  <a:schemeClr val="bg1"/>
                </a:solidFill>
                <a:latin typeface="Raleway" panose="020B0503030101060003" pitchFamily="34" charset="-52"/>
              </a:defRPr>
            </a:lvl2pPr>
            <a:lvl3pPr indent="0" algn="ctr">
              <a:spcBef>
                <a:spcPct val="20000"/>
              </a:spcBef>
              <a:buFont typeface="Arial" pitchFamily="34" charset="0"/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285756" indent="-285756" algn="just"/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Ғылыми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әдебиеттерді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,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іздеу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жүйелерін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,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деректер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қорын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және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жалпы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елдің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ақпараттық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ғылыми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инфрақұрылымын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біріктіру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,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яғни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.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Ұлттық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ғылыми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өлшем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құралын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жасау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. </a:t>
            </a:r>
          </a:p>
          <a:p>
            <a:pPr marL="285756" indent="-285756" algn="just"/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Өңірлік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деңгейге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дейін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кеңейту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перспективасы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бар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ұлттық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библиометриялық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құралды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енгізу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.</a:t>
            </a:r>
          </a:p>
          <a:p>
            <a:pPr marL="285756" indent="-285756" algn="just"/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Ғаламдық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ғылыми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координаттар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жүйесінде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қазақстандық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ғылымның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субъективтілігін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арттыру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. </a:t>
            </a:r>
          </a:p>
          <a:p>
            <a:pPr marL="285756" indent="-285756" algn="just"/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Ғылыми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жобаларды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қаржыландыру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процесінің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ашықтығын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арттыру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.</a:t>
            </a:r>
          </a:p>
          <a:p>
            <a:pPr marL="285756" indent="-285756" algn="just"/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Ғылыми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журналдардың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редакциялық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саясатына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қойылатын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талаптардың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артуы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. </a:t>
            </a:r>
          </a:p>
          <a:p>
            <a:pPr marL="285756" indent="-285756" algn="just"/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ҚазҰҒД-дің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халықаралық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дәйексөздер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базаларымен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бірігуі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үшін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жағдай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жасау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(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қазақ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ғылымының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әлемдік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ғалымдар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қауымдастығымен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ru-RU" sz="1401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бірігуі</a:t>
            </a:r>
            <a:r>
              <a:rPr lang="ru-RU" sz="1401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). </a:t>
            </a:r>
          </a:p>
          <a:p>
            <a:pPr marL="285756" indent="-285756" algn="just"/>
            <a:endParaRPr lang="ru-RU" sz="1401" dirty="0">
              <a:latin typeface="Arial" panose="020B0604020202020204" pitchFamily="34" charset="0"/>
              <a:cs typeface="Arial" panose="020B0604020202020204" pitchFamily="34" charset="0"/>
              <a:sym typeface="Arial" panose="020B0604020202020204"/>
            </a:endParaRPr>
          </a:p>
          <a:p>
            <a:pPr marL="0" indent="0" algn="just">
              <a:buNone/>
            </a:pPr>
            <a:endParaRPr lang="ru-RU" sz="140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6" indent="-285756" algn="just"/>
            <a:endParaRPr lang="ru-RU" sz="140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914422">
              <a:buNone/>
              <a:defRPr/>
            </a:pPr>
            <a:endParaRPr lang="ru-RU" sz="140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E957E47-CDB6-4CD8-980A-46188FEF95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822" y="4220658"/>
            <a:ext cx="4735313" cy="2381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150212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1975</TotalTime>
  <Words>1243</Words>
  <Application>Microsoft Office PowerPoint</Application>
  <PresentationFormat>Широкоэкранный</PresentationFormat>
  <Paragraphs>189</Paragraphs>
  <Slides>12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Raleway</vt:lpstr>
      <vt:lpstr>Tahoma</vt:lpstr>
      <vt:lpstr>Times New Roman</vt:lpstr>
      <vt:lpstr>Wingdings</vt:lpstr>
      <vt:lpstr>1_Тема Office</vt:lpstr>
      <vt:lpstr>Презентация PowerPoint</vt:lpstr>
      <vt:lpstr>НЕГІЗГІ БАҒЫТТАРЫ</vt:lpstr>
      <vt:lpstr>   </vt:lpstr>
      <vt:lpstr>Ұлттық ғылыми кеңестердің жұмысын ұйымдастыру </vt:lpstr>
      <vt:lpstr>Презентация PowerPoint</vt:lpstr>
      <vt:lpstr>ҒЫЛЫМИ, ҒЫЛЫМИ-ТЕХНИКАЛЫҚ ЖОБАЛАР МЕН БАҒДАРЛАМАЛАРДЫ, КОММЕРЦИЯЛАНДЫРУ ЖОБАЛАРЫН МОНИТОРИНГТЕУ</vt:lpstr>
      <vt:lpstr>  ҰЛТТЫҚ ҒЫЛЫМИ-ТЕХНИКАЛЫҚ АҚПАРАТ ЖҮЙЕСІН ҚАЛПЫНА КЕЛТІРУ Мемлекет басшысы Қ.К. Тоқаевтың тапсырмасы  </vt:lpstr>
      <vt:lpstr>  ҰЛТТЫҚ ҒЫЛЫМИ-ТЕХНИКАЛЫҚ АҚПАРАТ ЖҮЙЕСІН ҚАЛПЫНА КЕЛТІРУ Мемлекет басшысы Қ.К. Тоқаевтың тапсырмасы  </vt:lpstr>
      <vt:lpstr> ҰЛТТЫҚ ҒЫЛЫМИ ДӘЙЕКСӨЗДЕР ИНДЕКСІН ҚҰРУ  Мемлекет басшысы Қ.К. Тоқаевтың тапсырмасы 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НАЦИОНАЛЬНОГО ЦЕНТРА ГОСУДАРСТВЕННОЙ  НАУЧНО-ТЕХНИЧЕСКОЙ ЭКСПЕРТИЗЫ</dc:title>
  <dc:creator>Антон Морозов</dc:creator>
  <cp:lastModifiedBy>Толкын Садырова</cp:lastModifiedBy>
  <cp:revision>230</cp:revision>
  <cp:lastPrinted>2023-03-29T02:30:46Z</cp:lastPrinted>
  <dcterms:created xsi:type="dcterms:W3CDTF">2021-12-27T03:45:39Z</dcterms:created>
  <dcterms:modified xsi:type="dcterms:W3CDTF">2025-02-24T05:11:51Z</dcterms:modified>
</cp:coreProperties>
</file>