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68" r:id="rId3"/>
    <p:sldId id="266" r:id="rId4"/>
    <p:sldId id="258" r:id="rId5"/>
    <p:sldId id="273" r:id="rId6"/>
    <p:sldId id="259" r:id="rId7"/>
    <p:sldId id="260" r:id="rId8"/>
    <p:sldId id="272" r:id="rId9"/>
    <p:sldId id="269" r:id="rId10"/>
    <p:sldId id="263" r:id="rId11"/>
    <p:sldId id="265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8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8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3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3809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05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14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7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51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19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94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8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9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99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2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5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4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9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23CE161-6F41-4885-9F9E-432F585C3D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7A027D-FD81-420E-ABF2-718DE3A0F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3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  <p:sldLayoutId id="2147483739" r:id="rId17"/>
    <p:sldLayoutId id="214748374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147" y="2705995"/>
            <a:ext cx="10389705" cy="183162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ОТЧЕТ О ДЕЯТЕЛЬНОСТИ 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НАЦИОНАЛЬНОГО НАУЧНОГО СОВЕТА </a:t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по приоритетному направлению развития научной, научно-технической деятельности </a:t>
            </a:r>
            <a:br>
              <a:rPr lang="en-US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«Интеллектуальный потенциал страны»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ПО НАПРАВЛЕНИЮ НАУКИ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«СОЦИАЛЬНЫЕ, ГУМАНИТАРНЫЕ НАУКИ И ИСКУССТВО» 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В 202</a:t>
            </a:r>
            <a:r>
              <a:rPr lang="en-US" sz="2400" b="1" dirty="0">
                <a:solidFill>
                  <a:srgbClr val="002060"/>
                </a:solidFill>
                <a:latin typeface="+mn-lt"/>
              </a:rPr>
              <a:t>4</a:t>
            </a:r>
            <a:r>
              <a:rPr lang="ru-RU" sz="2400" b="1" dirty="0">
                <a:solidFill>
                  <a:srgbClr val="002060"/>
                </a:solidFill>
                <a:latin typeface="+mn-lt"/>
              </a:rPr>
              <a:t> ГОДУ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en-US" sz="2200" dirty="0">
                <a:solidFill>
                  <a:srgbClr val="002060"/>
                </a:solidFill>
                <a:latin typeface="+mn-lt"/>
              </a:rPr>
              <a:t>24</a:t>
            </a:r>
            <a:r>
              <a:rPr lang="ru-RU" sz="2200" dirty="0">
                <a:solidFill>
                  <a:srgbClr val="002060"/>
                </a:solidFill>
                <a:latin typeface="+mn-lt"/>
              </a:rPr>
              <a:t> января 2025 г.</a:t>
            </a:r>
            <a:endParaRPr lang="en-US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05017" y="6036365"/>
            <a:ext cx="5645426" cy="821635"/>
          </a:xfrm>
        </p:spPr>
        <p:txBody>
          <a:bodyPr>
            <a:normAutofit fontScale="47500" lnSpcReduction="20000"/>
          </a:bodyPr>
          <a:lstStyle/>
          <a:p>
            <a:pPr algn="r">
              <a:spcBef>
                <a:spcPts val="0"/>
              </a:spcBef>
            </a:pPr>
            <a:r>
              <a:rPr lang="ru-RU" sz="2200" i="1" dirty="0" err="1">
                <a:solidFill>
                  <a:srgbClr val="002060"/>
                </a:solidFill>
              </a:rPr>
              <a:t>Мухатаев</a:t>
            </a:r>
            <a:r>
              <a:rPr lang="ru-RU" sz="2200" i="1" dirty="0">
                <a:solidFill>
                  <a:srgbClr val="002060"/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А</a:t>
            </a:r>
            <a:r>
              <a:rPr lang="ru-RU" sz="2200" i="1" dirty="0">
                <a:solidFill>
                  <a:srgbClr val="002060"/>
                </a:solidFill>
              </a:rPr>
              <a:t>.</a:t>
            </a:r>
            <a:r>
              <a:rPr lang="ru-RU" i="1" dirty="0">
                <a:solidFill>
                  <a:srgbClr val="002060"/>
                </a:solidFill>
              </a:rPr>
              <a:t>А</a:t>
            </a:r>
            <a:r>
              <a:rPr lang="ru-RU" sz="2200" dirty="0">
                <a:solidFill>
                  <a:srgbClr val="002060"/>
                </a:solidFill>
              </a:rPr>
              <a:t>., председатель ННС </a:t>
            </a:r>
          </a:p>
          <a:p>
            <a:pPr algn="r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«Интеллектуальный потенциал страны»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ПО НАПРАВЛЕНИЮ НАУКИ</a:t>
            </a:r>
          </a:p>
          <a:p>
            <a:pPr algn="r">
              <a:spcBef>
                <a:spcPts val="0"/>
              </a:spcBef>
            </a:pPr>
            <a:r>
              <a:rPr lang="ru-RU" dirty="0">
                <a:solidFill>
                  <a:srgbClr val="002060"/>
                </a:solidFill>
              </a:rPr>
              <a:t>«СОЦИАЛЬНЫЕ, ГУМАНИТАРНЫЕ НАУКИ И ИСКУССТВО»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5130" y="111644"/>
            <a:ext cx="10986053" cy="689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Национальный центр государственной научно-технической экспертизы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01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898" y="365125"/>
            <a:ext cx="10876722" cy="1583596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+mn-lt"/>
              </a:rPr>
              <a:t>Промежуточные отчеты ПЦФ, заключительные отчеты вне конкурсных ПЦФ и заключительные отчеты в рамках грантового финансирования по научным и (или) научно-техническим проектам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630027"/>
              </p:ext>
            </p:extLst>
          </p:nvPr>
        </p:nvGraphicFramePr>
        <p:xfrm>
          <a:off x="830511" y="1948721"/>
          <a:ext cx="10190181" cy="4171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643">
                  <a:extLst>
                    <a:ext uri="{9D8B030D-6E8A-4147-A177-3AD203B41FA5}">
                      <a16:colId xmlns:a16="http://schemas.microsoft.com/office/drawing/2014/main" val="1046184406"/>
                    </a:ext>
                  </a:extLst>
                </a:gridCol>
                <a:gridCol w="1282965">
                  <a:extLst>
                    <a:ext uri="{9D8B030D-6E8A-4147-A177-3AD203B41FA5}">
                      <a16:colId xmlns:a16="http://schemas.microsoft.com/office/drawing/2014/main" val="3909134041"/>
                    </a:ext>
                  </a:extLst>
                </a:gridCol>
                <a:gridCol w="2045581">
                  <a:extLst>
                    <a:ext uri="{9D8B030D-6E8A-4147-A177-3AD203B41FA5}">
                      <a16:colId xmlns:a16="http://schemas.microsoft.com/office/drawing/2014/main" val="1871762156"/>
                    </a:ext>
                  </a:extLst>
                </a:gridCol>
                <a:gridCol w="2181389">
                  <a:extLst>
                    <a:ext uri="{9D8B030D-6E8A-4147-A177-3AD203B41FA5}">
                      <a16:colId xmlns:a16="http://schemas.microsoft.com/office/drawing/2014/main" val="2036729612"/>
                    </a:ext>
                  </a:extLst>
                </a:gridCol>
                <a:gridCol w="1970603">
                  <a:extLst>
                    <a:ext uri="{9D8B030D-6E8A-4147-A177-3AD203B41FA5}">
                      <a16:colId xmlns:a16="http://schemas.microsoft.com/office/drawing/2014/main" val="4089485658"/>
                    </a:ext>
                  </a:extLst>
                </a:gridCol>
              </a:tblGrid>
              <a:tr h="441030"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финансирования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Реализовывалось проектов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Рассмотрено отчетов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Одобрено отчетов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одобрено отчетов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297117"/>
                  </a:ext>
                </a:extLst>
              </a:tr>
              <a:tr h="278924"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 2022-2024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013559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 КМУ 2022-2024 гг.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021304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 КМУ ЖҒ 2022-2024 гг.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028542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МНВО 2022-2024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321598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МТСЗН 2022-2024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974155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МНВО 2023-2025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124653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МКС 2023-2025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762342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МТСЗН 2024-2026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892266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ПЦФ МНВО 2024-2026 гг.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162851"/>
                  </a:ext>
                </a:extLst>
              </a:tr>
              <a:tr h="279967">
                <a:tc>
                  <a:txBody>
                    <a:bodyPr/>
                    <a:lstStyle/>
                    <a:p>
                      <a:pPr marL="635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ФНИ (МНВО РК) 2023-2025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433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57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140" y="230214"/>
            <a:ext cx="10534989" cy="997779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+mn-lt"/>
              </a:rPr>
              <a:t>ОБРАЩЕНИЯ ОТ ФИЗИЧЕСКИХ И ЮРИДИЧЕСКИХ ЛИЦ В РАМКАХ 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ГРАНТОВОГО И ПРОГРАММНО-ЦЕЛЕВОГО ФИНАНСИРОВАНИЯ</a:t>
            </a:r>
            <a:endParaRPr lang="en-US" sz="24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315" y="2234325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2795411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18102" y="2710207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Замена научного руководителя; </a:t>
            </a:r>
          </a:p>
        </p:txBody>
      </p:sp>
      <p:pic>
        <p:nvPicPr>
          <p:cNvPr id="9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3356497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18106" y="3251665"/>
            <a:ext cx="9758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Разрешение переноса запланированных работ и задач с 2024 года на 2025 год; </a:t>
            </a:r>
          </a:p>
        </p:txBody>
      </p:sp>
      <p:pic>
        <p:nvPicPr>
          <p:cNvPr id="1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4156159"/>
            <a:ext cx="210489" cy="22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4705611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518104" y="4150775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Внесение изменений в смету расходов;</a:t>
            </a:r>
          </a:p>
        </p:txBody>
      </p:sp>
      <p:pic>
        <p:nvPicPr>
          <p:cNvPr id="1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5380168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518106" y="5275336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Перевод проекта в другую организацию.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825B463-54C1-41D1-864F-06A4357F3390}"/>
              </a:ext>
            </a:extLst>
          </p:cNvPr>
          <p:cNvSpPr txBox="1"/>
          <p:nvPr/>
        </p:nvSpPr>
        <p:spPr>
          <a:xfrm>
            <a:off x="1518102" y="2148128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Внесение изменений в календарный план;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04F8F3-45BB-46DF-88C3-EB2738E13605}"/>
              </a:ext>
            </a:extLst>
          </p:cNvPr>
          <p:cNvSpPr txBox="1"/>
          <p:nvPr/>
        </p:nvSpPr>
        <p:spPr>
          <a:xfrm>
            <a:off x="1518103" y="4680553"/>
            <a:ext cx="975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Повторное рассмотрение заключительного отчета;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79F0827-35A9-49D4-9AFE-4394AD9D08E9}"/>
              </a:ext>
            </a:extLst>
          </p:cNvPr>
          <p:cNvSpPr/>
          <p:nvPr/>
        </p:nvSpPr>
        <p:spPr>
          <a:xfrm>
            <a:off x="1062626" y="1390890"/>
            <a:ext cx="4484160" cy="5874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ОСНОВНЫЕ ВОПРОСЫ РАССМОТРЕННЫХ ОБРАЩЕНИЙ:</a:t>
            </a:r>
          </a:p>
        </p:txBody>
      </p:sp>
    </p:spTree>
    <p:extLst>
      <p:ext uri="{BB962C8B-B14F-4D97-AF65-F5344CB8AC3E}">
        <p14:creationId xmlns:p14="http://schemas.microsoft.com/office/powerpoint/2010/main" val="1057423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4800">
                <a:solidFill>
                  <a:srgbClr val="002060"/>
                </a:solidFill>
              </a:rPr>
              <a:t>СПАСИБО </a:t>
            </a:r>
            <a:r>
              <a:rPr lang="ru-RU" sz="4800" dirty="0">
                <a:solidFill>
                  <a:srgbClr val="002060"/>
                </a:solidFill>
              </a:rPr>
              <a:t>ЗА ВНИМАНИЕ!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86853"/>
            <a:ext cx="12192000" cy="27977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11864" y="637314"/>
            <a:ext cx="11336147" cy="2640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800" dirty="0">
                <a:solidFill>
                  <a:srgbClr val="002060"/>
                </a:solidFill>
                <a:latin typeface="+mn-lt"/>
              </a:rPr>
              <a:t>Создание национальных научных советов (далее – ННС) и его составов утверждено Приказом Министра науки и высшего образования Республики Казахстан от 5 июня 2023 года № 258 «Об утверждении состава национальных научных советов»</a:t>
            </a:r>
            <a:endParaRPr lang="en-US" sz="2800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384134" y="3872253"/>
            <a:ext cx="1187207" cy="1839588"/>
            <a:chOff x="1023730" y="3730127"/>
            <a:chExt cx="1482036" cy="2272028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0790" y="4464247"/>
              <a:ext cx="734120" cy="734120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3730" y="5268035"/>
              <a:ext cx="734120" cy="734120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46" y="5268035"/>
              <a:ext cx="734120" cy="734120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72964" y="3730127"/>
              <a:ext cx="369772" cy="73412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4039067" y="4191883"/>
            <a:ext cx="5609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В составе ННС – </a:t>
            </a:r>
            <a:r>
              <a:rPr lang="ru-RU" sz="2400" b="1" dirty="0">
                <a:solidFill>
                  <a:srgbClr val="C00000"/>
                </a:solidFill>
              </a:rPr>
              <a:t>25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412939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82335"/>
            <a:ext cx="10515600" cy="9335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+mn-lt"/>
              </a:rPr>
              <a:t>ДЕЯТЕЛЬНОСТЬ ННС ОСУЩЕСТВЛЯЛАСЬ 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r>
              <a:rPr lang="ru-RU" sz="2400" b="1" dirty="0">
                <a:solidFill>
                  <a:srgbClr val="002060"/>
                </a:solidFill>
                <a:latin typeface="+mn-lt"/>
              </a:rPr>
              <a:t>В СООТВЕТСТВИИ С НОРМАТИВНЫМИ ПРАВОВЫМИ АКТАМИ</a:t>
            </a:r>
            <a:endParaRPr lang="en-US" sz="2400" dirty="0">
              <a:latin typeface="+mn-lt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1385975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3987" y="1350848"/>
            <a:ext cx="806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Закон Республики Казахстан «О науке и технологической политике»</a:t>
            </a:r>
          </a:p>
        </p:txBody>
      </p:sp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1834453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2589900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43987" y="1821339"/>
            <a:ext cx="9809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Приказ Министра науки и высшего образования Республики Казахстан от 25 сентября 2023 года № 487 «Об утверждении перечня и положения о национальных научных советах»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3987" y="2513867"/>
            <a:ext cx="9809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Приказ </a:t>
            </a:r>
            <a:r>
              <a:rPr lang="ru-RU" dirty="0" err="1">
                <a:solidFill>
                  <a:srgbClr val="002060"/>
                </a:solidFill>
              </a:rPr>
              <a:t>и.о</a:t>
            </a:r>
            <a:r>
              <a:rPr lang="ru-RU" dirty="0">
                <a:solidFill>
                  <a:srgbClr val="002060"/>
                </a:solidFill>
              </a:rPr>
              <a:t>. Министра науки и высшего образования Республики Казахстан от 6 ноября 2023 года № 563 «Об утверждении Правил базового и программно-целевого финансирования научной и (или) научно-технической деятельности, грантового финансирования научной и (или) научно-технической деятельности и коммерциализации результатов научной и (или) научно-технической деятельности, финансирования научных организаций, осуществляющих фундаментальные научные исследования»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647074" y="5538408"/>
            <a:ext cx="10897849" cy="149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8199" y="5736344"/>
            <a:ext cx="10897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Принципы деятельности ННС: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C00000"/>
                </a:solidFill>
              </a:rPr>
              <a:t>объективность и независимость, беспристрастность, профессиональная компетентность, конфиденциальность и ответственность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4A4B80-7424-40C5-AE51-8B7134865E78}"/>
              </a:ext>
            </a:extLst>
          </p:cNvPr>
          <p:cNvSpPr txBox="1"/>
          <p:nvPr/>
        </p:nvSpPr>
        <p:spPr>
          <a:xfrm>
            <a:off x="1543987" y="4366934"/>
            <a:ext cx="9809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Приказ </a:t>
            </a:r>
            <a:r>
              <a:rPr lang="ru-RU" dirty="0" err="1">
                <a:solidFill>
                  <a:srgbClr val="002060"/>
                </a:solidFill>
              </a:rPr>
              <a:t>и.о</a:t>
            </a:r>
            <a:r>
              <a:rPr lang="ru-RU" dirty="0">
                <a:solidFill>
                  <a:srgbClr val="002060"/>
                </a:solidFill>
              </a:rPr>
              <a:t>. Министра науки и высшего образования Республики Казахстан от 18 августа 2023 года № 423 «Об утверждении Положения об апелляционной комиссии».</a:t>
            </a:r>
          </a:p>
        </p:txBody>
      </p:sp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82B5C641-C239-419F-9AB7-2DCE24AF8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11" y="4421934"/>
            <a:ext cx="235278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878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543" y="392109"/>
            <a:ext cx="10518913" cy="5626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+mn-lt"/>
              </a:rPr>
              <a:t>В 2024 ГОДУ ПРОВЕДЕНО 17 ЗАСЕДАНИЙ ННС</a:t>
            </a:r>
            <a:endParaRPr lang="en-US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110A79-86A5-4D88-B20D-BDE98C64F997}"/>
              </a:ext>
            </a:extLst>
          </p:cNvPr>
          <p:cNvSpPr/>
          <p:nvPr/>
        </p:nvSpPr>
        <p:spPr>
          <a:xfrm>
            <a:off x="3143573" y="4616166"/>
            <a:ext cx="5904854" cy="9675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«Интеллектуальный потенциал страны» </a:t>
            </a:r>
            <a:r>
              <a:rPr lang="ru-RU" dirty="0">
                <a:solidFill>
                  <a:srgbClr val="002060"/>
                </a:solidFill>
              </a:rPr>
              <a:t>по направлению науки </a:t>
            </a:r>
            <a:r>
              <a:rPr lang="ru-RU" b="1" dirty="0">
                <a:solidFill>
                  <a:srgbClr val="002060"/>
                </a:solidFill>
              </a:rPr>
              <a:t>«Социальные, гуманитарные науки и искусство»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10 заседаний ННС</a:t>
            </a:r>
          </a:p>
        </p:txBody>
      </p: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563622" y="1303447"/>
            <a:ext cx="0" cy="530707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59012" y="1164617"/>
            <a:ext cx="106693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rgbClr val="002060"/>
                </a:solidFill>
              </a:rPr>
              <a:t>13 мая 2024 г. были внесены </a:t>
            </a:r>
            <a:r>
              <a:rPr lang="ru-RU" sz="1600" i="1" dirty="0">
                <a:solidFill>
                  <a:srgbClr val="002060"/>
                </a:solidFill>
              </a:rPr>
              <a:t>изменения</a:t>
            </a:r>
            <a:r>
              <a:rPr lang="ru-RU" sz="1600" dirty="0">
                <a:solidFill>
                  <a:srgbClr val="002060"/>
                </a:solidFill>
              </a:rPr>
              <a:t> в приказ Министра науки и высшего образования Республики Казахстан от </a:t>
            </a:r>
          </a:p>
          <a:p>
            <a:pPr algn="just"/>
            <a:r>
              <a:rPr lang="ru-RU" sz="1600" dirty="0">
                <a:solidFill>
                  <a:srgbClr val="002060"/>
                </a:solidFill>
              </a:rPr>
              <a:t>5 июня 2023 года № 258 </a:t>
            </a:r>
            <a:r>
              <a:rPr lang="ru-RU" sz="1600" i="1" dirty="0">
                <a:solidFill>
                  <a:srgbClr val="002060"/>
                </a:solidFill>
              </a:rPr>
              <a:t>«Об утверждении состава национальных научных советов» </a:t>
            </a:r>
            <a:r>
              <a:rPr lang="ru-RU" sz="1600" dirty="0">
                <a:solidFill>
                  <a:srgbClr val="002060"/>
                </a:solidFill>
              </a:rPr>
              <a:t>и </a:t>
            </a:r>
            <a:r>
              <a:rPr lang="ru-RU" sz="1600" b="1" i="1" dirty="0">
                <a:solidFill>
                  <a:srgbClr val="002060"/>
                </a:solidFill>
              </a:rPr>
              <a:t>образовался новый </a:t>
            </a:r>
            <a:r>
              <a:rPr lang="ru-RU" sz="1600" dirty="0">
                <a:solidFill>
                  <a:srgbClr val="002060"/>
                </a:solidFill>
              </a:rPr>
              <a:t>национальный научный совет по приоритетному направлению развития научной, научно-технической деятельности </a:t>
            </a:r>
            <a:r>
              <a:rPr lang="ru-RU" sz="1600" b="1" dirty="0">
                <a:solidFill>
                  <a:srgbClr val="002060"/>
                </a:solidFill>
              </a:rPr>
              <a:t>«Интеллектуальный потенциал страны» </a:t>
            </a:r>
            <a:r>
              <a:rPr lang="ru-RU" sz="1600" dirty="0">
                <a:solidFill>
                  <a:srgbClr val="002060"/>
                </a:solidFill>
              </a:rPr>
              <a:t>по направлению науки </a:t>
            </a:r>
            <a:r>
              <a:rPr lang="ru-RU" sz="1600" b="1" dirty="0">
                <a:solidFill>
                  <a:srgbClr val="002060"/>
                </a:solidFill>
              </a:rPr>
              <a:t>«Социальные, гуманитарные науки и искусство»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0EA59854-7744-4E53-80DB-8C9DDE449626}"/>
              </a:ext>
            </a:extLst>
          </p:cNvPr>
          <p:cNvSpPr/>
          <p:nvPr/>
        </p:nvSpPr>
        <p:spPr>
          <a:xfrm>
            <a:off x="959012" y="2600999"/>
            <a:ext cx="4982400" cy="81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«Исследования в области образования и науки»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</a:rPr>
              <a:t>3 заседания ННС 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3E88BD0A-DFA2-4D41-95EA-3E29614E889A}"/>
              </a:ext>
            </a:extLst>
          </p:cNvPr>
          <p:cNvSpPr/>
          <p:nvPr/>
        </p:nvSpPr>
        <p:spPr>
          <a:xfrm>
            <a:off x="6647816" y="2599898"/>
            <a:ext cx="4980562" cy="8183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«Исследования в области социальных и гуманитарных наук»</a:t>
            </a:r>
            <a:endParaRPr lang="ru-RU" sz="1600" dirty="0">
              <a:solidFill>
                <a:srgbClr val="002060"/>
              </a:solidFill>
            </a:endParaRPr>
          </a:p>
          <a:p>
            <a:pPr algn="ctr"/>
            <a:r>
              <a:rPr lang="ru-RU" sz="1600" dirty="0">
                <a:solidFill>
                  <a:srgbClr val="002060"/>
                </a:solidFill>
              </a:rPr>
              <a:t>4 заседания ННС </a:t>
            </a:r>
            <a:endParaRPr lang="ru-RU" sz="1600" b="1" dirty="0">
              <a:solidFill>
                <a:srgbClr val="002060"/>
              </a:solidFill>
            </a:endParaRPr>
          </a:p>
        </p:txBody>
      </p:sp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8970393E-B313-48C9-86CA-5591D992FFB9}"/>
              </a:ext>
            </a:extLst>
          </p:cNvPr>
          <p:cNvCxnSpPr>
            <a:cxnSpLocks/>
          </p:cNvCxnSpPr>
          <p:nvPr/>
        </p:nvCxnSpPr>
        <p:spPr>
          <a:xfrm>
            <a:off x="4046706" y="3628035"/>
            <a:ext cx="1175680" cy="81203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24346A98-BC68-4AF0-A6B2-D6C657EA7F20}"/>
              </a:ext>
            </a:extLst>
          </p:cNvPr>
          <p:cNvCxnSpPr>
            <a:cxnSpLocks/>
          </p:cNvCxnSpPr>
          <p:nvPr/>
        </p:nvCxnSpPr>
        <p:spPr>
          <a:xfrm flipH="1">
            <a:off x="7261446" y="3584336"/>
            <a:ext cx="1230801" cy="8557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5110A79-86A5-4D88-B20D-BDE98C64F997}"/>
              </a:ext>
            </a:extLst>
          </p:cNvPr>
          <p:cNvSpPr/>
          <p:nvPr/>
        </p:nvSpPr>
        <p:spPr>
          <a:xfrm>
            <a:off x="563622" y="247475"/>
            <a:ext cx="4036100" cy="3996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РАССМОТРЕННЫЕ ВОПРОСЫ:</a:t>
            </a:r>
          </a:p>
        </p:txBody>
      </p:sp>
      <p:pic>
        <p:nvPicPr>
          <p:cNvPr id="6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8" y="928020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563622" y="1153535"/>
            <a:ext cx="0" cy="530707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7361" y="867986"/>
            <a:ext cx="10346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Предложения по объемам грантового и программно-целевого финансирования на 2025 – 2027 годы. </a:t>
            </a:r>
          </a:p>
        </p:txBody>
      </p:sp>
      <p:pic>
        <p:nvPicPr>
          <p:cNvPr id="1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8" y="1340723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97361" y="1278461"/>
            <a:ext cx="10915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Конкурс на грантовое финансирование молодых ученых по научным и (или) научно-техническим проектам на 2024-2026 годы.</a:t>
            </a:r>
          </a:p>
        </p:txBody>
      </p:sp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7" y="2634830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93581" y="2590311"/>
            <a:ext cx="11180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Конкурс на грантовое финансирование по научным и (или) научно-техническим проектам на 2024-2026 годы</a:t>
            </a:r>
          </a:p>
        </p:txBody>
      </p:sp>
      <p:pic>
        <p:nvPicPr>
          <p:cNvPr id="1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06" y="3554196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993581" y="3492180"/>
            <a:ext cx="10153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Конкурс на программно-целевое финансирование по научным, научно-техническим программам на 2024-2026 годы</a:t>
            </a:r>
          </a:p>
        </p:txBody>
      </p:sp>
      <p:pic>
        <p:nvPicPr>
          <p:cNvPr id="17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05" y="4111421"/>
            <a:ext cx="201667" cy="22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978572" y="4036949"/>
            <a:ext cx="10488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Обращения от физических и юридических лиц по грантовому и программно-целевому финансированию </a:t>
            </a:r>
          </a:p>
        </p:txBody>
      </p:sp>
      <p:pic>
        <p:nvPicPr>
          <p:cNvPr id="21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51" y="4689563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93581" y="4625954"/>
            <a:ext cx="1048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Краткие сведения о реализации проектов в соответствии с календарным планом научных и (или) научно-технических проектов </a:t>
            </a:r>
          </a:p>
        </p:txBody>
      </p:sp>
      <p:pic>
        <p:nvPicPr>
          <p:cNvPr id="23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607" y="5347308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993581" y="5263745"/>
            <a:ext cx="1048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Акты мониторинга хода реализации и результативности научных и (или) научно-технических проектов и программ</a:t>
            </a:r>
          </a:p>
        </p:txBody>
      </p:sp>
      <p:pic>
        <p:nvPicPr>
          <p:cNvPr id="25" name="Picture 8" descr="D:\Презентация\11.png">
            <a:extLst>
              <a:ext uri="{FF2B5EF4-FFF2-40B4-BE49-F238E27FC236}">
                <a16:creationId xmlns:a16="http://schemas.microsoft.com/office/drawing/2014/main" id="{AE5A39C7-1C47-4248-8244-03F2F64E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05" y="5936337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993581" y="5855657"/>
            <a:ext cx="10488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Промежуточные отчеты ПЦФ, промежуточные отчеты в рамках финансирования научных организаций, осуществляющих фундаментальные научные исследования и заключительные отчеты в рамках грантового финансирования по научным и (или) научно-техническим проектам</a:t>
            </a: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27E9CE1-2B4A-4D61-88B3-5220A1A8E7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378" y="68980"/>
            <a:ext cx="792000" cy="792000"/>
          </a:xfrm>
          <a:prstGeom prst="rect">
            <a:avLst/>
          </a:prstGeom>
          <a:effectLst/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51B9F94C-DCE4-46FC-820A-8FB17D4A1771}"/>
              </a:ext>
            </a:extLst>
          </p:cNvPr>
          <p:cNvSpPr txBox="1"/>
          <p:nvPr/>
        </p:nvSpPr>
        <p:spPr>
          <a:xfrm>
            <a:off x="997361" y="1901263"/>
            <a:ext cx="9609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Конкурс на грантовое финансирование молодых ученых по проекту по проекту «</a:t>
            </a:r>
            <a:r>
              <a:rPr lang="ru-RU" dirty="0" err="1">
                <a:solidFill>
                  <a:srgbClr val="002060"/>
                </a:solidFill>
              </a:rPr>
              <a:t>Жас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Ғалым</a:t>
            </a:r>
            <a:r>
              <a:rPr lang="ru-RU" dirty="0">
                <a:solidFill>
                  <a:srgbClr val="002060"/>
                </a:solidFill>
              </a:rPr>
              <a:t>» на 2024-2026 годы</a:t>
            </a:r>
          </a:p>
        </p:txBody>
      </p:sp>
      <p:pic>
        <p:nvPicPr>
          <p:cNvPr id="29" name="Picture 8" descr="D:\Презентация\11.png">
            <a:extLst>
              <a:ext uri="{FF2B5EF4-FFF2-40B4-BE49-F238E27FC236}">
                <a16:creationId xmlns:a16="http://schemas.microsoft.com/office/drawing/2014/main" id="{D89F09DD-43E8-478C-A676-F28D7164B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98" y="1980168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D:\Презентация\11.png">
            <a:extLst>
              <a:ext uri="{FF2B5EF4-FFF2-40B4-BE49-F238E27FC236}">
                <a16:creationId xmlns:a16="http://schemas.microsoft.com/office/drawing/2014/main" id="{9B315ED3-B1D5-4459-AF1A-DAA6913216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257" y="3020101"/>
            <a:ext cx="197715" cy="21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7FDA001-1337-4BE8-B6A5-AFB09CD7D6F4}"/>
              </a:ext>
            </a:extLst>
          </p:cNvPr>
          <p:cNvSpPr txBox="1"/>
          <p:nvPr/>
        </p:nvSpPr>
        <p:spPr>
          <a:xfrm>
            <a:off x="993581" y="2934586"/>
            <a:ext cx="11261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Конкурс на программно-целевое финансирование по научным и (или) научно-техническим программам на 2024-2026 годы</a:t>
            </a:r>
          </a:p>
        </p:txBody>
      </p:sp>
    </p:spTree>
    <p:extLst>
      <p:ext uri="{BB962C8B-B14F-4D97-AF65-F5344CB8AC3E}">
        <p14:creationId xmlns:p14="http://schemas.microsoft.com/office/powerpoint/2010/main" val="228708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515601" cy="63116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+mn-lt"/>
              </a:rPr>
              <a:t>КОНКУРС НА ГРАНТОВОЕ ФИНАНСИРОВАНИЕ МОЛОДЫХ УЧЕНЫХ </a:t>
            </a:r>
            <a:br>
              <a:rPr lang="ru-RU" sz="2000" b="1" dirty="0">
                <a:solidFill>
                  <a:srgbClr val="002060"/>
                </a:solidFill>
                <a:latin typeface="+mn-lt"/>
              </a:rPr>
            </a:br>
            <a:r>
              <a:rPr lang="ru-RU" sz="2000" b="1" dirty="0">
                <a:solidFill>
                  <a:srgbClr val="002060"/>
                </a:solidFill>
                <a:latin typeface="+mn-lt"/>
              </a:rPr>
              <a:t>И  МОЛОДЫХ УЧЕНЫХ ПО ПРОЕКТУ «ЖАС ҒАЛЫМ» </a:t>
            </a:r>
            <a:endParaRPr lang="en-US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23950" y="1481050"/>
            <a:ext cx="3868963" cy="1460557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endParaRPr lang="ru-RU" sz="1600" b="1" dirty="0">
              <a:solidFill>
                <a:srgbClr val="002060"/>
              </a:solidFill>
            </a:endParaRPr>
          </a:p>
          <a:p>
            <a:pPr marL="360363"/>
            <a:r>
              <a:rPr lang="ru-RU" sz="1600" b="1" dirty="0">
                <a:solidFill>
                  <a:srgbClr val="002060"/>
                </a:solidFill>
              </a:rPr>
              <a:t>Конкурс КМУ:</a:t>
            </a:r>
          </a:p>
          <a:p>
            <a:pPr marL="361950"/>
            <a:r>
              <a:rPr lang="ru-RU" sz="1600" b="1" dirty="0">
                <a:solidFill>
                  <a:srgbClr val="C00000"/>
                </a:solidFill>
              </a:rPr>
              <a:t>42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– заявок поступило в ННС</a:t>
            </a:r>
          </a:p>
          <a:p>
            <a:pPr marL="361950"/>
            <a:r>
              <a:rPr lang="ru-RU" sz="1600" b="1" dirty="0">
                <a:solidFill>
                  <a:srgbClr val="C00000"/>
                </a:solidFill>
              </a:rPr>
              <a:t>16 </a:t>
            </a:r>
            <a:r>
              <a:rPr lang="ru-RU" sz="1600" dirty="0">
                <a:solidFill>
                  <a:srgbClr val="002060"/>
                </a:solidFill>
              </a:rPr>
              <a:t>–  заявок одобрено ННС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99089" y="1481050"/>
            <a:ext cx="3464714" cy="1460557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ОДОБРЕНО ЗАЯВОК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НА СУММУ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1 127 708 845,8 тенге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0733" y="227639"/>
            <a:ext cx="906134" cy="906134"/>
          </a:xfrm>
          <a:prstGeom prst="rect">
            <a:avLst/>
          </a:prstGeom>
        </p:spPr>
      </p:pic>
      <p:pic>
        <p:nvPicPr>
          <p:cNvPr id="12" name="Рисунок 11" descr="Буфер обмена со сплошной заливкой">
            <a:extLst>
              <a:ext uri="{FF2B5EF4-FFF2-40B4-BE49-F238E27FC236}">
                <a16:creationId xmlns:a16="http://schemas.microsoft.com/office/drawing/2014/main" id="{17394D9A-6B0D-407F-93DF-D037EB89A5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709" y="227639"/>
            <a:ext cx="922182" cy="922182"/>
          </a:xfrm>
          <a:prstGeom prst="rect">
            <a:avLst/>
          </a:prstGeom>
        </p:spPr>
      </p:pic>
      <p:sp>
        <p:nvSpPr>
          <p:cNvPr id="7" name="Скругленный прямоугольник 8">
            <a:extLst>
              <a:ext uri="{FF2B5EF4-FFF2-40B4-BE49-F238E27FC236}">
                <a16:creationId xmlns:a16="http://schemas.microsoft.com/office/drawing/2014/main" id="{AF62114C-199F-4E05-87FE-3845395B9CC8}"/>
              </a:ext>
            </a:extLst>
          </p:cNvPr>
          <p:cNvSpPr/>
          <p:nvPr/>
        </p:nvSpPr>
        <p:spPr>
          <a:xfrm>
            <a:off x="1123950" y="4043277"/>
            <a:ext cx="3868962" cy="1149826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r>
              <a:rPr lang="ru-RU" sz="1400" b="1" dirty="0">
                <a:solidFill>
                  <a:srgbClr val="002060"/>
                </a:solidFill>
              </a:rPr>
              <a:t>Конкурс КМУ по проекту «</a:t>
            </a:r>
            <a:r>
              <a:rPr lang="ru-RU" sz="1400" b="1" dirty="0" err="1">
                <a:solidFill>
                  <a:srgbClr val="002060"/>
                </a:solidFill>
              </a:rPr>
              <a:t>Жас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err="1">
                <a:solidFill>
                  <a:srgbClr val="002060"/>
                </a:solidFill>
              </a:rPr>
              <a:t>ғалым</a:t>
            </a:r>
            <a:r>
              <a:rPr lang="ru-RU" sz="1400" b="1" dirty="0">
                <a:solidFill>
                  <a:srgbClr val="002060"/>
                </a:solidFill>
              </a:rPr>
              <a:t>»:</a:t>
            </a:r>
          </a:p>
          <a:p>
            <a:pPr marL="361950">
              <a:lnSpc>
                <a:spcPct val="150000"/>
              </a:lnSpc>
            </a:pPr>
            <a:r>
              <a:rPr lang="ru-RU" sz="1600" b="1" dirty="0">
                <a:solidFill>
                  <a:srgbClr val="C00000"/>
                </a:solidFill>
              </a:rPr>
              <a:t>125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– заявок поступило в ННС</a:t>
            </a:r>
          </a:p>
          <a:p>
            <a:pPr marL="361950"/>
            <a:r>
              <a:rPr lang="ru-RU" sz="1600" b="1" dirty="0">
                <a:solidFill>
                  <a:srgbClr val="C00000"/>
                </a:solidFill>
              </a:rPr>
              <a:t>39 </a:t>
            </a:r>
            <a:r>
              <a:rPr lang="ru-RU" sz="1600" dirty="0">
                <a:solidFill>
                  <a:srgbClr val="002060"/>
                </a:solidFill>
              </a:rPr>
              <a:t>–  заявок одобрено ННС</a:t>
            </a:r>
          </a:p>
        </p:txBody>
      </p:sp>
      <p:sp>
        <p:nvSpPr>
          <p:cNvPr id="8" name="Скругленный прямоугольник 9">
            <a:extLst>
              <a:ext uri="{FF2B5EF4-FFF2-40B4-BE49-F238E27FC236}">
                <a16:creationId xmlns:a16="http://schemas.microsoft.com/office/drawing/2014/main" id="{6D3D2028-D32E-422E-A3CC-94D24AA2598D}"/>
              </a:ext>
            </a:extLst>
          </p:cNvPr>
          <p:cNvSpPr/>
          <p:nvPr/>
        </p:nvSpPr>
        <p:spPr>
          <a:xfrm>
            <a:off x="7199089" y="4043277"/>
            <a:ext cx="3464714" cy="1149826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ОДОБРЕНО ЗАЯВОК 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>НА СУММУ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</a:rPr>
              <a:t>1 114 328 947,33 тенге </a:t>
            </a:r>
          </a:p>
        </p:txBody>
      </p:sp>
    </p:spTree>
    <p:extLst>
      <p:ext uri="{BB962C8B-B14F-4D97-AF65-F5344CB8AC3E}">
        <p14:creationId xmlns:p14="http://schemas.microsoft.com/office/powerpoint/2010/main" val="262499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3821" y="274774"/>
            <a:ext cx="8504358" cy="1255594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+mn-lt"/>
              </a:rPr>
              <a:t>КОНКУРС на грантовое финансирование по научным и (или) научно-техническим проектам на 2024-2026 годы.</a:t>
            </a:r>
            <a:br>
              <a:rPr lang="ru-RU" sz="2400" b="1" dirty="0">
                <a:solidFill>
                  <a:srgbClr val="002060"/>
                </a:solidFill>
                <a:latin typeface="+mn-lt"/>
              </a:rPr>
            </a:br>
            <a:endParaRPr lang="en-US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9499" y="2136501"/>
            <a:ext cx="5220000" cy="2255593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r>
              <a:rPr lang="ru-RU" sz="1600" b="1" dirty="0">
                <a:solidFill>
                  <a:srgbClr val="002060"/>
                </a:solidFill>
              </a:rPr>
              <a:t>КОНКУРС НА ГФ 2023-2025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гг.: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r>
              <a:rPr lang="ru-RU" sz="1600" b="1" dirty="0">
                <a:solidFill>
                  <a:srgbClr val="C00000"/>
                </a:solidFill>
              </a:rPr>
              <a:t>453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–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заявки поступило в ННС</a:t>
            </a: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</a:rPr>
              <a:t>136</a:t>
            </a:r>
            <a:r>
              <a:rPr lang="ru-RU" sz="1600" dirty="0">
                <a:solidFill>
                  <a:srgbClr val="002060"/>
                </a:solidFill>
              </a:rPr>
              <a:t> – заявки одобрено ННС</a:t>
            </a:r>
          </a:p>
        </p:txBody>
      </p:sp>
      <p:pic>
        <p:nvPicPr>
          <p:cNvPr id="7" name="Рисунок 6" descr="Буфер обмена со сплошной заливкой">
            <a:extLst>
              <a:ext uri="{FF2B5EF4-FFF2-40B4-BE49-F238E27FC236}">
                <a16:creationId xmlns:a16="http://schemas.microsoft.com/office/drawing/2014/main" id="{17394D9A-6B0D-407F-93DF-D037EB89A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0548" y="2709000"/>
            <a:ext cx="720000" cy="72000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6435877" y="2136501"/>
            <a:ext cx="5220000" cy="2255592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ОДОБРЕНО ЗАЯВОК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НА СУММУ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</a:rPr>
              <a:t>11 103 378 040,54 тенге</a:t>
            </a:r>
          </a:p>
        </p:txBody>
      </p:sp>
    </p:spTree>
    <p:extLst>
      <p:ext uri="{BB962C8B-B14F-4D97-AF65-F5344CB8AC3E}">
        <p14:creationId xmlns:p14="http://schemas.microsoft.com/office/powerpoint/2010/main" val="3374760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801" y="198189"/>
            <a:ext cx="9919090" cy="1255594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+mn-lt"/>
              </a:rPr>
              <a:t>РАССМОТРЕНИЕ ЗАЯВОК В РАМКАХ КОНКУРСА на программно-целевое финансирование по научным и (или) научно-техническим программам на 2024-2026 годы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6752" y="1798823"/>
            <a:ext cx="5220000" cy="2211115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r>
              <a:rPr lang="ru-RU" sz="1600" b="1" dirty="0">
                <a:solidFill>
                  <a:srgbClr val="002060"/>
                </a:solidFill>
              </a:rPr>
              <a:t>КОНКУРС ПЦФ на 2024-2026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гг. (август 2024 г.):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r>
              <a:rPr lang="ru-RU" sz="1600" b="1" dirty="0">
                <a:solidFill>
                  <a:srgbClr val="002060"/>
                </a:solidFill>
              </a:rPr>
              <a:t>60 </a:t>
            </a:r>
            <a:r>
              <a:rPr lang="ru-RU" sz="1600" dirty="0">
                <a:solidFill>
                  <a:srgbClr val="002060"/>
                </a:solidFill>
              </a:rPr>
              <a:t>программ поступило в ННС по 33 техническим заданиям 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endParaRPr lang="ru-RU" sz="1600" dirty="0">
              <a:solidFill>
                <a:srgbClr val="C00000"/>
              </a:solidFill>
            </a:endParaRP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</a:rPr>
              <a:t>33</a:t>
            </a:r>
            <a:r>
              <a:rPr lang="ru-RU" sz="1600" dirty="0">
                <a:solidFill>
                  <a:srgbClr val="002060"/>
                </a:solidFill>
              </a:rPr>
              <a:t> программы рекомендовано ННС </a:t>
            </a:r>
            <a:br>
              <a:rPr lang="ru-RU" sz="1600" dirty="0">
                <a:solidFill>
                  <a:srgbClr val="002060"/>
                </a:solidFill>
              </a:rPr>
            </a:b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Буфер обмена со сплошной заливкой">
            <a:extLst>
              <a:ext uri="{FF2B5EF4-FFF2-40B4-BE49-F238E27FC236}">
                <a16:creationId xmlns:a16="http://schemas.microsoft.com/office/drawing/2014/main" id="{17394D9A-6B0D-407F-93DF-D037EB89A5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7801" y="2488904"/>
            <a:ext cx="720000" cy="720000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6409997" y="1798823"/>
            <a:ext cx="5220000" cy="2211115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РЕКОМЕНДОВАННО ПРОГРАММ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НА СУММУ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</a:rPr>
              <a:t>16 359 219 479,60 тенге</a:t>
            </a:r>
          </a:p>
        </p:txBody>
      </p:sp>
      <p:sp>
        <p:nvSpPr>
          <p:cNvPr id="9" name="Скругленный прямоугольник 5">
            <a:extLst>
              <a:ext uri="{FF2B5EF4-FFF2-40B4-BE49-F238E27FC236}">
                <a16:creationId xmlns:a16="http://schemas.microsoft.com/office/drawing/2014/main" id="{4F235FF6-025E-4708-BAA7-8D05D3C3B5CD}"/>
              </a:ext>
            </a:extLst>
          </p:cNvPr>
          <p:cNvSpPr/>
          <p:nvPr/>
        </p:nvSpPr>
        <p:spPr>
          <a:xfrm>
            <a:off x="656752" y="4354978"/>
            <a:ext cx="5220000" cy="2211115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r>
              <a:rPr lang="ru-RU" sz="1600" b="1" dirty="0">
                <a:solidFill>
                  <a:srgbClr val="002060"/>
                </a:solidFill>
              </a:rPr>
              <a:t>КОНКУРС ПЦФ на 2024-2026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гг. (декабрь 2024 г.):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r>
              <a:rPr lang="ru-RU" sz="1600" b="1" dirty="0">
                <a:solidFill>
                  <a:srgbClr val="C00000"/>
                </a:solidFill>
              </a:rPr>
              <a:t>9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–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программ поступило в ННС по 6 техническим заданиям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endParaRPr lang="ru-RU" sz="1600" b="1" dirty="0">
              <a:solidFill>
                <a:srgbClr val="C00000"/>
              </a:solidFill>
            </a:endParaRP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</a:rPr>
              <a:t>6</a:t>
            </a:r>
            <a:r>
              <a:rPr lang="ru-RU" sz="1600" dirty="0">
                <a:solidFill>
                  <a:srgbClr val="002060"/>
                </a:solidFill>
              </a:rPr>
              <a:t> – программ рекомендовано ННС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7">
            <a:extLst>
              <a:ext uri="{FF2B5EF4-FFF2-40B4-BE49-F238E27FC236}">
                <a16:creationId xmlns:a16="http://schemas.microsoft.com/office/drawing/2014/main" id="{A695BF90-2091-48F2-970F-65D320939681}"/>
              </a:ext>
            </a:extLst>
          </p:cNvPr>
          <p:cNvSpPr/>
          <p:nvPr/>
        </p:nvSpPr>
        <p:spPr>
          <a:xfrm>
            <a:off x="6409997" y="4354977"/>
            <a:ext cx="5220000" cy="2211115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РЕКОМЕНДОВАННО ПРОГРАММ </a:t>
            </a:r>
            <a:br>
              <a:rPr lang="ru-RU" sz="2000" b="1" dirty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НА СУММУ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</a:rPr>
              <a:t>2 079 552 936,27 тенге</a:t>
            </a:r>
          </a:p>
        </p:txBody>
      </p:sp>
    </p:spTree>
    <p:extLst>
      <p:ext uri="{BB962C8B-B14F-4D97-AF65-F5344CB8AC3E}">
        <p14:creationId xmlns:p14="http://schemas.microsoft.com/office/powerpoint/2010/main" val="4059945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813" y="1352084"/>
            <a:ext cx="9311719" cy="2413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u="sng" dirty="0">
                <a:solidFill>
                  <a:srgbClr val="002060"/>
                </a:solidFill>
              </a:rPr>
              <a:t>Рассмотрение кратких сведений </a:t>
            </a:r>
            <a:r>
              <a:rPr lang="ru-RU" sz="1800" dirty="0">
                <a:solidFill>
                  <a:srgbClr val="002060"/>
                </a:solidFill>
              </a:rPr>
              <a:t>о реализации проектов в соответствии с календарным планом научных и (или) научно-технических проектов :</a:t>
            </a:r>
          </a:p>
          <a:p>
            <a:pPr marL="1079500" indent="-407988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</a:rPr>
              <a:t>рассмотрено </a:t>
            </a:r>
            <a:r>
              <a:rPr lang="ru-RU" sz="1800" b="1" dirty="0">
                <a:solidFill>
                  <a:srgbClr val="C00000"/>
                </a:solidFill>
              </a:rPr>
              <a:t>473</a:t>
            </a:r>
            <a:r>
              <a:rPr lang="ru-RU" sz="1800" dirty="0">
                <a:solidFill>
                  <a:srgbClr val="002060"/>
                </a:solidFill>
              </a:rPr>
              <a:t> кратких сведений </a:t>
            </a:r>
          </a:p>
          <a:p>
            <a:pPr marL="1079500" indent="-407988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</a:rPr>
              <a:t>одобрено и рекомендовано к дальнейшему финансированию </a:t>
            </a:r>
            <a:r>
              <a:rPr lang="ru-RU" sz="1800" b="1" dirty="0">
                <a:solidFill>
                  <a:srgbClr val="C00000"/>
                </a:solidFill>
              </a:rPr>
              <a:t>473</a:t>
            </a:r>
            <a:r>
              <a:rPr lang="ru-RU" sz="1800" dirty="0">
                <a:solidFill>
                  <a:srgbClr val="002060"/>
                </a:solidFill>
              </a:rPr>
              <a:t> кратких сведений</a:t>
            </a:r>
            <a:endParaRPr lang="en-US" sz="18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221798" y="4635370"/>
            <a:ext cx="9311719" cy="1886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u="sng" dirty="0">
                <a:solidFill>
                  <a:srgbClr val="002060"/>
                </a:solidFill>
              </a:rPr>
              <a:t>РАССМОТРЕНИЕ АКТОВ </a:t>
            </a:r>
            <a:r>
              <a:rPr lang="ru-RU" sz="1800" dirty="0">
                <a:solidFill>
                  <a:srgbClr val="002060"/>
                </a:solidFill>
              </a:rPr>
              <a:t>МОНИТОРИНГА ХОДА РЕАЛИЗАЦИИ И РЕЗУЛЬТАТИВНОСТИ НАУЧНЫХ И (ИЛИ) НАУЧНО-ТЕХНИЧЕСКИХ ПРОЕКТОВ И ПРОГРАММ:</a:t>
            </a:r>
          </a:p>
          <a:p>
            <a:pPr marL="1079500" indent="-407988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</a:rPr>
              <a:t>РАССМОТРЕНО </a:t>
            </a:r>
            <a:r>
              <a:rPr lang="ru-RU" sz="1800" b="1" dirty="0">
                <a:solidFill>
                  <a:srgbClr val="C00000"/>
                </a:solidFill>
              </a:rPr>
              <a:t>306</a:t>
            </a:r>
            <a:r>
              <a:rPr lang="ru-RU" sz="1800" dirty="0">
                <a:solidFill>
                  <a:srgbClr val="002060"/>
                </a:solidFill>
              </a:rPr>
              <a:t> АКТОВ МОНИТОРИНГА</a:t>
            </a:r>
          </a:p>
          <a:p>
            <a:pPr marL="1079500" indent="-407988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</a:rPr>
              <a:t>ПРИНЯТЫ К СВЕДЕНИЮ </a:t>
            </a:r>
            <a:r>
              <a:rPr lang="ru-RU" sz="1800" b="1" dirty="0">
                <a:solidFill>
                  <a:srgbClr val="C00000"/>
                </a:solidFill>
              </a:rPr>
              <a:t>306</a:t>
            </a:r>
            <a:r>
              <a:rPr lang="ru-RU" sz="1800" dirty="0">
                <a:solidFill>
                  <a:srgbClr val="002060"/>
                </a:solidFill>
              </a:rPr>
              <a:t> АКТОВ МОНИТОРИНГА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062AA41-E4EC-47C5-ADA6-F3C42A10B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7801" y="198189"/>
            <a:ext cx="9919090" cy="905992"/>
          </a:xfrm>
        </p:spPr>
        <p:txBody>
          <a:bodyPr>
            <a:normAutofit/>
          </a:bodyPr>
          <a:lstStyle/>
          <a:p>
            <a:r>
              <a:rPr lang="ru-RU" sz="2200" b="1" dirty="0">
                <a:solidFill>
                  <a:srgbClr val="002060"/>
                </a:solidFill>
                <a:latin typeface="+mn-lt"/>
              </a:rPr>
              <a:t>Краткие сведения и акты мониторинга</a:t>
            </a:r>
            <a:endParaRPr lang="en-US" sz="22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000790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928</TotalTime>
  <Words>1004</Words>
  <Application>Microsoft Office PowerPoint</Application>
  <PresentationFormat>Широкоэкранный</PresentationFormat>
  <Paragraphs>145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Wingdings</vt:lpstr>
      <vt:lpstr>Капля</vt:lpstr>
      <vt:lpstr>ОТЧЕТ О ДЕЯТЕЛЬНОСТИ  НАЦИОНАЛЬНОГО НАУЧНОГО СОВЕТА  по приоритетному направлению развития научной, научно-технической деятельности  «Интеллектуальный потенциал страны» ПО НАПРАВЛЕНИЮ НАУКИ «СОЦИАЛЬНЫЕ, ГУМАНИТАРНЫЕ НАУКИ И ИСКУССТВО»  В 2024 ГОДУ  24 января 2025 г.</vt:lpstr>
      <vt:lpstr>Создание национальных научных советов (далее – ННС) и его составов утверждено Приказом Министра науки и высшего образования Республики Казахстан от 5 июня 2023 года № 258 «Об утверждении состава национальных научных советов»</vt:lpstr>
      <vt:lpstr>ДЕЯТЕЛЬНОСТЬ ННС ОСУЩЕСТВЛЯЛАСЬ  В СООТВЕТСТВИИ С НОРМАТИВНЫМИ ПРАВОВЫМИ АКТАМИ</vt:lpstr>
      <vt:lpstr>В 2024 ГОДУ ПРОВЕДЕНО 17 ЗАСЕДАНИЙ ННС</vt:lpstr>
      <vt:lpstr>Презентация PowerPoint</vt:lpstr>
      <vt:lpstr>КОНКУРС НА ГРАНТОВОЕ ФИНАНСИРОВАНИЕ МОЛОДЫХ УЧЕНЫХ  И  МОЛОДЫХ УЧЕНЫХ ПО ПРОЕКТУ «ЖАС ҒАЛЫМ» </vt:lpstr>
      <vt:lpstr>КОНКУРС на грантовое финансирование по научным и (или) научно-техническим проектам на 2024-2026 годы. </vt:lpstr>
      <vt:lpstr>РАССМОТРЕНИЕ ЗАЯВОК В РАМКАХ КОНКУРСА на программно-целевое финансирование по научным и (или) научно-техническим программам на 2024-2026 годы</vt:lpstr>
      <vt:lpstr>Краткие сведения и акты мониторинга</vt:lpstr>
      <vt:lpstr>Промежуточные отчеты ПЦФ, заключительные отчеты вне конкурсных ПЦФ и заключительные отчеты в рамках грантового финансирования по научным и (или) научно-техническим проектам</vt:lpstr>
      <vt:lpstr>ОБРАЩЕНИЯ ОТ ФИЗИЧЕСКИХ И ЮРИДИЧЕСКИХ ЛИЦ В РАМКАХ  ГРАНТОВОГО И ПРОГРАММНО-ЦЕЛЕВОГО ФИНАНСИРОВАНИЯ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 Национального научного совета по приоритетному направлению науки «Исследования в области образования и науки» в 2021 году</dc:title>
  <dc:creator>Муканова С Д</dc:creator>
  <cp:lastModifiedBy>Азамат Кабдрахманов</cp:lastModifiedBy>
  <cp:revision>57</cp:revision>
  <dcterms:created xsi:type="dcterms:W3CDTF">2021-12-24T02:42:58Z</dcterms:created>
  <dcterms:modified xsi:type="dcterms:W3CDTF">2025-01-24T06:56:00Z</dcterms:modified>
</cp:coreProperties>
</file>