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2" r:id="rId1"/>
  </p:sldMasterIdLst>
  <p:sldIdLst>
    <p:sldId id="256" r:id="rId2"/>
    <p:sldId id="268" r:id="rId3"/>
    <p:sldId id="266" r:id="rId4"/>
    <p:sldId id="258" r:id="rId5"/>
    <p:sldId id="265" r:id="rId6"/>
    <p:sldId id="259" r:id="rId7"/>
    <p:sldId id="272" r:id="rId8"/>
    <p:sldId id="269" r:id="rId9"/>
    <p:sldId id="273" r:id="rId10"/>
    <p:sldId id="263" r:id="rId11"/>
    <p:sldId id="271" r:id="rId1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D43F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110" d="100"/>
          <a:sy n="110" d="100"/>
        </p:scale>
        <p:origin x="630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Title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1300785"/>
            <a:ext cx="8689976" cy="2509213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8689976" cy="1371599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CE161-6F41-4885-9F9E-432F585C3D1F}" type="datetimeFigureOut">
              <a:rPr lang="en-US" smtClean="0"/>
              <a:t>1/12/2024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7A027D-FD81-420E-ABF2-718DE3A0F7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62877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4" y="4289374"/>
            <a:ext cx="10364432" cy="81161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84744" y="698261"/>
            <a:ext cx="9822532" cy="3214136"/>
          </a:xfrm>
          <a:prstGeom prst="roundRect">
            <a:avLst>
              <a:gd name="adj" fmla="val 4944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5108728"/>
            <a:ext cx="10364452" cy="682472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CE161-6F41-4885-9F9E-432F585C3D1F}" type="datetimeFigureOut">
              <a:rPr lang="en-US" smtClean="0"/>
              <a:t>1/12/2024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7A027D-FD81-420E-ABF2-718DE3A0F7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12817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599"/>
            <a:ext cx="10364452" cy="3427245"/>
          </a:xfrm>
        </p:spPr>
        <p:txBody>
          <a:bodyPr anchor="ctr"/>
          <a:lstStyle>
            <a:lvl1pPr algn="ctr"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204821"/>
            <a:ext cx="10364452" cy="1586380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CE161-6F41-4885-9F9E-432F585C3D1F}" type="datetimeFigureOut">
              <a:rPr lang="en-US" smtClean="0"/>
              <a:t>1/12/2024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7A027D-FD81-420E-ABF2-718DE3A0F7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763809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59478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4372796"/>
            <a:ext cx="10364452" cy="1421053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CE161-6F41-4885-9F9E-432F585C3D1F}" type="datetimeFigureOut">
              <a:rPr lang="en-US" smtClean="0"/>
              <a:t>1/12/2024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7A027D-FD81-420E-ABF2-718DE3A0F7A0}" type="slidenum">
              <a:rPr lang="en-US" smtClean="0"/>
              <a:t>‹#›</a:t>
            </a:fld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1001488" y="75416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557558" y="29935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58380929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2138721"/>
            <a:ext cx="10364452" cy="2511835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662335"/>
            <a:ext cx="10364452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CE161-6F41-4885-9F9E-432F585C3D1F}" type="datetimeFigureOut">
              <a:rPr lang="en-US" smtClean="0"/>
              <a:t>1/12/2024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7A027D-FD81-420E-ABF2-718DE3A0F7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780594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10364452" cy="1605094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74" y="2367093"/>
            <a:ext cx="329897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74" y="2943355"/>
            <a:ext cx="3298976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52389" y="2367093"/>
            <a:ext cx="329152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1348" y="2943355"/>
            <a:ext cx="3303351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2367093"/>
            <a:ext cx="33049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73298" y="2943355"/>
            <a:ext cx="3304928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CE161-6F41-4885-9F9E-432F585C3D1F}" type="datetimeFigureOut">
              <a:rPr lang="en-US" smtClean="0"/>
              <a:t>1/12/2024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7A027D-FD81-420E-ABF2-718DE3A0F7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431455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74" y="610772"/>
            <a:ext cx="10364452" cy="1603922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74" y="4204820"/>
            <a:ext cx="3296409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913774" y="2367093"/>
            <a:ext cx="3296409" cy="1524000"/>
          </a:xfrm>
          <a:prstGeom prst="roundRect">
            <a:avLst>
              <a:gd name="adj" fmla="val 936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74" y="4781082"/>
            <a:ext cx="3296409" cy="101011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59" y="4204820"/>
            <a:ext cx="33018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41348" y="2367093"/>
            <a:ext cx="3303352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348" y="4781080"/>
            <a:ext cx="3303352" cy="101011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4204820"/>
            <a:ext cx="330068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973298" y="2367093"/>
            <a:ext cx="3304928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73173" y="4781078"/>
            <a:ext cx="3305053" cy="1010121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CE161-6F41-4885-9F9E-432F585C3D1F}" type="datetimeFigureOut">
              <a:rPr lang="en-US" smtClean="0"/>
              <a:t>1/12/2024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7A027D-FD81-420E-ABF2-718DE3A0F7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02779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2367093"/>
            <a:ext cx="10364452" cy="3424107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CE161-6F41-4885-9F9E-432F585C3D1F}" type="datetimeFigureOut">
              <a:rPr lang="en-US" smtClean="0"/>
              <a:t>1/12/2024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7A027D-FD81-420E-ABF2-718DE3A0F7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615121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609601"/>
            <a:ext cx="2553326" cy="518159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609601"/>
            <a:ext cx="7658724" cy="5181599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CE161-6F41-4885-9F9E-432F585C3D1F}" type="datetimeFigureOut">
              <a:rPr lang="en-US" smtClean="0"/>
              <a:t>1/12/2024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7A027D-FD81-420E-ABF2-718DE3A0F7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511956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0000" y="447188"/>
            <a:ext cx="10571998" cy="97045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18712" y="2222287"/>
            <a:ext cx="10554574" cy="3636511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CE161-6F41-4885-9F9E-432F585C3D1F}" type="datetimeFigureOut">
              <a:rPr lang="en-US" smtClean="0"/>
              <a:t>1/12/2024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7A027D-FD81-420E-ABF2-718DE3A0F7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67941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10363826" cy="3424107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CE161-6F41-4885-9F9E-432F585C3D1F}" type="datetimeFigureOut">
              <a:rPr lang="en-US" smtClean="0"/>
              <a:t>1/12/2024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7A027D-FD81-420E-ABF2-718DE3A0F7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10817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828563"/>
            <a:ext cx="10351752" cy="2736819"/>
          </a:xfrm>
        </p:spPr>
        <p:txBody>
          <a:bodyPr anchor="b">
            <a:normAutofit/>
          </a:bodyPr>
          <a:lstStyle>
            <a:lvl1pPr>
              <a:defRPr sz="4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4" y="3657457"/>
            <a:ext cx="10351752" cy="1368183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CE161-6F41-4885-9F9E-432F585C3D1F}" type="datetimeFigureOut">
              <a:rPr lang="en-US" smtClean="0"/>
              <a:t>1/12/2024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7A027D-FD81-420E-ABF2-718DE3A0F7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15970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5106026" cy="3424107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6172200" y="2367092"/>
            <a:ext cx="5105400" cy="3424107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CE161-6F41-4885-9F9E-432F585C3D1F}" type="datetimeFigureOut">
              <a:rPr lang="en-US" smtClean="0"/>
              <a:t>1/12/2024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7A027D-FD81-420E-ABF2-718DE3A0F7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19938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6328" y="2371018"/>
            <a:ext cx="487347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913774" y="3051012"/>
            <a:ext cx="5106027" cy="2740187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96423" y="2371018"/>
            <a:ext cx="488180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6172200" y="3051012"/>
            <a:ext cx="5105401" cy="2740187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CE161-6F41-4885-9F9E-432F585C3D1F}" type="datetimeFigureOut">
              <a:rPr lang="en-US" smtClean="0"/>
              <a:t>1/12/2024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7A027D-FD81-420E-ABF2-718DE3A0F7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88245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CE161-6F41-4885-9F9E-432F585C3D1F}" type="datetimeFigureOut">
              <a:rPr lang="en-US" smtClean="0"/>
              <a:t>1/12/2024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7A027D-FD81-420E-ABF2-718DE3A0F7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85466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CE161-6F41-4885-9F9E-432F585C3D1F}" type="datetimeFigureOut">
              <a:rPr lang="en-US" smtClean="0"/>
              <a:t>1/12/2024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7A027D-FD81-420E-ABF2-718DE3A0F7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69513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609600"/>
            <a:ext cx="3935688" cy="2023252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78062" y="609600"/>
            <a:ext cx="6200163" cy="5181599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2632852"/>
            <a:ext cx="3935689" cy="3158348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CE161-6F41-4885-9F9E-432F585C3D1F}" type="datetimeFigureOut">
              <a:rPr lang="en-US" smtClean="0"/>
              <a:t>1/12/2024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7A027D-FD81-420E-ABF2-718DE3A0F7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51437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5934969" cy="2023254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24803" y="609601"/>
            <a:ext cx="3255358" cy="5181600"/>
          </a:xfrm>
          <a:prstGeom prst="roundRect">
            <a:avLst>
              <a:gd name="adj" fmla="val 494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2632852"/>
            <a:ext cx="5934949" cy="3158347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CE161-6F41-4885-9F9E-432F585C3D1F}" type="datetimeFigureOut">
              <a:rPr lang="en-US" smtClean="0"/>
              <a:t>1/12/2024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7A027D-FD81-420E-ABF2-718DE3A0F7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48914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20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5" y="2367093"/>
            <a:ext cx="10364452" cy="34241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7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A23CE161-6F41-4885-9F9E-432F585C3D1F}" type="datetimeFigureOut">
              <a:rPr lang="en-US" smtClean="0"/>
              <a:t>1/12/2024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74" y="5883275"/>
            <a:ext cx="667288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6421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4B7A027D-FD81-420E-ABF2-718DE3A0F7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40386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3" r:id="rId1"/>
    <p:sldLayoutId id="2147483724" r:id="rId2"/>
    <p:sldLayoutId id="2147483725" r:id="rId3"/>
    <p:sldLayoutId id="2147483726" r:id="rId4"/>
    <p:sldLayoutId id="2147483727" r:id="rId5"/>
    <p:sldLayoutId id="2147483728" r:id="rId6"/>
    <p:sldLayoutId id="2147483729" r:id="rId7"/>
    <p:sldLayoutId id="2147483730" r:id="rId8"/>
    <p:sldLayoutId id="2147483731" r:id="rId9"/>
    <p:sldLayoutId id="2147483732" r:id="rId10"/>
    <p:sldLayoutId id="2147483733" r:id="rId11"/>
    <p:sldLayoutId id="2147483734" r:id="rId12"/>
    <p:sldLayoutId id="2147483735" r:id="rId13"/>
    <p:sldLayoutId id="2147483736" r:id="rId14"/>
    <p:sldLayoutId id="2147483737" r:id="rId15"/>
    <p:sldLayoutId id="2147483738" r:id="rId16"/>
    <p:sldLayoutId id="2147483739" r:id="rId17"/>
    <p:sldLayoutId id="2147483740" r:id="rId18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tx1"/>
        </a:buClr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8.xml"/><Relationship Id="rId4" Type="http://schemas.microsoft.com/office/2007/relationships/hdphoto" Target="../media/hdphoto2.wdp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8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99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289958" cy="6858000"/>
          </a:xfrm>
          <a:prstGeom prst="rect">
            <a:avLst/>
          </a:prstGeom>
          <a:blipFill dpi="0" rotWithShape="1">
            <a:blip r:embed="rId4">
              <a:alphaModFix amt="0"/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/>
            <a:stretch>
              <a:fillRect/>
            </a:stretch>
          </a:blipFill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461880" y="2654236"/>
            <a:ext cx="10389705" cy="1831625"/>
          </a:xfrm>
        </p:spPr>
        <p:txBody>
          <a:bodyPr>
            <a:noAutofit/>
          </a:bodyPr>
          <a:lstStyle/>
          <a:p>
            <a:br>
              <a:rPr lang="ru-RU" sz="2400" b="1" cap="none" dirty="0">
                <a:ln w="13462">
                  <a:solidFill>
                    <a:srgbClr val="ED43F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+mn-lt"/>
              </a:rPr>
            </a:br>
            <a:br>
              <a:rPr lang="ru-RU" sz="2400" b="1" cap="none" dirty="0">
                <a:ln w="13462">
                  <a:solidFill>
                    <a:srgbClr val="ED43F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+mn-lt"/>
              </a:rPr>
            </a:br>
            <a:br>
              <a:rPr lang="ru-RU" sz="2400" b="1" cap="none" dirty="0">
                <a:ln w="13462">
                  <a:solidFill>
                    <a:srgbClr val="ED43F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+mn-lt"/>
              </a:rPr>
            </a:br>
            <a:br>
              <a:rPr lang="ru-RU" sz="2400" b="1" cap="none" dirty="0">
                <a:ln w="13462">
                  <a:solidFill>
                    <a:srgbClr val="ED43F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+mn-lt"/>
              </a:rPr>
            </a:br>
            <a:br>
              <a:rPr lang="ru-RU" sz="2400" b="1" cap="none" dirty="0">
                <a:ln w="13462">
                  <a:solidFill>
                    <a:srgbClr val="ED43F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+mn-lt"/>
              </a:rPr>
            </a:br>
            <a:br>
              <a:rPr lang="ru-RU" sz="2400" b="1" cap="none" dirty="0">
                <a:ln w="13462">
                  <a:solidFill>
                    <a:srgbClr val="ED43F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+mn-lt"/>
              </a:rPr>
            </a:br>
            <a:br>
              <a:rPr lang="ru-RU" sz="2400" b="1" cap="none" dirty="0">
                <a:ln w="13462">
                  <a:solidFill>
                    <a:srgbClr val="ED43F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+mn-lt"/>
              </a:rPr>
            </a:br>
            <a:br>
              <a:rPr lang="ru-RU" sz="2400" b="1" cap="none" dirty="0">
                <a:ln w="13462">
                  <a:solidFill>
                    <a:srgbClr val="ED43F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+mn-lt"/>
              </a:rPr>
            </a:br>
            <a:br>
              <a:rPr lang="ru-RU" sz="2400" b="1" cap="none" dirty="0">
                <a:ln w="13462">
                  <a:solidFill>
                    <a:srgbClr val="ED43F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+mn-lt"/>
              </a:rPr>
            </a:br>
            <a:br>
              <a:rPr lang="ru-RU" sz="2400" b="1" cap="none" dirty="0">
                <a:ln w="13462">
                  <a:solidFill>
                    <a:srgbClr val="ED43F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+mn-lt"/>
              </a:rPr>
            </a:br>
            <a:br>
              <a:rPr lang="ru-RU" sz="2400" b="1" cap="none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+mn-lt"/>
              </a:rPr>
            </a:br>
            <a:r>
              <a:rPr lang="ru-RU" sz="2400" b="1" cap="none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+mn-lt"/>
              </a:rPr>
              <a:t>ОТЧЕТ О ДЕЯТЕЛЬНОСТИ </a:t>
            </a:r>
            <a:br>
              <a:rPr lang="ru-RU" sz="2400" b="1" cap="none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+mn-lt"/>
              </a:rPr>
            </a:br>
            <a:r>
              <a:rPr lang="ru-RU" sz="2400" b="1" cap="none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+mn-lt"/>
              </a:rPr>
              <a:t>НАЦИОНАЛЬНОГО НАУЧНОГО СОВЕТА </a:t>
            </a:r>
            <a:br>
              <a:rPr lang="ru-RU" sz="2400" b="1" cap="none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+mn-lt"/>
              </a:rPr>
            </a:br>
            <a:r>
              <a:rPr lang="ru-RU" sz="2400" b="1" cap="none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+mn-lt"/>
              </a:rPr>
              <a:t>ПО НАПРАВЛЕНИЮ НАУКИ</a:t>
            </a:r>
            <a:br>
              <a:rPr lang="ru-RU" sz="2400" b="1" cap="none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+mn-lt"/>
              </a:rPr>
            </a:br>
            <a:r>
              <a:rPr lang="ru-RU" sz="2400" b="1" cap="none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+mn-lt"/>
              </a:rPr>
              <a:t>«Национальная безопасность и оборона» </a:t>
            </a:r>
            <a:br>
              <a:rPr lang="ru-RU" sz="2400" b="1" cap="none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+mn-lt"/>
              </a:rPr>
            </a:br>
            <a:r>
              <a:rPr lang="ru-RU" sz="2400" b="1" cap="none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+mn-lt"/>
              </a:rPr>
              <a:t>В 2023 ГОДУ</a:t>
            </a:r>
            <a:br>
              <a:rPr lang="ru-RU" sz="2400" b="1" dirty="0">
                <a:ln>
                  <a:solidFill>
                    <a:schemeClr val="accent1">
                      <a:lumMod val="75000"/>
                    </a:schemeClr>
                  </a:solidFill>
                </a:ln>
                <a:solidFill>
                  <a:srgbClr val="002060"/>
                </a:solidFill>
                <a:latin typeface="+mn-lt"/>
              </a:rPr>
            </a:br>
            <a:br>
              <a:rPr lang="ru-RU" sz="2400" b="1" dirty="0">
                <a:solidFill>
                  <a:srgbClr val="002060"/>
                </a:solidFill>
                <a:latin typeface="+mn-lt"/>
              </a:rPr>
            </a:br>
            <a:endParaRPr lang="en-US" sz="2200" dirty="0">
              <a:solidFill>
                <a:srgbClr val="002060"/>
              </a:solidFill>
              <a:latin typeface="+mn-lt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963478" y="5459896"/>
            <a:ext cx="5645426" cy="821635"/>
          </a:xfrm>
        </p:spPr>
        <p:txBody>
          <a:bodyPr>
            <a:normAutofit fontScale="70000" lnSpcReduction="20000"/>
          </a:bodyPr>
          <a:lstStyle/>
          <a:p>
            <a:pPr algn="just">
              <a:spcBef>
                <a:spcPts val="0"/>
              </a:spcBef>
            </a:pPr>
            <a:r>
              <a:rPr lang="ru-RU" sz="2200" i="1" dirty="0">
                <a:solidFill>
                  <a:srgbClr val="002060"/>
                </a:solidFill>
              </a:rPr>
              <a:t>Ахметов Ж.Х.</a:t>
            </a:r>
            <a:r>
              <a:rPr lang="ru-RU" sz="2200" dirty="0">
                <a:solidFill>
                  <a:srgbClr val="002060"/>
                </a:solidFill>
              </a:rPr>
              <a:t>, председатель ННС</a:t>
            </a:r>
            <a:endParaRPr lang="ru-RU" dirty="0">
              <a:solidFill>
                <a:srgbClr val="002060"/>
              </a:solidFill>
            </a:endParaRPr>
          </a:p>
          <a:p>
            <a:pPr algn="just">
              <a:spcBef>
                <a:spcPts val="0"/>
              </a:spcBef>
            </a:pPr>
            <a:r>
              <a:rPr lang="ru-RU" sz="2200" dirty="0" err="1">
                <a:solidFill>
                  <a:srgbClr val="002060"/>
                </a:solidFill>
              </a:rPr>
              <a:t>Тойбазаров</a:t>
            </a:r>
            <a:r>
              <a:rPr lang="ru-RU" sz="2200" dirty="0">
                <a:solidFill>
                  <a:srgbClr val="002060"/>
                </a:solidFill>
              </a:rPr>
              <a:t> Д.О., заместитель председателя </a:t>
            </a:r>
            <a:r>
              <a:rPr lang="ru-RU" sz="2200" dirty="0" err="1">
                <a:solidFill>
                  <a:srgbClr val="002060"/>
                </a:solidFill>
              </a:rPr>
              <a:t>ннс</a:t>
            </a:r>
            <a:r>
              <a:rPr lang="ru-RU" sz="2200" dirty="0">
                <a:solidFill>
                  <a:srgbClr val="002060"/>
                </a:solidFill>
              </a:rPr>
              <a:t> </a:t>
            </a:r>
            <a:endParaRPr lang="ru-RU" dirty="0">
              <a:solidFill>
                <a:srgbClr val="002060"/>
              </a:solidFill>
            </a:endParaRPr>
          </a:p>
          <a:p>
            <a:pPr algn="just">
              <a:spcBef>
                <a:spcPts val="0"/>
              </a:spcBef>
            </a:pPr>
            <a:r>
              <a:rPr lang="ru-RU" sz="2200" dirty="0">
                <a:solidFill>
                  <a:srgbClr val="002060"/>
                </a:solidFill>
              </a:rPr>
              <a:t>«</a:t>
            </a:r>
            <a:r>
              <a:rPr lang="ru-RU" dirty="0">
                <a:solidFill>
                  <a:srgbClr val="002060"/>
                </a:solidFill>
              </a:rPr>
              <a:t>национальная безопасность и оборона</a:t>
            </a:r>
            <a:r>
              <a:rPr lang="ru-RU" sz="2200" dirty="0">
                <a:solidFill>
                  <a:srgbClr val="002060"/>
                </a:solidFill>
              </a:rPr>
              <a:t>»</a:t>
            </a:r>
            <a:endParaRPr lang="en-US" sz="2200" dirty="0">
              <a:solidFill>
                <a:srgbClr val="002060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795130" y="344557"/>
            <a:ext cx="10986053" cy="68911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>
                <a:solidFill>
                  <a:srgbClr val="002060"/>
                </a:solidFill>
              </a:rPr>
              <a:t>Национальный центр государственной научно-технической экспертизы</a:t>
            </a:r>
            <a:endParaRPr lang="en-US" sz="24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080155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8343" y="209418"/>
            <a:ext cx="11172734" cy="1583596"/>
          </a:xfrm>
        </p:spPr>
        <p:txBody>
          <a:bodyPr>
            <a:normAutofit/>
          </a:bodyPr>
          <a:lstStyle/>
          <a:p>
            <a:pPr algn="ctr"/>
            <a:r>
              <a:rPr lang="ru-RU" sz="2400" b="1" dirty="0">
                <a:solidFill>
                  <a:srgbClr val="002060"/>
                </a:solidFill>
                <a:latin typeface="+mn-lt"/>
              </a:rPr>
              <a:t>ПРОМЕЖУТОЧНЫЕ ОТЧЕТЫ ПЦФ И ЗАКЛЮЧИТЕЛЬНЫЕ ОТЧЕТЫ В РАМКАХ ГФ и ПЦФ ПО ВЫПОЛНЯЕМЫМ НАУЧНЫМ ИССЛЕДОВАНИЯМ ПО СООТВЕТСТВУЮЩИМ НАПРАВЛЕНИЯМ НАУЧНОЙ, НАУЧНО-ТЕХНИЧЕСКОЙ ДЕЯТЕЛЬНОСТИ</a:t>
            </a:r>
            <a:endParaRPr lang="en-US" sz="2400" b="1" dirty="0">
              <a:solidFill>
                <a:srgbClr val="002060"/>
              </a:solidFill>
              <a:latin typeface="+mn-lt"/>
            </a:endParaRPr>
          </a:p>
        </p:txBody>
      </p:sp>
      <p:graphicFrame>
        <p:nvGraphicFramePr>
          <p:cNvPr id="6" name="Объект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61156148"/>
              </p:ext>
            </p:extLst>
          </p:nvPr>
        </p:nvGraphicFramePr>
        <p:xfrm>
          <a:off x="687898" y="1830120"/>
          <a:ext cx="10665900" cy="468180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60102">
                  <a:extLst>
                    <a:ext uri="{9D8B030D-6E8A-4147-A177-3AD203B41FA5}">
                      <a16:colId xmlns:a16="http://schemas.microsoft.com/office/drawing/2014/main" val="1046184406"/>
                    </a:ext>
                  </a:extLst>
                </a:gridCol>
                <a:gridCol w="2034746">
                  <a:extLst>
                    <a:ext uri="{9D8B030D-6E8A-4147-A177-3AD203B41FA5}">
                      <a16:colId xmlns:a16="http://schemas.microsoft.com/office/drawing/2014/main" val="3909134041"/>
                    </a:ext>
                  </a:extLst>
                </a:gridCol>
                <a:gridCol w="2004692">
                  <a:extLst>
                    <a:ext uri="{9D8B030D-6E8A-4147-A177-3AD203B41FA5}">
                      <a16:colId xmlns:a16="http://schemas.microsoft.com/office/drawing/2014/main" val="1871762156"/>
                    </a:ext>
                  </a:extLst>
                </a:gridCol>
                <a:gridCol w="2133180">
                  <a:extLst>
                    <a:ext uri="{9D8B030D-6E8A-4147-A177-3AD203B41FA5}">
                      <a16:colId xmlns:a16="http://schemas.microsoft.com/office/drawing/2014/main" val="2036729612"/>
                    </a:ext>
                  </a:extLst>
                </a:gridCol>
                <a:gridCol w="2133180">
                  <a:extLst>
                    <a:ext uri="{9D8B030D-6E8A-4147-A177-3AD203B41FA5}">
                      <a16:colId xmlns:a16="http://schemas.microsoft.com/office/drawing/2014/main" val="4089485658"/>
                    </a:ext>
                  </a:extLst>
                </a:gridCol>
              </a:tblGrid>
              <a:tr h="684058"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Вид финансирования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Реализовывалось проектов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Рассмотрено отчетов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Одобрено </a:t>
                      </a:r>
                    </a:p>
                    <a:p>
                      <a:pPr algn="ctr"/>
                      <a:r>
                        <a:rPr lang="ru-RU" dirty="0"/>
                        <a:t>отчетов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Не одобрено отчетов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74297117"/>
                  </a:ext>
                </a:extLst>
              </a:tr>
              <a:tr h="396320">
                <a:tc>
                  <a:txBody>
                    <a:bodyPr/>
                    <a:lstStyle/>
                    <a:p>
                      <a:r>
                        <a:rPr lang="ru-RU" dirty="0"/>
                        <a:t>ГФ КМУ 2021-2023 гг. (МОН РК)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-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60131333"/>
                  </a:ext>
                </a:extLst>
              </a:tr>
              <a:tr h="396320">
                <a:tc>
                  <a:txBody>
                    <a:bodyPr/>
                    <a:lstStyle/>
                    <a:p>
                      <a:pPr marL="635"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i="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ГФ 2021-2023 гг. </a:t>
                      </a:r>
                    </a:p>
                    <a:p>
                      <a:pPr marL="635"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i="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(МОН РК)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2860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2860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2860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2860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15901454"/>
                  </a:ext>
                </a:extLst>
              </a:tr>
              <a:tr h="396320">
                <a:tc>
                  <a:txBody>
                    <a:bodyPr/>
                    <a:lstStyle/>
                    <a:p>
                      <a:r>
                        <a:rPr lang="ru-RU" dirty="0"/>
                        <a:t>ПЦФ вне конкурса</a:t>
                      </a:r>
                    </a:p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-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25658591"/>
                  </a:ext>
                </a:extLst>
              </a:tr>
              <a:tr h="684058">
                <a:tc>
                  <a:txBody>
                    <a:bodyPr/>
                    <a:lstStyle/>
                    <a:p>
                      <a:pPr marL="635"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i="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ПЦФ</a:t>
                      </a:r>
                      <a:r>
                        <a:rPr lang="ru-RU" sz="1800" i="0" baseline="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2021-2023 гг. (МОН РК)</a:t>
                      </a:r>
                      <a:endParaRPr lang="ru-RU" sz="1800" i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2860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2860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2860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2860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84058">
                <a:tc>
                  <a:txBody>
                    <a:bodyPr/>
                    <a:lstStyle/>
                    <a:p>
                      <a:pPr marL="635"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i="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ПЦФ</a:t>
                      </a:r>
                      <a:r>
                        <a:rPr lang="ru-RU" sz="1800" i="0" baseline="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2022-2024 гг. (МНВО РК)</a:t>
                      </a:r>
                      <a:endParaRPr lang="ru-RU" sz="1800" i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2860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2860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2860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2860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84058">
                <a:tc>
                  <a:txBody>
                    <a:bodyPr/>
                    <a:lstStyle/>
                    <a:p>
                      <a:pPr marL="635"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i="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ПЦФ</a:t>
                      </a:r>
                      <a:r>
                        <a:rPr lang="ru-RU" sz="1800" i="0" baseline="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2023-2025 гг. (МНВО РК)</a:t>
                      </a:r>
                      <a:endParaRPr lang="ru-RU" sz="1800" i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2860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2860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2860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2860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895700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endParaRPr lang="ru-RU" sz="4800" dirty="0">
              <a:solidFill>
                <a:srgbClr val="002060"/>
              </a:solidFill>
            </a:endParaRPr>
          </a:p>
          <a:p>
            <a:pPr marL="0" indent="0" algn="ctr">
              <a:buNone/>
            </a:pPr>
            <a:r>
              <a:rPr lang="ru-RU" sz="4800">
                <a:solidFill>
                  <a:srgbClr val="002060"/>
                </a:solidFill>
              </a:rPr>
              <a:t>СПАСИБО </a:t>
            </a:r>
            <a:r>
              <a:rPr lang="ru-RU" sz="4800" dirty="0">
                <a:solidFill>
                  <a:srgbClr val="002060"/>
                </a:solidFill>
              </a:rPr>
              <a:t>ЗА ВНИМАНИЕ!</a:t>
            </a:r>
            <a:endParaRPr lang="en-US" sz="48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4053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586854"/>
            <a:ext cx="12192000" cy="2797791"/>
          </a:xfrm>
          <a:prstGeom prst="rect">
            <a:avLst/>
          </a:prstGeom>
          <a:solidFill>
            <a:schemeClr val="bg2">
              <a:lumMod val="60000"/>
              <a:lumOff val="40000"/>
            </a:schemeClr>
          </a:solidFill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Заголовок 1"/>
          <p:cNvSpPr>
            <a:spLocks noGrp="1"/>
          </p:cNvSpPr>
          <p:nvPr>
            <p:ph type="title"/>
          </p:nvPr>
        </p:nvSpPr>
        <p:spPr>
          <a:xfrm>
            <a:off x="1023730" y="665476"/>
            <a:ext cx="10495128" cy="2640546"/>
          </a:xfrm>
        </p:spPr>
        <p:txBody>
          <a:bodyPr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sz="2800" dirty="0">
                <a:solidFill>
                  <a:srgbClr val="002060"/>
                </a:solidFill>
                <a:latin typeface="+mn-lt"/>
              </a:rPr>
              <a:t>Создание ННС и его состава  </a:t>
            </a:r>
            <a:r>
              <a:rPr lang="ru-RU" sz="2800" i="1" dirty="0">
                <a:solidFill>
                  <a:srgbClr val="002060"/>
                </a:solidFill>
                <a:latin typeface="+mn-lt"/>
              </a:rPr>
              <a:t>утверждено</a:t>
            </a:r>
            <a:r>
              <a:rPr lang="ru-RU" sz="2800" dirty="0">
                <a:solidFill>
                  <a:srgbClr val="002060"/>
                </a:solidFill>
                <a:latin typeface="+mn-lt"/>
              </a:rPr>
              <a:t> приказом министра науки и высшего образования Республики Казахстан от 25 сентября 2023 года № 487 «Об утверждении перечня и положения о национальных научных советах»</a:t>
            </a:r>
            <a:endParaRPr lang="en-US" sz="2800" dirty="0">
              <a:solidFill>
                <a:srgbClr val="002060"/>
              </a:solidFill>
              <a:latin typeface="+mn-lt"/>
            </a:endParaRPr>
          </a:p>
        </p:txBody>
      </p:sp>
      <p:grpSp>
        <p:nvGrpSpPr>
          <p:cNvPr id="6" name="Группа 5"/>
          <p:cNvGrpSpPr/>
          <p:nvPr/>
        </p:nvGrpSpPr>
        <p:grpSpPr>
          <a:xfrm>
            <a:off x="2384134" y="3872253"/>
            <a:ext cx="1187207" cy="1839588"/>
            <a:chOff x="1023730" y="3730127"/>
            <a:chExt cx="1482036" cy="2272028"/>
          </a:xfrm>
        </p:grpSpPr>
        <p:pic>
          <p:nvPicPr>
            <p:cNvPr id="5" name="Рисунок 4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90790" y="4464247"/>
              <a:ext cx="734120" cy="734120"/>
            </a:xfrm>
            <a:prstGeom prst="rect">
              <a:avLst/>
            </a:prstGeom>
          </p:spPr>
        </p:pic>
        <p:pic>
          <p:nvPicPr>
            <p:cNvPr id="10" name="Рисунок 9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23730" y="5268035"/>
              <a:ext cx="734120" cy="734120"/>
            </a:xfrm>
            <a:prstGeom prst="rect">
              <a:avLst/>
            </a:prstGeom>
          </p:spPr>
        </p:pic>
        <p:pic>
          <p:nvPicPr>
            <p:cNvPr id="11" name="Рисунок 10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71646" y="5268035"/>
              <a:ext cx="734120" cy="734120"/>
            </a:xfrm>
            <a:prstGeom prst="rect">
              <a:avLst/>
            </a:prstGeom>
          </p:spPr>
        </p:pic>
        <p:pic>
          <p:nvPicPr>
            <p:cNvPr id="12" name="Рисунок 11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572964" y="3730127"/>
              <a:ext cx="369772" cy="734120"/>
            </a:xfrm>
            <a:prstGeom prst="rect">
              <a:avLst/>
            </a:prstGeom>
          </p:spPr>
        </p:pic>
      </p:grpSp>
      <p:sp>
        <p:nvSpPr>
          <p:cNvPr id="7" name="TextBox 6"/>
          <p:cNvSpPr txBox="1"/>
          <p:nvPr/>
        </p:nvSpPr>
        <p:spPr>
          <a:xfrm>
            <a:off x="4039067" y="4191883"/>
            <a:ext cx="560923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>
                <a:solidFill>
                  <a:srgbClr val="002060"/>
                </a:solidFill>
              </a:rPr>
              <a:t>В составе ННС – </a:t>
            </a:r>
            <a:r>
              <a:rPr lang="ru-RU" sz="2400" b="1" dirty="0">
                <a:solidFill>
                  <a:srgbClr val="C00000"/>
                </a:solidFill>
              </a:rPr>
              <a:t>25 человек</a:t>
            </a:r>
            <a:br>
              <a:rPr lang="ru-RU" sz="2400" dirty="0">
                <a:solidFill>
                  <a:srgbClr val="002060"/>
                </a:solidFill>
              </a:rPr>
            </a:br>
            <a:endParaRPr lang="ru-RU" sz="24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939557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199" y="-65258"/>
            <a:ext cx="10515600" cy="933588"/>
          </a:xfrm>
        </p:spPr>
        <p:txBody>
          <a:bodyPr>
            <a:normAutofit/>
          </a:bodyPr>
          <a:lstStyle/>
          <a:p>
            <a:pPr algn="ctr"/>
            <a:r>
              <a:rPr lang="ru-RU" sz="2400" b="1" dirty="0">
                <a:solidFill>
                  <a:srgbClr val="002060"/>
                </a:solidFill>
                <a:latin typeface="+mn-lt"/>
              </a:rPr>
              <a:t>ДЕЯТЕЛЬНОСТЬ ННС ОСУЩЕСТВЛЯЛАСЬ </a:t>
            </a:r>
            <a:br>
              <a:rPr lang="ru-RU" sz="2400" b="1" dirty="0">
                <a:solidFill>
                  <a:srgbClr val="002060"/>
                </a:solidFill>
                <a:latin typeface="+mn-lt"/>
              </a:rPr>
            </a:br>
            <a:r>
              <a:rPr lang="ru-RU" sz="2400" b="1" dirty="0">
                <a:solidFill>
                  <a:srgbClr val="002060"/>
                </a:solidFill>
                <a:latin typeface="+mn-lt"/>
              </a:rPr>
              <a:t>В СООТВЕТСТВИИ С НОРМАТИВНЫМИ ПРАВОВЫМИ АКТАМИ</a:t>
            </a:r>
            <a:endParaRPr lang="en-US" sz="2400" dirty="0">
              <a:latin typeface="+mn-lt"/>
            </a:endParaRPr>
          </a:p>
        </p:txBody>
      </p:sp>
      <p:pic>
        <p:nvPicPr>
          <p:cNvPr id="5" name="Picture 8" descr="D:\Презентация\11.png">
            <a:extLst>
              <a:ext uri="{FF2B5EF4-FFF2-40B4-BE49-F238E27FC236}">
                <a16:creationId xmlns:a16="http://schemas.microsoft.com/office/drawing/2014/main" id="{AE5A39C7-1C47-4248-8244-03F2F64E5BF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7597" y="957380"/>
            <a:ext cx="235278" cy="25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1543987" y="836766"/>
            <a:ext cx="80647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>
                <a:solidFill>
                  <a:srgbClr val="002060"/>
                </a:solidFill>
              </a:rPr>
              <a:t>Закон Республики Казахстан «О науке»</a:t>
            </a:r>
          </a:p>
        </p:txBody>
      </p:sp>
      <p:pic>
        <p:nvPicPr>
          <p:cNvPr id="7" name="Picture 8" descr="D:\Презентация\11.png">
            <a:extLst>
              <a:ext uri="{FF2B5EF4-FFF2-40B4-BE49-F238E27FC236}">
                <a16:creationId xmlns:a16="http://schemas.microsoft.com/office/drawing/2014/main" id="{AE5A39C7-1C47-4248-8244-03F2F64E5BF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7597" y="1755424"/>
            <a:ext cx="235278" cy="25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8" descr="D:\Презентация\11.png">
            <a:extLst>
              <a:ext uri="{FF2B5EF4-FFF2-40B4-BE49-F238E27FC236}">
                <a16:creationId xmlns:a16="http://schemas.microsoft.com/office/drawing/2014/main" id="{AE5A39C7-1C47-4248-8244-03F2F64E5BF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7597" y="4502282"/>
            <a:ext cx="235278" cy="25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1543987" y="1461818"/>
            <a:ext cx="980981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>
                <a:solidFill>
                  <a:srgbClr val="002060"/>
                </a:solidFill>
              </a:rPr>
              <a:t>Постановление Правительства Республики Казахстан «О национальных научных советах»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543987" y="3554524"/>
            <a:ext cx="980981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>
                <a:solidFill>
                  <a:srgbClr val="002060"/>
                </a:solidFill>
              </a:rPr>
              <a:t>Об утверждении Правил базового и программно-целевого финансирования научной и (или) научно-технической деятельности, грантового финансирования научной и (или) научно-технической деятельности и коммерциализации результатов научной и (или) научно-технической деятельности, финансирования научных организаций, осуществляющих фундаментальные научные исследования</a:t>
            </a:r>
          </a:p>
        </p:txBody>
      </p:sp>
      <p:cxnSp>
        <p:nvCxnSpPr>
          <p:cNvPr id="12" name="Прямая соединительная линия 11"/>
          <p:cNvCxnSpPr/>
          <p:nvPr/>
        </p:nvCxnSpPr>
        <p:spPr>
          <a:xfrm flipV="1">
            <a:off x="725451" y="6043976"/>
            <a:ext cx="10897849" cy="1499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838199" y="6148903"/>
            <a:ext cx="10897849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200" dirty="0">
                <a:solidFill>
                  <a:srgbClr val="002060"/>
                </a:solidFill>
              </a:rPr>
              <a:t>Принципы деятельности ННС:</a:t>
            </a:r>
            <a:r>
              <a:rPr lang="ru-RU" sz="2200" dirty="0">
                <a:solidFill>
                  <a:srgbClr val="C00000"/>
                </a:solidFill>
              </a:rPr>
              <a:t> </a:t>
            </a:r>
            <a:r>
              <a:rPr lang="ru-RU" sz="2200" i="1" dirty="0">
                <a:solidFill>
                  <a:srgbClr val="C00000"/>
                </a:solidFill>
              </a:rPr>
              <a:t>гласность и объективность </a:t>
            </a:r>
            <a:r>
              <a:rPr lang="ru-RU" sz="2200" dirty="0">
                <a:solidFill>
                  <a:srgbClr val="C00000"/>
                </a:solidFill>
              </a:rPr>
              <a:t>принимаемых решений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ECB13C7-0CC8-D6A0-1A03-0176A39D14D0}"/>
              </a:ext>
            </a:extLst>
          </p:cNvPr>
          <p:cNvSpPr txBox="1"/>
          <p:nvPr/>
        </p:nvSpPr>
        <p:spPr>
          <a:xfrm>
            <a:off x="1543987" y="2354943"/>
            <a:ext cx="980981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>
                <a:solidFill>
                  <a:srgbClr val="002060"/>
                </a:solidFill>
              </a:rPr>
              <a:t>Приказ Министра науки и высшего образования Республики Казахстан «Об утверждении перечня и положения о национальных научных советах»</a:t>
            </a:r>
          </a:p>
        </p:txBody>
      </p:sp>
      <p:pic>
        <p:nvPicPr>
          <p:cNvPr id="4" name="Picture 8" descr="D:\Презентация\11.png">
            <a:extLst>
              <a:ext uri="{FF2B5EF4-FFF2-40B4-BE49-F238E27FC236}">
                <a16:creationId xmlns:a16="http://schemas.microsoft.com/office/drawing/2014/main" id="{38895FE3-34E2-0B78-6866-145716A0DEF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7597" y="2829107"/>
            <a:ext cx="235278" cy="25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6878052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6543" y="147012"/>
            <a:ext cx="10518913" cy="562672"/>
          </a:xfrm>
        </p:spPr>
        <p:txBody>
          <a:bodyPr>
            <a:normAutofit/>
          </a:bodyPr>
          <a:lstStyle/>
          <a:p>
            <a:pPr algn="ctr"/>
            <a:r>
              <a:rPr lang="ru-RU" sz="2800" b="1" dirty="0">
                <a:solidFill>
                  <a:srgbClr val="002060"/>
                </a:solidFill>
                <a:latin typeface="+mn-lt"/>
              </a:rPr>
              <a:t>В 2023 ГОДУ ПРОВЕДЕНО 9 ЗАСЕДАНИЙ ННС</a:t>
            </a:r>
            <a:endParaRPr lang="en-US" sz="2800" b="1" dirty="0">
              <a:solidFill>
                <a:srgbClr val="002060"/>
              </a:solidFill>
              <a:latin typeface="+mn-lt"/>
            </a:endParaRPr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25110A79-86A5-4D88-B20D-BDE98C64F997}"/>
              </a:ext>
            </a:extLst>
          </p:cNvPr>
          <p:cNvSpPr/>
          <p:nvPr/>
        </p:nvSpPr>
        <p:spPr>
          <a:xfrm>
            <a:off x="571823" y="717172"/>
            <a:ext cx="4036100" cy="399606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>
            <a:solidFill>
              <a:srgbClr val="00206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dirty="0">
                <a:solidFill>
                  <a:srgbClr val="002060"/>
                </a:solidFill>
              </a:rPr>
              <a:t>РАССМОТРЕННЫЕ ВОПРОСЫ:</a:t>
            </a:r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932078" y="1284912"/>
            <a:ext cx="0" cy="5095245"/>
          </a:xfrm>
          <a:prstGeom prst="line">
            <a:avLst/>
          </a:prstGeom>
          <a:ln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Picture 8" descr="D:\Презентация\11.png">
            <a:extLst>
              <a:ext uri="{FF2B5EF4-FFF2-40B4-BE49-F238E27FC236}">
                <a16:creationId xmlns:a16="http://schemas.microsoft.com/office/drawing/2014/main" id="{AE5A39C7-1C47-4248-8244-03F2F64E5BF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760" y="1331162"/>
            <a:ext cx="201667" cy="21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1521004" y="1232777"/>
            <a:ext cx="101539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solidFill>
                  <a:srgbClr val="002060"/>
                </a:solidFill>
              </a:rPr>
              <a:t>Конкурс молодых ученых на 2023-2025 гг.</a:t>
            </a:r>
          </a:p>
        </p:txBody>
      </p:sp>
      <p:pic>
        <p:nvPicPr>
          <p:cNvPr id="13" name="Picture 8" descr="D:\Презентация\11.png">
            <a:extLst>
              <a:ext uri="{FF2B5EF4-FFF2-40B4-BE49-F238E27FC236}">
                <a16:creationId xmlns:a16="http://schemas.microsoft.com/office/drawing/2014/main" id="{AE5A39C7-1C47-4248-8244-03F2F64E5BF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3247" y="2104361"/>
            <a:ext cx="201667" cy="21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TextBox 13"/>
          <p:cNvSpPr txBox="1"/>
          <p:nvPr/>
        </p:nvSpPr>
        <p:spPr>
          <a:xfrm>
            <a:off x="1521004" y="2025006"/>
            <a:ext cx="101539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solidFill>
                  <a:srgbClr val="002060"/>
                </a:solidFill>
              </a:rPr>
              <a:t>Конкурс на грантовое финансирование 2023-2025 гг.</a:t>
            </a:r>
          </a:p>
        </p:txBody>
      </p:sp>
      <p:pic>
        <p:nvPicPr>
          <p:cNvPr id="17" name="Picture 8" descr="D:\Презентация\11.png">
            <a:extLst>
              <a:ext uri="{FF2B5EF4-FFF2-40B4-BE49-F238E27FC236}">
                <a16:creationId xmlns:a16="http://schemas.microsoft.com/office/drawing/2014/main" id="{AE5A39C7-1C47-4248-8244-03F2F64E5BF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5708" y="3645375"/>
            <a:ext cx="201667" cy="21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TextBox 17"/>
          <p:cNvSpPr txBox="1"/>
          <p:nvPr/>
        </p:nvSpPr>
        <p:spPr>
          <a:xfrm>
            <a:off x="1501324" y="3507309"/>
            <a:ext cx="104886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solidFill>
                  <a:srgbClr val="002060"/>
                </a:solidFill>
              </a:rPr>
              <a:t>Обращения от физических и юридических лиц по </a:t>
            </a:r>
            <a:r>
              <a:rPr lang="ru-RU" dirty="0" err="1">
                <a:solidFill>
                  <a:srgbClr val="002060"/>
                </a:solidFill>
              </a:rPr>
              <a:t>грантовому</a:t>
            </a:r>
            <a:r>
              <a:rPr lang="ru-RU" dirty="0">
                <a:solidFill>
                  <a:srgbClr val="002060"/>
                </a:solidFill>
              </a:rPr>
              <a:t> и программно-целевому финансированию </a:t>
            </a:r>
          </a:p>
        </p:txBody>
      </p:sp>
      <p:pic>
        <p:nvPicPr>
          <p:cNvPr id="21" name="Picture 8" descr="D:\Презентация\11.png">
            <a:extLst>
              <a:ext uri="{FF2B5EF4-FFF2-40B4-BE49-F238E27FC236}">
                <a16:creationId xmlns:a16="http://schemas.microsoft.com/office/drawing/2014/main" id="{AE5A39C7-1C47-4248-8244-03F2F64E5BF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761" y="4562176"/>
            <a:ext cx="201667" cy="21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TextBox 21"/>
          <p:cNvSpPr txBox="1"/>
          <p:nvPr/>
        </p:nvSpPr>
        <p:spPr>
          <a:xfrm>
            <a:off x="1468266" y="4281853"/>
            <a:ext cx="1048867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solidFill>
                  <a:srgbClr val="002060"/>
                </a:solidFill>
              </a:rPr>
              <a:t>Промежуточные отчеты внеконкурсных ПЦФ и заключительные отчеты ГФ по выполняемым научным исследованиям по соответствующим направлениям научной, научно-технической и инновационной деятельности</a:t>
            </a:r>
          </a:p>
        </p:txBody>
      </p:sp>
      <p:pic>
        <p:nvPicPr>
          <p:cNvPr id="23" name="Picture 8" descr="D:\Презентация\11.png">
            <a:extLst>
              <a:ext uri="{FF2B5EF4-FFF2-40B4-BE49-F238E27FC236}">
                <a16:creationId xmlns:a16="http://schemas.microsoft.com/office/drawing/2014/main" id="{AE5A39C7-1C47-4248-8244-03F2F64E5BF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9970" y="5408158"/>
            <a:ext cx="201667" cy="21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" name="TextBox 23"/>
          <p:cNvSpPr txBox="1"/>
          <p:nvPr/>
        </p:nvSpPr>
        <p:spPr>
          <a:xfrm>
            <a:off x="1454652" y="5287229"/>
            <a:ext cx="1048867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solidFill>
                  <a:srgbClr val="002060"/>
                </a:solidFill>
              </a:rPr>
              <a:t>Акты мониторинга хода реализации и результативности научных, научно-технических проектов и программ</a:t>
            </a:r>
          </a:p>
        </p:txBody>
      </p:sp>
      <p:pic>
        <p:nvPicPr>
          <p:cNvPr id="25" name="Picture 8" descr="D:\Презентация\11.png">
            <a:extLst>
              <a:ext uri="{FF2B5EF4-FFF2-40B4-BE49-F238E27FC236}">
                <a16:creationId xmlns:a16="http://schemas.microsoft.com/office/drawing/2014/main" id="{AE5A39C7-1C47-4248-8244-03F2F64E5BF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761" y="6128894"/>
            <a:ext cx="201667" cy="21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6" name="TextBox 25"/>
          <p:cNvSpPr txBox="1"/>
          <p:nvPr/>
        </p:nvSpPr>
        <p:spPr>
          <a:xfrm>
            <a:off x="1468266" y="5951017"/>
            <a:ext cx="1048867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solidFill>
                  <a:srgbClr val="002060"/>
                </a:solidFill>
              </a:rPr>
              <a:t>Краткие сведения хода реализации и результативности научных, научно-технических проектов и программ</a:t>
            </a:r>
          </a:p>
        </p:txBody>
      </p:sp>
      <p:pic>
        <p:nvPicPr>
          <p:cNvPr id="27" name="Рисунок 26">
            <a:extLst>
              <a:ext uri="{FF2B5EF4-FFF2-40B4-BE49-F238E27FC236}">
                <a16:creationId xmlns:a16="http://schemas.microsoft.com/office/drawing/2014/main" id="{C27E9CE1-2B4A-4D61-88B3-5220A1A8E76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56131" y="260652"/>
            <a:ext cx="792000" cy="792000"/>
          </a:xfrm>
          <a:prstGeom prst="rect">
            <a:avLst/>
          </a:prstGeom>
          <a:effectLst/>
        </p:spPr>
      </p:pic>
      <p:sp>
        <p:nvSpPr>
          <p:cNvPr id="28" name="TextBox 27">
            <a:extLst>
              <a:ext uri="{FF2B5EF4-FFF2-40B4-BE49-F238E27FC236}">
                <a16:creationId xmlns:a16="http://schemas.microsoft.com/office/drawing/2014/main" id="{51B9F94C-DCE4-46FC-820A-8FB17D4A1771}"/>
              </a:ext>
            </a:extLst>
          </p:cNvPr>
          <p:cNvSpPr txBox="1"/>
          <p:nvPr/>
        </p:nvSpPr>
        <p:spPr>
          <a:xfrm>
            <a:off x="1511163" y="1637989"/>
            <a:ext cx="101539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solidFill>
                  <a:srgbClr val="002060"/>
                </a:solidFill>
              </a:rPr>
              <a:t>Конкурс молодых ученых по проекту «</a:t>
            </a:r>
            <a:r>
              <a:rPr lang="ru-RU" dirty="0" err="1">
                <a:solidFill>
                  <a:srgbClr val="002060"/>
                </a:solidFill>
              </a:rPr>
              <a:t>Жас</a:t>
            </a:r>
            <a:r>
              <a:rPr lang="ru-RU" dirty="0">
                <a:solidFill>
                  <a:srgbClr val="002060"/>
                </a:solidFill>
              </a:rPr>
              <a:t> </a:t>
            </a:r>
            <a:r>
              <a:rPr lang="kk-KZ" dirty="0">
                <a:solidFill>
                  <a:srgbClr val="002060"/>
                </a:solidFill>
              </a:rPr>
              <a:t>Ғалым</a:t>
            </a:r>
            <a:r>
              <a:rPr lang="ru-RU" dirty="0">
                <a:solidFill>
                  <a:srgbClr val="002060"/>
                </a:solidFill>
              </a:rPr>
              <a:t>» на 2023-2025 гг.</a:t>
            </a:r>
          </a:p>
        </p:txBody>
      </p:sp>
      <p:pic>
        <p:nvPicPr>
          <p:cNvPr id="29" name="Picture 8" descr="D:\Презентация\11.png">
            <a:extLst>
              <a:ext uri="{FF2B5EF4-FFF2-40B4-BE49-F238E27FC236}">
                <a16:creationId xmlns:a16="http://schemas.microsoft.com/office/drawing/2014/main" id="{D89F09DD-43E8-478C-A676-F28D7164BA4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759" y="1696147"/>
            <a:ext cx="201667" cy="21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" name="Picture 8" descr="D:\Презентация\11.png">
            <a:extLst>
              <a:ext uri="{FF2B5EF4-FFF2-40B4-BE49-F238E27FC236}">
                <a16:creationId xmlns:a16="http://schemas.microsoft.com/office/drawing/2014/main" id="{9B315ED3-B1D5-4459-AF1A-DAA69132167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9660" y="2643606"/>
            <a:ext cx="197715" cy="2117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1" name="TextBox 30">
            <a:extLst>
              <a:ext uri="{FF2B5EF4-FFF2-40B4-BE49-F238E27FC236}">
                <a16:creationId xmlns:a16="http://schemas.microsoft.com/office/drawing/2014/main" id="{A7FDA001-1337-4BE8-B6A5-AFB09CD7D6F4}"/>
              </a:ext>
            </a:extLst>
          </p:cNvPr>
          <p:cNvSpPr txBox="1"/>
          <p:nvPr/>
        </p:nvSpPr>
        <p:spPr>
          <a:xfrm>
            <a:off x="1521004" y="2484966"/>
            <a:ext cx="1015393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solidFill>
                  <a:srgbClr val="002060"/>
                </a:solidFill>
              </a:rPr>
              <a:t>Конкурс на программно-целевое финансирование по научным, научно-техническим программам на 2023-2025 гг.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4024B85-DEFE-1DD9-51B7-2D9CD8548EB9}"/>
              </a:ext>
            </a:extLst>
          </p:cNvPr>
          <p:cNvSpPr txBox="1"/>
          <p:nvPr/>
        </p:nvSpPr>
        <p:spPr>
          <a:xfrm>
            <a:off x="1521004" y="3128486"/>
            <a:ext cx="101539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solidFill>
                  <a:srgbClr val="002060"/>
                </a:solidFill>
              </a:rPr>
              <a:t>Заявка вне конкурсных процедур Министерства обороны РК на 2024-2026 гг.</a:t>
            </a:r>
          </a:p>
        </p:txBody>
      </p:sp>
      <p:pic>
        <p:nvPicPr>
          <p:cNvPr id="4" name="Picture 8" descr="D:\Презентация\11.png">
            <a:extLst>
              <a:ext uri="{FF2B5EF4-FFF2-40B4-BE49-F238E27FC236}">
                <a16:creationId xmlns:a16="http://schemas.microsoft.com/office/drawing/2014/main" id="{FCA6474B-9484-73CF-7582-15C6F8F5A08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759" y="3186975"/>
            <a:ext cx="201667" cy="21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4005704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28140" y="230214"/>
            <a:ext cx="10534989" cy="997779"/>
          </a:xfrm>
        </p:spPr>
        <p:txBody>
          <a:bodyPr>
            <a:normAutofit/>
          </a:bodyPr>
          <a:lstStyle/>
          <a:p>
            <a:pPr algn="ctr"/>
            <a:r>
              <a:rPr lang="ru-RU" sz="2400" b="1" dirty="0">
                <a:solidFill>
                  <a:srgbClr val="002060"/>
                </a:solidFill>
                <a:latin typeface="+mn-lt"/>
              </a:rPr>
              <a:t>ОБРАЩЕНИЯ ОТ ФИЗИЧЕСКИХ И ЮРИДИЧЕСКИХ ЛИЦ В РАМКАХ </a:t>
            </a:r>
            <a:br>
              <a:rPr lang="ru-RU" sz="2400" b="1" dirty="0">
                <a:solidFill>
                  <a:srgbClr val="002060"/>
                </a:solidFill>
                <a:latin typeface="+mn-lt"/>
              </a:rPr>
            </a:br>
            <a:r>
              <a:rPr lang="ru-RU" sz="2400" b="1" dirty="0">
                <a:solidFill>
                  <a:srgbClr val="002060"/>
                </a:solidFill>
                <a:latin typeface="+mn-lt"/>
              </a:rPr>
              <a:t>ГРАНТОВОГО И ПРОГРАММНО-ЦЕЛЕВОГО ФИНАНСИРОВАНИЯ</a:t>
            </a:r>
            <a:endParaRPr lang="en-US" sz="2400" b="1" dirty="0">
              <a:solidFill>
                <a:srgbClr val="002060"/>
              </a:solidFill>
              <a:latin typeface="+mn-lt"/>
            </a:endParaRPr>
          </a:p>
        </p:txBody>
      </p:sp>
      <p:pic>
        <p:nvPicPr>
          <p:cNvPr id="5" name="Picture 8" descr="D:\Презентация\11.png">
            <a:extLst>
              <a:ext uri="{FF2B5EF4-FFF2-40B4-BE49-F238E27FC236}">
                <a16:creationId xmlns:a16="http://schemas.microsoft.com/office/drawing/2014/main" id="{AE5A39C7-1C47-4248-8244-03F2F64E5BF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3011" y="1650550"/>
            <a:ext cx="235278" cy="25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1511224" y="4146462"/>
            <a:ext cx="975859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>
                <a:solidFill>
                  <a:srgbClr val="002060"/>
                </a:solidFill>
              </a:rPr>
              <a:t>Повторное рассмотрение кратких сведений;</a:t>
            </a:r>
          </a:p>
        </p:txBody>
      </p:sp>
      <p:pic>
        <p:nvPicPr>
          <p:cNvPr id="7" name="Picture 8" descr="D:\Презентация\11.png">
            <a:extLst>
              <a:ext uri="{FF2B5EF4-FFF2-40B4-BE49-F238E27FC236}">
                <a16:creationId xmlns:a16="http://schemas.microsoft.com/office/drawing/2014/main" id="{AE5A39C7-1C47-4248-8244-03F2F64E5BF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3011" y="2325107"/>
            <a:ext cx="235278" cy="25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1543986" y="2220276"/>
            <a:ext cx="975859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>
                <a:solidFill>
                  <a:srgbClr val="002060"/>
                </a:solidFill>
              </a:rPr>
              <a:t>Замена научного руководителя; </a:t>
            </a:r>
          </a:p>
        </p:txBody>
      </p:sp>
      <p:pic>
        <p:nvPicPr>
          <p:cNvPr id="9" name="Picture 8" descr="D:\Презентация\11.png">
            <a:extLst>
              <a:ext uri="{FF2B5EF4-FFF2-40B4-BE49-F238E27FC236}">
                <a16:creationId xmlns:a16="http://schemas.microsoft.com/office/drawing/2014/main" id="{AE5A39C7-1C47-4248-8244-03F2F64E5BF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3011" y="2999664"/>
            <a:ext cx="235278" cy="25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1543986" y="3513110"/>
            <a:ext cx="975859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>
                <a:solidFill>
                  <a:srgbClr val="002060"/>
                </a:solidFill>
              </a:rPr>
              <a:t>Перенос публикаций научных статей на следующий год; </a:t>
            </a:r>
          </a:p>
        </p:txBody>
      </p:sp>
      <p:pic>
        <p:nvPicPr>
          <p:cNvPr id="11" name="Picture 8" descr="D:\Презентация\11.png">
            <a:extLst>
              <a:ext uri="{FF2B5EF4-FFF2-40B4-BE49-F238E27FC236}">
                <a16:creationId xmlns:a16="http://schemas.microsoft.com/office/drawing/2014/main" id="{AE5A39C7-1C47-4248-8244-03F2F64E5BF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7800" y="3631217"/>
            <a:ext cx="210489" cy="2254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1500195" y="1570795"/>
            <a:ext cx="975859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>
                <a:solidFill>
                  <a:srgbClr val="002060"/>
                </a:solidFill>
              </a:rPr>
              <a:t>Внесение изменений в календарный план; </a:t>
            </a:r>
          </a:p>
        </p:txBody>
      </p:sp>
      <p:pic>
        <p:nvPicPr>
          <p:cNvPr id="13" name="Picture 8" descr="D:\Презентация\11.png">
            <a:extLst>
              <a:ext uri="{FF2B5EF4-FFF2-40B4-BE49-F238E27FC236}">
                <a16:creationId xmlns:a16="http://schemas.microsoft.com/office/drawing/2014/main" id="{AE5A39C7-1C47-4248-8244-03F2F64E5BF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3011" y="4298254"/>
            <a:ext cx="235278" cy="25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TextBox 13"/>
          <p:cNvSpPr txBox="1"/>
          <p:nvPr/>
        </p:nvSpPr>
        <p:spPr>
          <a:xfrm>
            <a:off x="1529138" y="2879758"/>
            <a:ext cx="975859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>
                <a:solidFill>
                  <a:srgbClr val="002060"/>
                </a:solidFill>
              </a:rPr>
              <a:t>Внесение изменений в смету расходов;</a:t>
            </a:r>
          </a:p>
        </p:txBody>
      </p:sp>
      <p:pic>
        <p:nvPicPr>
          <p:cNvPr id="15" name="Picture 8" descr="D:\Презентация\11.png">
            <a:extLst>
              <a:ext uri="{FF2B5EF4-FFF2-40B4-BE49-F238E27FC236}">
                <a16:creationId xmlns:a16="http://schemas.microsoft.com/office/drawing/2014/main" id="{AE5A39C7-1C47-4248-8244-03F2F64E5BF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3011" y="4946523"/>
            <a:ext cx="235278" cy="25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TextBox 15"/>
          <p:cNvSpPr txBox="1"/>
          <p:nvPr/>
        </p:nvSpPr>
        <p:spPr>
          <a:xfrm>
            <a:off x="1531707" y="4792502"/>
            <a:ext cx="975859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>
                <a:solidFill>
                  <a:srgbClr val="002060"/>
                </a:solidFill>
              </a:rPr>
              <a:t>Повторное рассмотрение заключительного отчета.</a:t>
            </a:r>
          </a:p>
        </p:txBody>
      </p:sp>
    </p:spTree>
    <p:extLst>
      <p:ext uri="{BB962C8B-B14F-4D97-AF65-F5344CB8AC3E}">
        <p14:creationId xmlns:p14="http://schemas.microsoft.com/office/powerpoint/2010/main" val="105742302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199" y="365126"/>
            <a:ext cx="10515601" cy="631161"/>
          </a:xfrm>
        </p:spPr>
        <p:txBody>
          <a:bodyPr>
            <a:noAutofit/>
          </a:bodyPr>
          <a:lstStyle/>
          <a:p>
            <a:pPr algn="ctr"/>
            <a:r>
              <a:rPr lang="ru-RU" sz="2000" b="1" dirty="0">
                <a:solidFill>
                  <a:srgbClr val="002060"/>
                </a:solidFill>
                <a:latin typeface="+mn-lt"/>
              </a:rPr>
              <a:t>КОНКУРС НА ГРАНТОВОЕ ФИНАНСИРОВАНИЕ МОЛОДЫХ УЧЕНЫХ, </a:t>
            </a:r>
            <a:br>
              <a:rPr lang="ru-RU" sz="2000" b="1" dirty="0">
                <a:solidFill>
                  <a:srgbClr val="002060"/>
                </a:solidFill>
                <a:latin typeface="+mn-lt"/>
              </a:rPr>
            </a:br>
            <a:r>
              <a:rPr lang="ru-RU" sz="2000" b="1" dirty="0">
                <a:solidFill>
                  <a:srgbClr val="002060"/>
                </a:solidFill>
                <a:latin typeface="+mn-lt"/>
              </a:rPr>
              <a:t>МОЛОДЫХ УЧЕНЫХ ПО ПРОЕКТУ «ЖАС ҒАЛЫМ» и </a:t>
            </a:r>
            <a:br>
              <a:rPr lang="ru-RU" sz="2000" b="1" dirty="0">
                <a:solidFill>
                  <a:srgbClr val="002060"/>
                </a:solidFill>
                <a:latin typeface="+mn-lt"/>
              </a:rPr>
            </a:br>
            <a:r>
              <a:rPr lang="ru-RU" sz="2000" b="1" dirty="0">
                <a:solidFill>
                  <a:srgbClr val="002060"/>
                </a:solidFill>
                <a:latin typeface="+mn-lt"/>
              </a:rPr>
              <a:t>на грантовое финансирование на 2023-2025 </a:t>
            </a:r>
            <a:r>
              <a:rPr lang="ru-RU" sz="2000" b="1" dirty="0" err="1">
                <a:solidFill>
                  <a:srgbClr val="002060"/>
                </a:solidFill>
                <a:latin typeface="+mn-lt"/>
              </a:rPr>
              <a:t>гг</a:t>
            </a:r>
            <a:endParaRPr lang="en-US" sz="2000" b="1" dirty="0">
              <a:solidFill>
                <a:srgbClr val="002060"/>
              </a:solidFill>
              <a:latin typeface="+mn-lt"/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3666307" y="1234814"/>
            <a:ext cx="5216435" cy="1708116"/>
          </a:xfrm>
          <a:prstGeom prst="roundRect">
            <a:avLst>
              <a:gd name="adj" fmla="val 11066"/>
            </a:avLst>
          </a:prstGeom>
          <a:solidFill>
            <a:schemeClr val="bg1"/>
          </a:solidFill>
          <a:ln>
            <a:solidFill>
              <a:srgbClr val="00206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marL="360363" algn="ctr"/>
            <a:r>
              <a:rPr lang="ru-RU" sz="1600" b="1" dirty="0">
                <a:solidFill>
                  <a:srgbClr val="002060"/>
                </a:solidFill>
              </a:rPr>
              <a:t>Конкурс КМУ:</a:t>
            </a:r>
          </a:p>
          <a:p>
            <a:pPr marL="360363" algn="ctr"/>
            <a:endParaRPr lang="ru-RU" sz="1600" b="1" dirty="0">
              <a:solidFill>
                <a:srgbClr val="002060"/>
              </a:solidFill>
            </a:endParaRPr>
          </a:p>
          <a:p>
            <a:pPr marL="361950" algn="just"/>
            <a:r>
              <a:rPr lang="ru-RU" sz="1600" b="1" dirty="0">
                <a:solidFill>
                  <a:srgbClr val="C00000"/>
                </a:solidFill>
              </a:rPr>
              <a:t>                  11</a:t>
            </a:r>
            <a:r>
              <a:rPr lang="ru-RU" sz="1600" b="1" dirty="0">
                <a:solidFill>
                  <a:srgbClr val="002060"/>
                </a:solidFill>
              </a:rPr>
              <a:t> </a:t>
            </a:r>
            <a:r>
              <a:rPr lang="ru-RU" sz="1600" dirty="0">
                <a:solidFill>
                  <a:srgbClr val="002060"/>
                </a:solidFill>
              </a:rPr>
              <a:t>– заявок поступило в ННС</a:t>
            </a:r>
          </a:p>
          <a:p>
            <a:pPr marL="361950" algn="just"/>
            <a:r>
              <a:rPr lang="ru-RU" sz="1600" dirty="0">
                <a:solidFill>
                  <a:srgbClr val="C00000"/>
                </a:solidFill>
              </a:rPr>
              <a:t>                  2</a:t>
            </a:r>
            <a:r>
              <a:rPr lang="ru-RU" sz="1600" b="1" dirty="0">
                <a:solidFill>
                  <a:srgbClr val="C00000"/>
                </a:solidFill>
              </a:rPr>
              <a:t> </a:t>
            </a:r>
            <a:r>
              <a:rPr lang="ru-RU" sz="1600" dirty="0">
                <a:solidFill>
                  <a:srgbClr val="002060"/>
                </a:solidFill>
              </a:rPr>
              <a:t>–  заявки одобрено ННС</a:t>
            </a:r>
          </a:p>
          <a:p>
            <a:pPr marL="361950" algn="just"/>
            <a:r>
              <a:rPr lang="ru-RU" sz="1600" dirty="0">
                <a:solidFill>
                  <a:srgbClr val="C00000"/>
                </a:solidFill>
              </a:rPr>
              <a:t>                  9</a:t>
            </a:r>
            <a:r>
              <a:rPr lang="ru-RU" sz="1600" dirty="0">
                <a:solidFill>
                  <a:srgbClr val="002060"/>
                </a:solidFill>
              </a:rPr>
              <a:t> – заявок не одобрено ННС</a:t>
            </a:r>
          </a:p>
        </p:txBody>
      </p:sp>
      <p:pic>
        <p:nvPicPr>
          <p:cNvPr id="12" name="Рисунок 11" descr="Буфер обмена со сплошной заливкой">
            <a:extLst>
              <a:ext uri="{FF2B5EF4-FFF2-40B4-BE49-F238E27FC236}">
                <a16:creationId xmlns:a16="http://schemas.microsoft.com/office/drawing/2014/main" id="{17394D9A-6B0D-407F-93DF-D037EB89A5A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5709" y="227639"/>
            <a:ext cx="922182" cy="922182"/>
          </a:xfrm>
          <a:prstGeom prst="rect">
            <a:avLst/>
          </a:prstGeom>
        </p:spPr>
      </p:pic>
      <p:sp>
        <p:nvSpPr>
          <p:cNvPr id="7" name="Скругленный прямоугольник 8">
            <a:extLst>
              <a:ext uri="{FF2B5EF4-FFF2-40B4-BE49-F238E27FC236}">
                <a16:creationId xmlns:a16="http://schemas.microsoft.com/office/drawing/2014/main" id="{AF62114C-199F-4E05-87FE-3845395B9CC8}"/>
              </a:ext>
            </a:extLst>
          </p:cNvPr>
          <p:cNvSpPr/>
          <p:nvPr/>
        </p:nvSpPr>
        <p:spPr>
          <a:xfrm>
            <a:off x="3666307" y="3095330"/>
            <a:ext cx="5216435" cy="1741147"/>
          </a:xfrm>
          <a:prstGeom prst="roundRect">
            <a:avLst>
              <a:gd name="adj" fmla="val 11066"/>
            </a:avLst>
          </a:prstGeom>
          <a:solidFill>
            <a:schemeClr val="bg1"/>
          </a:solidFill>
          <a:ln>
            <a:solidFill>
              <a:srgbClr val="00206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marL="360363" algn="ctr"/>
            <a:r>
              <a:rPr lang="ru-RU" sz="1600" b="1" dirty="0">
                <a:solidFill>
                  <a:srgbClr val="002060"/>
                </a:solidFill>
              </a:rPr>
              <a:t>Конкурс КМУ по проекту «</a:t>
            </a:r>
            <a:r>
              <a:rPr lang="ru-RU" sz="1600" b="1" dirty="0" err="1">
                <a:solidFill>
                  <a:srgbClr val="002060"/>
                </a:solidFill>
              </a:rPr>
              <a:t>Жас</a:t>
            </a:r>
            <a:r>
              <a:rPr lang="ru-RU" sz="1600" b="1" dirty="0">
                <a:solidFill>
                  <a:srgbClr val="002060"/>
                </a:solidFill>
              </a:rPr>
              <a:t> </a:t>
            </a:r>
            <a:r>
              <a:rPr lang="ru-RU" sz="1600" b="1" dirty="0" err="1">
                <a:solidFill>
                  <a:srgbClr val="002060"/>
                </a:solidFill>
              </a:rPr>
              <a:t>ғалым</a:t>
            </a:r>
            <a:r>
              <a:rPr lang="ru-RU" sz="1600" b="1" dirty="0">
                <a:solidFill>
                  <a:srgbClr val="002060"/>
                </a:solidFill>
              </a:rPr>
              <a:t>»:</a:t>
            </a:r>
          </a:p>
          <a:p>
            <a:pPr marL="360363" algn="ctr"/>
            <a:endParaRPr lang="ru-RU" sz="1600" b="1" dirty="0">
              <a:solidFill>
                <a:srgbClr val="002060"/>
              </a:solidFill>
            </a:endParaRPr>
          </a:p>
          <a:p>
            <a:pPr marL="361950" algn="just">
              <a:lnSpc>
                <a:spcPct val="150000"/>
              </a:lnSpc>
            </a:pPr>
            <a:r>
              <a:rPr lang="ru-RU" sz="1600" b="1" dirty="0">
                <a:solidFill>
                  <a:srgbClr val="C00000"/>
                </a:solidFill>
              </a:rPr>
              <a:t>                2</a:t>
            </a:r>
            <a:r>
              <a:rPr lang="ru-RU" sz="1600" b="1" dirty="0">
                <a:solidFill>
                  <a:srgbClr val="002060"/>
                </a:solidFill>
              </a:rPr>
              <a:t> </a:t>
            </a:r>
            <a:r>
              <a:rPr lang="ru-RU" sz="1600" dirty="0">
                <a:solidFill>
                  <a:srgbClr val="002060"/>
                </a:solidFill>
              </a:rPr>
              <a:t>– заявки поступила в ННС</a:t>
            </a:r>
          </a:p>
          <a:p>
            <a:pPr marL="361950" algn="just"/>
            <a:r>
              <a:rPr lang="ru-RU" sz="1600" b="1" dirty="0">
                <a:solidFill>
                  <a:srgbClr val="C00000"/>
                </a:solidFill>
              </a:rPr>
              <a:t>                2 </a:t>
            </a:r>
            <a:r>
              <a:rPr lang="ru-RU" sz="1600" dirty="0">
                <a:solidFill>
                  <a:srgbClr val="002060"/>
                </a:solidFill>
              </a:rPr>
              <a:t>–  заявки одобрена ННС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38516" y="227639"/>
            <a:ext cx="1175659" cy="1175659"/>
          </a:xfrm>
          <a:prstGeom prst="rect">
            <a:avLst/>
          </a:prstGeom>
        </p:spPr>
      </p:pic>
      <p:sp>
        <p:nvSpPr>
          <p:cNvPr id="6" name="Скругленный прямоугольник 5"/>
          <p:cNvSpPr/>
          <p:nvPr/>
        </p:nvSpPr>
        <p:spPr>
          <a:xfrm>
            <a:off x="3666307" y="4988877"/>
            <a:ext cx="5216435" cy="1603512"/>
          </a:xfrm>
          <a:prstGeom prst="roundRect">
            <a:avLst>
              <a:gd name="adj" fmla="val 11066"/>
            </a:avLst>
          </a:prstGeom>
          <a:solidFill>
            <a:schemeClr val="bg1"/>
          </a:solidFill>
          <a:ln>
            <a:solidFill>
              <a:srgbClr val="00206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marL="360363" algn="ctr"/>
            <a:r>
              <a:rPr lang="ru-RU" sz="1600" b="1" dirty="0">
                <a:solidFill>
                  <a:srgbClr val="002060"/>
                </a:solidFill>
              </a:rPr>
              <a:t>КОНКУРС НА ГФ 2023-2025</a:t>
            </a:r>
            <a:r>
              <a:rPr lang="en-US" sz="1600" b="1" dirty="0">
                <a:solidFill>
                  <a:srgbClr val="002060"/>
                </a:solidFill>
              </a:rPr>
              <a:t> </a:t>
            </a:r>
            <a:r>
              <a:rPr lang="ru-RU" sz="1600" b="1" dirty="0">
                <a:solidFill>
                  <a:srgbClr val="002060"/>
                </a:solidFill>
              </a:rPr>
              <a:t>гг.:</a:t>
            </a:r>
          </a:p>
          <a:p>
            <a:pPr marL="1350963" indent="-355600" algn="ctr"/>
            <a:endParaRPr lang="ru-RU" sz="1600" b="1" dirty="0">
              <a:solidFill>
                <a:srgbClr val="C00000"/>
              </a:solidFill>
            </a:endParaRPr>
          </a:p>
          <a:p>
            <a:pPr marL="1350963" indent="-355600" algn="just"/>
            <a:r>
              <a:rPr lang="ru-RU" sz="1600" b="1" dirty="0">
                <a:solidFill>
                  <a:srgbClr val="C00000"/>
                </a:solidFill>
              </a:rPr>
              <a:t>     48</a:t>
            </a:r>
            <a:r>
              <a:rPr lang="ru-RU" sz="1600" b="1" dirty="0">
                <a:solidFill>
                  <a:srgbClr val="002060"/>
                </a:solidFill>
              </a:rPr>
              <a:t> </a:t>
            </a:r>
            <a:r>
              <a:rPr lang="ru-RU" sz="1600" dirty="0">
                <a:solidFill>
                  <a:srgbClr val="002060"/>
                </a:solidFill>
              </a:rPr>
              <a:t>–</a:t>
            </a:r>
            <a:r>
              <a:rPr lang="ru-RU" sz="1600" b="1" dirty="0">
                <a:solidFill>
                  <a:srgbClr val="002060"/>
                </a:solidFill>
              </a:rPr>
              <a:t> </a:t>
            </a:r>
            <a:r>
              <a:rPr lang="ru-RU" sz="1600" dirty="0">
                <a:solidFill>
                  <a:srgbClr val="002060"/>
                </a:solidFill>
              </a:rPr>
              <a:t>заявки поступило в ННС</a:t>
            </a:r>
          </a:p>
          <a:p>
            <a:pPr marL="1350963" indent="-355600" algn="just"/>
            <a:r>
              <a:rPr lang="ru-RU" sz="1600" dirty="0">
                <a:solidFill>
                  <a:srgbClr val="002060"/>
                </a:solidFill>
              </a:rPr>
              <a:t>     </a:t>
            </a:r>
            <a:r>
              <a:rPr lang="ru-RU" sz="1600" dirty="0">
                <a:solidFill>
                  <a:srgbClr val="C00000"/>
                </a:solidFill>
              </a:rPr>
              <a:t>18</a:t>
            </a:r>
            <a:r>
              <a:rPr lang="ru-RU" sz="1600" dirty="0">
                <a:solidFill>
                  <a:srgbClr val="002060"/>
                </a:solidFill>
              </a:rPr>
              <a:t> – заявок одобрено ННС</a:t>
            </a:r>
          </a:p>
          <a:p>
            <a:pPr marL="1350963" indent="-355600" algn="just"/>
            <a:r>
              <a:rPr lang="ru-RU" sz="1600" dirty="0">
                <a:solidFill>
                  <a:srgbClr val="002060"/>
                </a:solidFill>
              </a:rPr>
              <a:t>     </a:t>
            </a:r>
            <a:r>
              <a:rPr lang="ru-RU" sz="1600" dirty="0">
                <a:solidFill>
                  <a:srgbClr val="C00000"/>
                </a:solidFill>
              </a:rPr>
              <a:t>30</a:t>
            </a:r>
            <a:r>
              <a:rPr lang="ru-RU" sz="1600" dirty="0">
                <a:solidFill>
                  <a:srgbClr val="002060"/>
                </a:solidFill>
              </a:rPr>
              <a:t> – заявки не одобрено ННС</a:t>
            </a:r>
          </a:p>
        </p:txBody>
      </p:sp>
      <p:pic>
        <p:nvPicPr>
          <p:cNvPr id="3" name="Рисунок 2" descr="Буфер обмена со сплошной заливкой">
            <a:extLst>
              <a:ext uri="{FF2B5EF4-FFF2-40B4-BE49-F238E27FC236}">
                <a16:creationId xmlns:a16="http://schemas.microsoft.com/office/drawing/2014/main" id="{17394D9A-6B0D-407F-93DF-D037EB89A5A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062930" y="1843076"/>
            <a:ext cx="720000" cy="720000"/>
          </a:xfrm>
          <a:prstGeom prst="rect">
            <a:avLst/>
          </a:prstGeom>
        </p:spPr>
      </p:pic>
      <p:pic>
        <p:nvPicPr>
          <p:cNvPr id="5" name="Рисунок 4" descr="Буфер обмена со сплошной заливкой">
            <a:extLst>
              <a:ext uri="{FF2B5EF4-FFF2-40B4-BE49-F238E27FC236}">
                <a16:creationId xmlns:a16="http://schemas.microsoft.com/office/drawing/2014/main" id="{E8626CE2-C755-AC20-D8E7-699A1831EEA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923593" y="5591108"/>
            <a:ext cx="720000" cy="720000"/>
          </a:xfrm>
          <a:prstGeom prst="rect">
            <a:avLst/>
          </a:prstGeom>
        </p:spPr>
      </p:pic>
      <p:pic>
        <p:nvPicPr>
          <p:cNvPr id="8" name="Рисунок 7" descr="Буфер обмена со сплошной заливкой">
            <a:extLst>
              <a:ext uri="{FF2B5EF4-FFF2-40B4-BE49-F238E27FC236}">
                <a16:creationId xmlns:a16="http://schemas.microsoft.com/office/drawing/2014/main" id="{F4446531-3893-D137-36C3-C6600D29AFA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923593" y="3701994"/>
            <a:ext cx="720000" cy="7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499800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62004" y="179883"/>
            <a:ext cx="10831398" cy="1255594"/>
          </a:xfrm>
        </p:spPr>
        <p:txBody>
          <a:bodyPr>
            <a:normAutofit/>
          </a:bodyPr>
          <a:lstStyle/>
          <a:p>
            <a:pPr algn="ctr"/>
            <a:r>
              <a:rPr lang="ru-RU" sz="1800" b="1" dirty="0">
                <a:solidFill>
                  <a:srgbClr val="002060"/>
                </a:solidFill>
                <a:latin typeface="+mn-lt"/>
              </a:rPr>
              <a:t>РАССМОТРЕНИЕ ЗАЯВОК В РАМКАХ КОНКУРСА  НА ПРОГРАММНО-ЦЕЛЕВОЕ ФИНАНСИРОВАНИЕ ПО НАУЧНЫМ, НАУЧНО-ТЕХНИЧЕСКИМ ПРОГРАММАМ НА 2023-2025 ГГ. </a:t>
            </a:r>
            <a:br>
              <a:rPr lang="ru-RU" sz="1800" b="1" dirty="0">
                <a:solidFill>
                  <a:srgbClr val="002060"/>
                </a:solidFill>
                <a:latin typeface="+mn-lt"/>
              </a:rPr>
            </a:br>
            <a:r>
              <a:rPr lang="ru-RU" sz="1800" b="1" dirty="0">
                <a:solidFill>
                  <a:srgbClr val="002060"/>
                </a:solidFill>
                <a:latin typeface="+mn-lt"/>
              </a:rPr>
              <a:t>и вне конкурсных процедур на 2024-2026 </a:t>
            </a:r>
            <a:r>
              <a:rPr lang="ru-RU" sz="1800" b="1" dirty="0" err="1">
                <a:solidFill>
                  <a:srgbClr val="002060"/>
                </a:solidFill>
                <a:latin typeface="+mn-lt"/>
              </a:rPr>
              <a:t>гг</a:t>
            </a:r>
            <a:endParaRPr lang="en-US" sz="1800" b="1" dirty="0">
              <a:solidFill>
                <a:srgbClr val="002060"/>
              </a:solidFill>
              <a:latin typeface="+mn-lt"/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3367703" y="1365715"/>
            <a:ext cx="5220000" cy="2387680"/>
          </a:xfrm>
          <a:prstGeom prst="roundRect">
            <a:avLst>
              <a:gd name="adj" fmla="val 11066"/>
            </a:avLst>
          </a:prstGeom>
          <a:solidFill>
            <a:schemeClr val="bg1"/>
          </a:solidFill>
          <a:ln>
            <a:solidFill>
              <a:srgbClr val="00206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marL="360363" algn="ctr"/>
            <a:r>
              <a:rPr lang="ru-RU" sz="1600" b="1" dirty="0">
                <a:solidFill>
                  <a:srgbClr val="002060"/>
                </a:solidFill>
              </a:rPr>
              <a:t>КОНКУРС ПЦФ на 2023-2025</a:t>
            </a:r>
            <a:r>
              <a:rPr lang="en-US" sz="1600" b="1" dirty="0">
                <a:solidFill>
                  <a:srgbClr val="002060"/>
                </a:solidFill>
              </a:rPr>
              <a:t> </a:t>
            </a:r>
            <a:r>
              <a:rPr lang="ru-RU" sz="1600" b="1" dirty="0">
                <a:solidFill>
                  <a:srgbClr val="002060"/>
                </a:solidFill>
              </a:rPr>
              <a:t>гг.:</a:t>
            </a:r>
          </a:p>
          <a:p>
            <a:pPr marL="1350963" indent="-355600"/>
            <a:endParaRPr lang="ru-RU" sz="1600" b="1" dirty="0">
              <a:solidFill>
                <a:srgbClr val="C00000"/>
              </a:solidFill>
            </a:endParaRPr>
          </a:p>
          <a:p>
            <a:pPr marL="1350963" indent="-355600"/>
            <a:r>
              <a:rPr lang="ru-RU" sz="1600" b="1" dirty="0">
                <a:solidFill>
                  <a:srgbClr val="C00000"/>
                </a:solidFill>
              </a:rPr>
              <a:t>15</a:t>
            </a:r>
            <a:r>
              <a:rPr lang="ru-RU" sz="1600" b="1" dirty="0">
                <a:solidFill>
                  <a:srgbClr val="002060"/>
                </a:solidFill>
              </a:rPr>
              <a:t> </a:t>
            </a:r>
            <a:r>
              <a:rPr lang="ru-RU" sz="1600" dirty="0">
                <a:solidFill>
                  <a:srgbClr val="002060"/>
                </a:solidFill>
              </a:rPr>
              <a:t>–</a:t>
            </a:r>
            <a:r>
              <a:rPr lang="ru-RU" sz="1600" b="1" dirty="0">
                <a:solidFill>
                  <a:srgbClr val="002060"/>
                </a:solidFill>
              </a:rPr>
              <a:t> </a:t>
            </a:r>
            <a:r>
              <a:rPr lang="ru-RU" sz="1600" dirty="0">
                <a:solidFill>
                  <a:srgbClr val="002060"/>
                </a:solidFill>
              </a:rPr>
              <a:t>программ поступило в ННС</a:t>
            </a:r>
          </a:p>
          <a:p>
            <a:pPr marL="1350963" indent="-355600"/>
            <a:endParaRPr lang="ru-RU" sz="1600" b="1" dirty="0">
              <a:solidFill>
                <a:srgbClr val="C00000"/>
              </a:solidFill>
            </a:endParaRPr>
          </a:p>
          <a:p>
            <a:pPr marL="1350963" indent="-355600"/>
            <a:r>
              <a:rPr lang="ru-RU" sz="1600" dirty="0">
                <a:solidFill>
                  <a:srgbClr val="C00000"/>
                </a:solidFill>
              </a:rPr>
              <a:t>10</a:t>
            </a:r>
            <a:r>
              <a:rPr lang="ru-RU" sz="1600" dirty="0">
                <a:solidFill>
                  <a:srgbClr val="002060"/>
                </a:solidFill>
              </a:rPr>
              <a:t> – программ были рекомендованы ННС </a:t>
            </a:r>
            <a:br>
              <a:rPr lang="ru-RU" sz="1600" dirty="0">
                <a:solidFill>
                  <a:srgbClr val="002060"/>
                </a:solidFill>
              </a:rPr>
            </a:br>
            <a:endParaRPr lang="ru-RU" sz="1600" b="1" dirty="0">
              <a:solidFill>
                <a:srgbClr val="C00000"/>
              </a:solidFill>
            </a:endParaRPr>
          </a:p>
          <a:p>
            <a:pPr marL="1350963" indent="-355600"/>
            <a:r>
              <a:rPr lang="ru-RU" sz="1600" dirty="0">
                <a:solidFill>
                  <a:srgbClr val="C00000"/>
                </a:solidFill>
              </a:rPr>
              <a:t>5</a:t>
            </a:r>
            <a:r>
              <a:rPr lang="ru-RU" sz="1600" dirty="0">
                <a:solidFill>
                  <a:srgbClr val="002060"/>
                </a:solidFill>
              </a:rPr>
              <a:t> – программ не рекомендованы ННС</a:t>
            </a:r>
          </a:p>
        </p:txBody>
      </p:sp>
      <p:pic>
        <p:nvPicPr>
          <p:cNvPr id="7" name="Рисунок 6" descr="Буфер обмена со сплошной заливкой">
            <a:extLst>
              <a:ext uri="{FF2B5EF4-FFF2-40B4-BE49-F238E27FC236}">
                <a16:creationId xmlns:a16="http://schemas.microsoft.com/office/drawing/2014/main" id="{17394D9A-6B0D-407F-93DF-D037EB89A5A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530385" y="2136803"/>
            <a:ext cx="720000" cy="720000"/>
          </a:xfrm>
          <a:prstGeom prst="rect">
            <a:avLst/>
          </a:prstGeom>
        </p:spPr>
      </p:pic>
      <p:sp>
        <p:nvSpPr>
          <p:cNvPr id="9" name="Скругленный прямоугольник 8"/>
          <p:cNvSpPr/>
          <p:nvPr/>
        </p:nvSpPr>
        <p:spPr>
          <a:xfrm>
            <a:off x="3367703" y="4105128"/>
            <a:ext cx="5220000" cy="1788595"/>
          </a:xfrm>
          <a:prstGeom prst="roundRect">
            <a:avLst>
              <a:gd name="adj" fmla="val 11066"/>
            </a:avLst>
          </a:prstGeom>
          <a:solidFill>
            <a:schemeClr val="bg1"/>
          </a:solidFill>
          <a:ln>
            <a:solidFill>
              <a:srgbClr val="00206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marL="360363" algn="ctr"/>
            <a:r>
              <a:rPr lang="ru-RU" sz="1600" b="1" dirty="0">
                <a:solidFill>
                  <a:srgbClr val="002060"/>
                </a:solidFill>
              </a:rPr>
              <a:t>Заявка вне конкурсных процедур Министерства обороны РК на 2024-2026 гг.:</a:t>
            </a:r>
          </a:p>
          <a:p>
            <a:pPr marL="360363"/>
            <a:endParaRPr lang="ru-RU" sz="1600" b="1" dirty="0">
              <a:solidFill>
                <a:srgbClr val="002060"/>
              </a:solidFill>
            </a:endParaRPr>
          </a:p>
          <a:p>
            <a:pPr marL="1343025" indent="-442913"/>
            <a:r>
              <a:rPr lang="ru-RU" sz="1600" b="1" dirty="0">
                <a:solidFill>
                  <a:srgbClr val="C00000"/>
                </a:solidFill>
              </a:rPr>
              <a:t>1</a:t>
            </a:r>
            <a:r>
              <a:rPr lang="ru-RU" sz="1600" b="1" dirty="0">
                <a:solidFill>
                  <a:srgbClr val="002060"/>
                </a:solidFill>
              </a:rPr>
              <a:t> </a:t>
            </a:r>
            <a:r>
              <a:rPr lang="ru-RU" sz="1600" dirty="0">
                <a:solidFill>
                  <a:srgbClr val="002060"/>
                </a:solidFill>
              </a:rPr>
              <a:t>–</a:t>
            </a:r>
            <a:r>
              <a:rPr lang="ru-RU" sz="1600" b="1" dirty="0">
                <a:solidFill>
                  <a:srgbClr val="002060"/>
                </a:solidFill>
              </a:rPr>
              <a:t> </a:t>
            </a:r>
            <a:r>
              <a:rPr lang="ru-RU" sz="1600" dirty="0">
                <a:solidFill>
                  <a:srgbClr val="002060"/>
                </a:solidFill>
              </a:rPr>
              <a:t>заявка поступила в ННС</a:t>
            </a:r>
          </a:p>
          <a:p>
            <a:pPr marL="1343025" indent="-442913"/>
            <a:r>
              <a:rPr lang="ru-RU" sz="1600" b="1" dirty="0">
                <a:solidFill>
                  <a:srgbClr val="C00000"/>
                </a:solidFill>
              </a:rPr>
              <a:t>1 </a:t>
            </a:r>
            <a:r>
              <a:rPr lang="ru-RU" sz="1600" dirty="0">
                <a:solidFill>
                  <a:srgbClr val="002060"/>
                </a:solidFill>
              </a:rPr>
              <a:t>– заявка рекомендована ННС</a:t>
            </a:r>
          </a:p>
          <a:p>
            <a:pPr marL="1343025" indent="-442913"/>
            <a:endParaRPr lang="ru-RU" sz="1600" dirty="0">
              <a:solidFill>
                <a:srgbClr val="002060"/>
              </a:solidFill>
            </a:endParaRPr>
          </a:p>
        </p:txBody>
      </p:sp>
      <p:pic>
        <p:nvPicPr>
          <p:cNvPr id="12" name="Рисунок 11" descr="Буфер обмена со сплошной заливкой">
            <a:extLst>
              <a:ext uri="{FF2B5EF4-FFF2-40B4-BE49-F238E27FC236}">
                <a16:creationId xmlns:a16="http://schemas.microsoft.com/office/drawing/2014/main" id="{17394D9A-6B0D-407F-93DF-D037EB89A5A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530385" y="4772285"/>
            <a:ext cx="720000" cy="7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994540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Объект 2"/>
          <p:cNvSpPr txBox="1">
            <a:spLocks/>
          </p:cNvSpPr>
          <p:nvPr/>
        </p:nvSpPr>
        <p:spPr>
          <a:xfrm>
            <a:off x="1148806" y="1825671"/>
            <a:ext cx="10280374" cy="1778588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b="1" u="sng" dirty="0">
                <a:solidFill>
                  <a:srgbClr val="002060"/>
                </a:solidFill>
              </a:rPr>
              <a:t>Рассмотрение актов </a:t>
            </a:r>
            <a:r>
              <a:rPr lang="ru-RU" dirty="0">
                <a:solidFill>
                  <a:srgbClr val="002060"/>
                </a:solidFill>
              </a:rPr>
              <a:t>мониторинга хода реализации и результативности научных, научно-технических проектов и программ:</a:t>
            </a:r>
          </a:p>
          <a:p>
            <a:pPr marL="1079500" indent="-407988">
              <a:buFont typeface="Wingdings" panose="05000000000000000000" pitchFamily="2" charset="2"/>
              <a:buChar char="ü"/>
            </a:pPr>
            <a:r>
              <a:rPr lang="ru-RU" dirty="0">
                <a:solidFill>
                  <a:srgbClr val="002060"/>
                </a:solidFill>
              </a:rPr>
              <a:t>рассмотрено </a:t>
            </a:r>
            <a:r>
              <a:rPr lang="ru-RU" b="1" dirty="0">
                <a:solidFill>
                  <a:srgbClr val="C00000"/>
                </a:solidFill>
              </a:rPr>
              <a:t>41</a:t>
            </a:r>
            <a:r>
              <a:rPr lang="ru-RU" dirty="0">
                <a:solidFill>
                  <a:srgbClr val="002060"/>
                </a:solidFill>
              </a:rPr>
              <a:t> акт мониторинга</a:t>
            </a:r>
          </a:p>
          <a:p>
            <a:pPr marL="1079500" indent="-407988">
              <a:buFont typeface="Wingdings" panose="05000000000000000000" pitchFamily="2" charset="2"/>
              <a:buChar char="ü"/>
            </a:pPr>
            <a:r>
              <a:rPr lang="ru-RU" dirty="0">
                <a:solidFill>
                  <a:srgbClr val="002060"/>
                </a:solidFill>
              </a:rPr>
              <a:t>приняты к сведению </a:t>
            </a:r>
            <a:r>
              <a:rPr lang="ru-RU" b="1" dirty="0">
                <a:solidFill>
                  <a:srgbClr val="C00000"/>
                </a:solidFill>
              </a:rPr>
              <a:t>41</a:t>
            </a:r>
            <a:r>
              <a:rPr lang="ru-RU" dirty="0">
                <a:solidFill>
                  <a:srgbClr val="002060"/>
                </a:solidFill>
              </a:rPr>
              <a:t> акт мониторинга</a:t>
            </a:r>
          </a:p>
        </p:txBody>
      </p:sp>
    </p:spTree>
    <p:extLst>
      <p:ext uri="{BB962C8B-B14F-4D97-AF65-F5344CB8AC3E}">
        <p14:creationId xmlns:p14="http://schemas.microsoft.com/office/powerpoint/2010/main" val="40000079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955813" y="894711"/>
            <a:ext cx="10280374" cy="4818112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1400" b="1" u="sng" dirty="0">
                <a:solidFill>
                  <a:srgbClr val="002060"/>
                </a:solidFill>
              </a:rPr>
              <a:t>Рассмотрение кратких сведений </a:t>
            </a:r>
            <a:r>
              <a:rPr lang="ru-RU" sz="1400" dirty="0">
                <a:solidFill>
                  <a:srgbClr val="002060"/>
                </a:solidFill>
              </a:rPr>
              <a:t>хода реализации и результативности научных, научно-технических проектов и программ:</a:t>
            </a:r>
          </a:p>
          <a:p>
            <a:pPr marL="1079500" indent="-407988">
              <a:buFont typeface="Wingdings" panose="05000000000000000000" pitchFamily="2" charset="2"/>
              <a:buChar char="ü"/>
            </a:pPr>
            <a:r>
              <a:rPr lang="ru-RU" sz="1400" b="1" dirty="0">
                <a:solidFill>
                  <a:srgbClr val="002060"/>
                </a:solidFill>
              </a:rPr>
              <a:t>рассмотрено </a:t>
            </a:r>
            <a:r>
              <a:rPr lang="ru-RU" sz="1400" b="1" dirty="0">
                <a:solidFill>
                  <a:srgbClr val="C00000"/>
                </a:solidFill>
              </a:rPr>
              <a:t>48</a:t>
            </a:r>
            <a:r>
              <a:rPr lang="ru-RU" sz="1400" b="1" dirty="0">
                <a:solidFill>
                  <a:srgbClr val="002060"/>
                </a:solidFill>
              </a:rPr>
              <a:t> кратких сведений</a:t>
            </a:r>
          </a:p>
          <a:p>
            <a:pPr marL="1079500" indent="-407988">
              <a:buFont typeface="Wingdings" panose="05000000000000000000" pitchFamily="2" charset="2"/>
              <a:buChar char="ü"/>
            </a:pPr>
            <a:r>
              <a:rPr lang="ru-RU" sz="1400" b="1" dirty="0">
                <a:solidFill>
                  <a:srgbClr val="C00000"/>
                </a:solidFill>
              </a:rPr>
              <a:t>2</a:t>
            </a:r>
            <a:r>
              <a:rPr lang="ru-RU" sz="1400" dirty="0">
                <a:solidFill>
                  <a:srgbClr val="002060"/>
                </a:solidFill>
              </a:rPr>
              <a:t> кратких сведения в рамках конкурса на грантовое финансирование молодых ученых по научным и (или) научно-техническим проектам на 2022-2024 годы;</a:t>
            </a:r>
          </a:p>
          <a:p>
            <a:pPr marL="1079500" indent="-407988">
              <a:buFont typeface="Wingdings" panose="05000000000000000000" pitchFamily="2" charset="2"/>
              <a:buChar char="ü"/>
            </a:pPr>
            <a:r>
              <a:rPr lang="ru-RU" sz="1400" b="1" dirty="0">
                <a:solidFill>
                  <a:srgbClr val="C00000"/>
                </a:solidFill>
              </a:rPr>
              <a:t>2</a:t>
            </a:r>
            <a:r>
              <a:rPr lang="ru-RU" sz="1400" dirty="0">
                <a:solidFill>
                  <a:srgbClr val="002060"/>
                </a:solidFill>
              </a:rPr>
              <a:t> кратких сведения </a:t>
            </a:r>
            <a:r>
              <a:rPr lang="ru-RU" sz="1400" dirty="0" err="1">
                <a:solidFill>
                  <a:srgbClr val="002060"/>
                </a:solidFill>
              </a:rPr>
              <a:t>сведения</a:t>
            </a:r>
            <a:r>
              <a:rPr lang="ru-RU" sz="1400" dirty="0">
                <a:solidFill>
                  <a:srgbClr val="002060"/>
                </a:solidFill>
              </a:rPr>
              <a:t> в рамках конкурса на грантовое финансирование молодых ученых по научным и (или) научно-техническим проектам на 2023-2025 годы;</a:t>
            </a:r>
          </a:p>
          <a:p>
            <a:pPr marL="1079500" indent="-407988">
              <a:buFont typeface="Wingdings" panose="05000000000000000000" pitchFamily="2" charset="2"/>
              <a:buChar char="ü"/>
            </a:pPr>
            <a:r>
              <a:rPr lang="ru-RU" sz="1400" b="1" dirty="0">
                <a:solidFill>
                  <a:srgbClr val="C00000"/>
                </a:solidFill>
              </a:rPr>
              <a:t>17</a:t>
            </a:r>
            <a:r>
              <a:rPr lang="ru-RU" sz="1400" dirty="0">
                <a:solidFill>
                  <a:srgbClr val="002060"/>
                </a:solidFill>
              </a:rPr>
              <a:t> кратких сведений в рамках конкурса на грантовое финансирование по научным и (или) научно-техническим проектам на 2022-2024 годы;</a:t>
            </a:r>
          </a:p>
          <a:p>
            <a:pPr marL="1079500" indent="-407988">
              <a:buFont typeface="Wingdings" panose="05000000000000000000" pitchFamily="2" charset="2"/>
              <a:buChar char="ü"/>
            </a:pPr>
            <a:r>
              <a:rPr lang="ru-RU" sz="1400" b="1" dirty="0">
                <a:solidFill>
                  <a:srgbClr val="C00000"/>
                </a:solidFill>
              </a:rPr>
              <a:t>18</a:t>
            </a:r>
            <a:r>
              <a:rPr lang="ru-RU" sz="1400" dirty="0">
                <a:solidFill>
                  <a:srgbClr val="002060"/>
                </a:solidFill>
              </a:rPr>
              <a:t> кратких сведений в рамках конкурса на грантовое финансирование по научным и (или) научно-техническим проектам на 2023-2025 годы реализации;</a:t>
            </a:r>
          </a:p>
          <a:p>
            <a:pPr marL="1079500" indent="-407988">
              <a:buFont typeface="Wingdings" panose="05000000000000000000" pitchFamily="2" charset="2"/>
              <a:buChar char="ü"/>
            </a:pPr>
            <a:r>
              <a:rPr lang="ru-RU" sz="1400" b="1" dirty="0">
                <a:solidFill>
                  <a:srgbClr val="C00000"/>
                </a:solidFill>
              </a:rPr>
              <a:t>7</a:t>
            </a:r>
            <a:r>
              <a:rPr lang="ru-RU" sz="1400" dirty="0">
                <a:solidFill>
                  <a:srgbClr val="002060"/>
                </a:solidFill>
              </a:rPr>
              <a:t> кратких сведений в рамках конкурса на грантовое финансирование молодых ученых по проекту «</a:t>
            </a:r>
            <a:r>
              <a:rPr lang="ru-RU" sz="1400" dirty="0" err="1">
                <a:solidFill>
                  <a:srgbClr val="002060"/>
                </a:solidFill>
              </a:rPr>
              <a:t>Жас</a:t>
            </a:r>
            <a:r>
              <a:rPr lang="ru-RU" sz="1400" dirty="0">
                <a:solidFill>
                  <a:srgbClr val="002060"/>
                </a:solidFill>
              </a:rPr>
              <a:t> </a:t>
            </a:r>
            <a:r>
              <a:rPr lang="ru-RU" sz="1400" dirty="0" err="1">
                <a:solidFill>
                  <a:srgbClr val="002060"/>
                </a:solidFill>
              </a:rPr>
              <a:t>ғалым</a:t>
            </a:r>
            <a:r>
              <a:rPr lang="ru-RU" sz="1400" dirty="0">
                <a:solidFill>
                  <a:srgbClr val="002060"/>
                </a:solidFill>
              </a:rPr>
              <a:t>» на 2022-2024 годы;</a:t>
            </a:r>
          </a:p>
          <a:p>
            <a:pPr marL="1079500" indent="-407988">
              <a:buFont typeface="Wingdings" panose="05000000000000000000" pitchFamily="2" charset="2"/>
              <a:buChar char="ü"/>
            </a:pPr>
            <a:r>
              <a:rPr lang="ru-RU" sz="1400" b="1" dirty="0">
                <a:solidFill>
                  <a:srgbClr val="C00000"/>
                </a:solidFill>
              </a:rPr>
              <a:t>2</a:t>
            </a:r>
            <a:r>
              <a:rPr lang="ru-RU" sz="1400" dirty="0">
                <a:solidFill>
                  <a:srgbClr val="002060"/>
                </a:solidFill>
              </a:rPr>
              <a:t> кратких сведения в рамках конкурса на грантовое финансирование молодых ученых по проекту «</a:t>
            </a:r>
            <a:r>
              <a:rPr lang="ru-RU" sz="1400" dirty="0" err="1">
                <a:solidFill>
                  <a:srgbClr val="002060"/>
                </a:solidFill>
              </a:rPr>
              <a:t>Жас</a:t>
            </a:r>
            <a:r>
              <a:rPr lang="ru-RU" sz="1400" dirty="0">
                <a:solidFill>
                  <a:srgbClr val="002060"/>
                </a:solidFill>
              </a:rPr>
              <a:t> </a:t>
            </a:r>
            <a:r>
              <a:rPr lang="ru-RU" sz="1400" dirty="0" err="1">
                <a:solidFill>
                  <a:srgbClr val="002060"/>
                </a:solidFill>
              </a:rPr>
              <a:t>ғалым</a:t>
            </a:r>
            <a:r>
              <a:rPr lang="ru-RU" sz="1400" dirty="0">
                <a:solidFill>
                  <a:srgbClr val="002060"/>
                </a:solidFill>
              </a:rPr>
              <a:t>» на 2023-2025 годы</a:t>
            </a:r>
          </a:p>
          <a:p>
            <a:pPr marL="1079500" indent="-407988">
              <a:buFont typeface="Wingdings" panose="05000000000000000000" pitchFamily="2" charset="2"/>
              <a:buChar char="ü"/>
            </a:pPr>
            <a:r>
              <a:rPr lang="ru-RU" sz="1400" b="1" dirty="0">
                <a:solidFill>
                  <a:srgbClr val="002060"/>
                </a:solidFill>
              </a:rPr>
              <a:t>одобрено и рекомендовано к дальнейшему финансированию </a:t>
            </a:r>
            <a:r>
              <a:rPr lang="ru-RU" sz="1400" b="1" dirty="0">
                <a:solidFill>
                  <a:srgbClr val="C00000"/>
                </a:solidFill>
              </a:rPr>
              <a:t>48 </a:t>
            </a:r>
            <a:r>
              <a:rPr lang="ru-RU" sz="1400" b="1" dirty="0">
                <a:solidFill>
                  <a:srgbClr val="002060"/>
                </a:solidFill>
              </a:rPr>
              <a:t>кратких сведений</a:t>
            </a:r>
            <a:endParaRPr lang="en-US" sz="1400" b="1" dirty="0"/>
          </a:p>
        </p:txBody>
      </p:sp>
    </p:spTree>
    <p:extLst>
      <p:ext uri="{BB962C8B-B14F-4D97-AF65-F5344CB8AC3E}">
        <p14:creationId xmlns:p14="http://schemas.microsoft.com/office/powerpoint/2010/main" val="1761275463"/>
      </p:ext>
    </p:extLst>
  </p:cSld>
  <p:clrMapOvr>
    <a:masterClrMapping/>
  </p:clrMapOvr>
</p:sld>
</file>

<file path=ppt/theme/theme1.xml><?xml version="1.0" encoding="utf-8"?>
<a:theme xmlns:a="http://schemas.openxmlformats.org/drawingml/2006/main" name="Капля">
  <a:themeElements>
    <a:clrScheme name="Капля">
      <a:dk1>
        <a:sysClr val="windowText" lastClr="000000"/>
      </a:dk1>
      <a:lt1>
        <a:sysClr val="window" lastClr="FFFFFF"/>
      </a:lt1>
      <a:dk2>
        <a:srgbClr val="355071"/>
      </a:dk2>
      <a:lt2>
        <a:srgbClr val="AABED7"/>
      </a:lt2>
      <a:accent1>
        <a:srgbClr val="2FA3EE"/>
      </a:accent1>
      <a:accent2>
        <a:srgbClr val="4BCAAD"/>
      </a:accent2>
      <a:accent3>
        <a:srgbClr val="86C157"/>
      </a:accent3>
      <a:accent4>
        <a:srgbClr val="D99C3F"/>
      </a:accent4>
      <a:accent5>
        <a:srgbClr val="CE6633"/>
      </a:accent5>
      <a:accent6>
        <a:srgbClr val="A35DD1"/>
      </a:accent6>
      <a:hlink>
        <a:srgbClr val="56BCFE"/>
      </a:hlink>
      <a:folHlink>
        <a:srgbClr val="97C5E3"/>
      </a:folHlink>
    </a:clrScheme>
    <a:fontScheme name="Капля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Капля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00000"/>
                <a:lumMod val="108000"/>
              </a:schemeClr>
            </a:gs>
            <a:gs pos="50000">
              <a:schemeClr val="phClr">
                <a:tint val="98000"/>
                <a:shade val="100000"/>
                <a:satMod val="100000"/>
                <a:lumMod val="100000"/>
              </a:schemeClr>
            </a:gs>
            <a:gs pos="100000">
              <a:schemeClr val="phClr">
                <a:shade val="72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63500" dist="25400" dir="5400000" algn="ctr" rotWithShape="0">
              <a:srgbClr val="000000">
                <a:alpha val="69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200000"/>
            </a:lightRig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4000"/>
                <a:shade val="100000"/>
                <a:hueMod val="130000"/>
                <a:satMod val="150000"/>
                <a:lumMod val="112000"/>
              </a:schemeClr>
            </a:gs>
            <a:gs pos="100000">
              <a:schemeClr val="phClr">
                <a:shade val="92000"/>
                <a:satMod val="140000"/>
                <a:lumMod val="11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roplet" id="{8984A317-299A-4E50-B45D-BFC9EDE2337A}" vid="{A633B6A3-9E7F-4C10-9C98-2517A313436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TM04033925[[fn=Капля]]</Template>
  <TotalTime>859</TotalTime>
  <Words>815</Words>
  <Application>Microsoft Office PowerPoint</Application>
  <PresentationFormat>Широкоэкранный</PresentationFormat>
  <Paragraphs>109</Paragraphs>
  <Slides>11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6" baseType="lpstr">
      <vt:lpstr>Arial</vt:lpstr>
      <vt:lpstr>Calibri</vt:lpstr>
      <vt:lpstr>Tw Cen MT</vt:lpstr>
      <vt:lpstr>Wingdings</vt:lpstr>
      <vt:lpstr>Капля</vt:lpstr>
      <vt:lpstr>           ОТЧЕТ О ДЕЯТЕЛЬНОСТИ  НАЦИОНАЛЬНОГО НАУЧНОГО СОВЕТА  ПО НАПРАВЛЕНИЮ НАУКИ «Национальная безопасность и оборона»  В 2023 ГОДУ  </vt:lpstr>
      <vt:lpstr>Создание ННС и его состава  утверждено приказом министра науки и высшего образования Республики Казахстан от 25 сентября 2023 года № 487 «Об утверждении перечня и положения о национальных научных советах»</vt:lpstr>
      <vt:lpstr>ДЕЯТЕЛЬНОСТЬ ННС ОСУЩЕСТВЛЯЛАСЬ  В СООТВЕТСТВИИ С НОРМАТИВНЫМИ ПРАВОВЫМИ АКТАМИ</vt:lpstr>
      <vt:lpstr>В 2023 ГОДУ ПРОВЕДЕНО 9 ЗАСЕДАНИЙ ННС</vt:lpstr>
      <vt:lpstr>ОБРАЩЕНИЯ ОТ ФИЗИЧЕСКИХ И ЮРИДИЧЕСКИХ ЛИЦ В РАМКАХ  ГРАНТОВОГО И ПРОГРАММНО-ЦЕЛЕВОГО ФИНАНСИРОВАНИЯ</vt:lpstr>
      <vt:lpstr>КОНКУРС НА ГРАНТОВОЕ ФИНАНСИРОВАНИЕ МОЛОДЫХ УЧЕНЫХ,  МОЛОДЫХ УЧЕНЫХ ПО ПРОЕКТУ «ЖАС ҒАЛЫМ» и  на грантовое финансирование на 2023-2025 гг</vt:lpstr>
      <vt:lpstr>РАССМОТРЕНИЕ ЗАЯВОК В РАМКАХ КОНКУРСА  НА ПРОГРАММНО-ЦЕЛЕВОЕ ФИНАНСИРОВАНИЕ ПО НАУЧНЫМ, НАУЧНО-ТЕХНИЧЕСКИМ ПРОГРАММАМ НА 2023-2025 ГГ.  и вне конкурсных процедур на 2024-2026 гг</vt:lpstr>
      <vt:lpstr>Презентация PowerPoint</vt:lpstr>
      <vt:lpstr>Презентация PowerPoint</vt:lpstr>
      <vt:lpstr>ПРОМЕЖУТОЧНЫЕ ОТЧЕТЫ ПЦФ И ЗАКЛЮЧИТЕЛЬНЫЕ ОТЧЕТЫ В РАМКАХ ГФ и ПЦФ ПО ВЫПОЛНЯЕМЫМ НАУЧНЫМ ИССЛЕДОВАНИЯМ ПО СООТВЕТСТВУЮЩИМ НАПРАВЛЕНИЯМ НАУЧНОЙ, НАУЧНО-ТЕХНИЧЕСКОЙ ДЕЯТЕЛЬНОСТИ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Отчет о деятельности  Национального научного совета по приоритетному направлению науки «Исследования в области образования и науки» в 2021 году</dc:title>
  <dc:creator>Муканова С Д</dc:creator>
  <cp:lastModifiedBy>Гаухар Мылтыкбаева</cp:lastModifiedBy>
  <cp:revision>57</cp:revision>
  <dcterms:created xsi:type="dcterms:W3CDTF">2021-12-24T02:42:58Z</dcterms:created>
  <dcterms:modified xsi:type="dcterms:W3CDTF">2024-01-12T09:59:26Z</dcterms:modified>
</cp:coreProperties>
</file>