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68" r:id="rId3"/>
    <p:sldId id="266" r:id="rId4"/>
    <p:sldId id="258" r:id="rId5"/>
    <p:sldId id="265" r:id="rId6"/>
    <p:sldId id="259" r:id="rId7"/>
    <p:sldId id="272" r:id="rId8"/>
    <p:sldId id="269" r:id="rId9"/>
    <p:sldId id="273" r:id="rId10"/>
    <p:sldId id="263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8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8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80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51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19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2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4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4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3CE161-6F41-4885-9F9E-432F585C3D1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7A027D-FD81-420E-ABF2-718DE3A0F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958" cy="6858000"/>
          </a:xfrm>
          <a:prstGeom prst="rect">
            <a:avLst/>
          </a:prstGeom>
          <a:blipFill dpi="0" rotWithShape="1">
            <a:blip r:embed="rId4">
              <a:alphaModFix amt="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880" y="2654236"/>
            <a:ext cx="10389705" cy="1831625"/>
          </a:xfrm>
        </p:spPr>
        <p:txBody>
          <a:bodyPr>
            <a:noAutofit/>
          </a:bodyPr>
          <a:lstStyle/>
          <a:p>
            <a: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2400" b="1" cap="none" dirty="0">
                <a:ln w="13462">
                  <a:solidFill>
                    <a:srgbClr val="ED43F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kk-KZ" sz="2400" b="1" dirty="0"/>
              <a:t>«Ұлттық қауіпсіздік және қорғаныс, биологиялық қауіпсіздік» ғылым бағыты бойынша</a:t>
            </a:r>
            <a:r>
              <a:rPr lang="ru-RU" sz="2400" b="1" dirty="0"/>
              <a:t> </a:t>
            </a:r>
            <a:r>
              <a:rPr lang="ru-RU" sz="2400" b="1" dirty="0" err="1"/>
              <a:t>ұлттық</a:t>
            </a:r>
            <a:r>
              <a:rPr lang="ru-RU" sz="2400" b="1" dirty="0"/>
              <a:t> </a:t>
            </a:r>
            <a:r>
              <a:rPr lang="ru-RU" sz="2400" b="1" dirty="0" err="1"/>
              <a:t>ғылыми</a:t>
            </a:r>
            <a:r>
              <a:rPr lang="ru-RU" sz="2400" b="1" dirty="0"/>
              <a:t> </a:t>
            </a:r>
            <a:r>
              <a:rPr lang="ru-RU" sz="2400" b="1" dirty="0" err="1"/>
              <a:t>кеңестің</a:t>
            </a:r>
            <a:r>
              <a:rPr lang="ru-RU" sz="2400" b="1" dirty="0"/>
              <a:t> 202</a:t>
            </a:r>
            <a:r>
              <a:rPr lang="kk-KZ" sz="2400" b="1" dirty="0"/>
              <a:t>4</a:t>
            </a:r>
            <a:r>
              <a:rPr lang="ru-RU" sz="2400" b="1" dirty="0"/>
              <a:t> </a:t>
            </a:r>
            <a:r>
              <a:rPr lang="ru-RU" sz="2400" b="1" dirty="0" err="1"/>
              <a:t>жылғы</a:t>
            </a:r>
            <a:r>
              <a:rPr lang="ru-RU" sz="2400" b="1" dirty="0"/>
              <a:t> </a:t>
            </a:r>
            <a:r>
              <a:rPr lang="ru-RU" sz="2400" b="1" dirty="0" err="1"/>
              <a:t>қызметі</a:t>
            </a:r>
            <a:r>
              <a:rPr lang="ru-RU" sz="2400" b="1" dirty="0"/>
              <a:t> </a:t>
            </a:r>
            <a:r>
              <a:rPr lang="ru-RU" sz="2400" b="1" dirty="0" err="1"/>
              <a:t>туралы</a:t>
            </a:r>
            <a:r>
              <a:rPr lang="ru-RU" sz="2400" b="1" dirty="0"/>
              <a:t> </a:t>
            </a:r>
            <a:r>
              <a:rPr lang="ru-RU" sz="2400" b="1" dirty="0" err="1"/>
              <a:t>есе</a:t>
            </a:r>
            <a:r>
              <a:rPr lang="kk-KZ" sz="2400" b="1" dirty="0"/>
              <a:t>п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63478" y="5459896"/>
            <a:ext cx="5645426" cy="82163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100" i="1" dirty="0">
                <a:solidFill>
                  <a:srgbClr val="002060"/>
                </a:solidFill>
              </a:rPr>
              <a:t>Ахметов Ж.Х.</a:t>
            </a:r>
            <a:r>
              <a:rPr lang="ru-RU" sz="1100" dirty="0">
                <a:solidFill>
                  <a:srgbClr val="002060"/>
                </a:solidFill>
              </a:rPr>
              <a:t>, </a:t>
            </a:r>
            <a:r>
              <a:rPr lang="ru-RU" sz="1100" dirty="0" smtClean="0">
                <a:solidFill>
                  <a:srgbClr val="002060"/>
                </a:solidFill>
              </a:rPr>
              <a:t>ҰҒК ТӨРАҒАСЫ</a:t>
            </a:r>
            <a:endParaRPr lang="ru-RU" sz="11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100" dirty="0" err="1">
                <a:solidFill>
                  <a:srgbClr val="002060"/>
                </a:solidFill>
              </a:rPr>
              <a:t>калишев</a:t>
            </a:r>
            <a:r>
              <a:rPr lang="ru-RU" sz="1100" dirty="0">
                <a:solidFill>
                  <a:srgbClr val="002060"/>
                </a:solidFill>
              </a:rPr>
              <a:t> Т.А., </a:t>
            </a:r>
            <a:r>
              <a:rPr lang="ru-RU" sz="1100" dirty="0" smtClean="0">
                <a:solidFill>
                  <a:srgbClr val="002060"/>
                </a:solidFill>
              </a:rPr>
              <a:t>ҰҒК ТӨРАҒАСЫНЫҢ ОРЫНБАСАРЫ </a:t>
            </a:r>
            <a:endParaRPr lang="ru-RU" sz="11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100" dirty="0" smtClean="0">
                <a:solidFill>
                  <a:schemeClr val="tx1"/>
                </a:solidFill>
              </a:rPr>
              <a:t>«</a:t>
            </a:r>
            <a:r>
              <a:rPr lang="kk-KZ" sz="1050" dirty="0">
                <a:solidFill>
                  <a:schemeClr val="tx1"/>
                </a:solidFill>
              </a:rPr>
              <a:t>Ұлттық қауіпсіздік және қорғаныс, биологиялық қауіпсіздік</a:t>
            </a:r>
            <a:r>
              <a:rPr lang="ru-RU" sz="1100" dirty="0" smtClean="0">
                <a:solidFill>
                  <a:schemeClr val="tx1"/>
                </a:solidFill>
              </a:rPr>
              <a:t>»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130" y="344557"/>
            <a:ext cx="10986053" cy="689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solidFill>
                  <a:schemeClr val="tx1"/>
                </a:solidFill>
              </a:rPr>
              <a:t>Ұлттық мемлекеттік ғылыми – техникалық сараптама орталығы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0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209418"/>
            <a:ext cx="11172734" cy="1199252"/>
          </a:xfrm>
        </p:spPr>
        <p:txBody>
          <a:bodyPr>
            <a:normAutofit/>
          </a:bodyPr>
          <a:lstStyle/>
          <a:p>
            <a:r>
              <a:rPr lang="kk-KZ" sz="2000" b="1" dirty="0"/>
              <a:t>ғылыми және (немесе) ғылыми-техникалық қызметі бойынша бағдарламалық-нысаналы қаржыландыру жөніндегі аралық және қорытынды </a:t>
            </a:r>
            <a:r>
              <a:rPr lang="kk-KZ" sz="2000" b="1" dirty="0" smtClean="0"/>
              <a:t>есептер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005811"/>
              </p:ext>
            </p:extLst>
          </p:nvPr>
        </p:nvGraphicFramePr>
        <p:xfrm>
          <a:off x="763050" y="1502949"/>
          <a:ext cx="10665900" cy="416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09">
                  <a:extLst>
                    <a:ext uri="{9D8B030D-6E8A-4147-A177-3AD203B41FA5}">
                      <a16:colId xmlns="" xmlns:a16="http://schemas.microsoft.com/office/drawing/2014/main" val="1046184406"/>
                    </a:ext>
                  </a:extLst>
                </a:gridCol>
                <a:gridCol w="2071732">
                  <a:extLst>
                    <a:ext uri="{9D8B030D-6E8A-4147-A177-3AD203B41FA5}">
                      <a16:colId xmlns="" xmlns:a16="http://schemas.microsoft.com/office/drawing/2014/main" val="3909134041"/>
                    </a:ext>
                  </a:extLst>
                </a:gridCol>
                <a:gridCol w="2087599">
                  <a:extLst>
                    <a:ext uri="{9D8B030D-6E8A-4147-A177-3AD203B41FA5}">
                      <a16:colId xmlns="" xmlns:a16="http://schemas.microsoft.com/office/drawing/2014/main" val="1871762156"/>
                    </a:ext>
                  </a:extLst>
                </a:gridCol>
                <a:gridCol w="2133180">
                  <a:extLst>
                    <a:ext uri="{9D8B030D-6E8A-4147-A177-3AD203B41FA5}">
                      <a16:colId xmlns="" xmlns:a16="http://schemas.microsoft.com/office/drawing/2014/main" val="2036729612"/>
                    </a:ext>
                  </a:extLst>
                </a:gridCol>
                <a:gridCol w="2133180">
                  <a:extLst>
                    <a:ext uri="{9D8B030D-6E8A-4147-A177-3AD203B41FA5}">
                      <a16:colId xmlns="" xmlns:a16="http://schemas.microsoft.com/office/drawing/2014/main" val="4089485658"/>
                    </a:ext>
                  </a:extLst>
                </a:gridCol>
              </a:tblGrid>
              <a:tr h="5104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Қаржыландыру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түрі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Іске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асырылған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жобалар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Қаралған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есептер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Мақұлданған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есептер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Мақұлданбаған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есептер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4297117"/>
                  </a:ext>
                </a:extLst>
              </a:tr>
              <a:tr h="3963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2022-2024 </a:t>
                      </a:r>
                      <a:r>
                        <a:rPr lang="ru-RU" sz="1400" dirty="0" err="1" smtClean="0"/>
                        <a:t>жж</a:t>
                      </a:r>
                      <a:r>
                        <a:rPr lang="ru-RU" sz="1400" dirty="0" smtClean="0"/>
                        <a:t>. ЖҒ ГҚ </a:t>
                      </a:r>
                    </a:p>
                    <a:p>
                      <a:r>
                        <a:rPr lang="ru-RU" sz="1400" dirty="0" smtClean="0"/>
                        <a:t>(ҚР </a:t>
                      </a:r>
                      <a:r>
                        <a:rPr lang="ru-RU" sz="1400" dirty="0" err="1" smtClean="0"/>
                        <a:t>ҒжЖБМ</a:t>
                      </a:r>
                      <a:r>
                        <a:rPr lang="ru-RU" sz="1400" dirty="0" smtClean="0"/>
                        <a:t>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0131333"/>
                  </a:ext>
                </a:extLst>
              </a:tr>
              <a:tr h="503342">
                <a:tc>
                  <a:txBody>
                    <a:bodyPr/>
                    <a:lstStyle/>
                    <a:p>
                      <a:pPr marL="635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2022-2024 </a:t>
                      </a:r>
                      <a:r>
                        <a:rPr lang="ru-RU" sz="1400" dirty="0" err="1" smtClean="0"/>
                        <a:t>жж</a:t>
                      </a:r>
                      <a:r>
                        <a:rPr lang="ru-RU" sz="1400" dirty="0" smtClean="0"/>
                        <a:t>. «</a:t>
                      </a:r>
                      <a:r>
                        <a:rPr lang="ru-RU" sz="1400" dirty="0" err="1" smtClean="0"/>
                        <a:t>Жас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галым</a:t>
                      </a:r>
                      <a:r>
                        <a:rPr lang="ru-RU" sz="1400" dirty="0" smtClean="0"/>
                        <a:t>» ГҚ  (ҚР </a:t>
                      </a:r>
                      <a:r>
                        <a:rPr lang="ru-RU" sz="1400" dirty="0" err="1" smtClean="0"/>
                        <a:t>ҒжЖБМ</a:t>
                      </a:r>
                      <a:r>
                        <a:rPr lang="ru-RU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5391940"/>
                  </a:ext>
                </a:extLst>
              </a:tr>
              <a:tr h="396320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 </a:t>
                      </a:r>
                      <a:r>
                        <a:rPr lang="ru-RU" sz="1400" i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жж</a:t>
                      </a:r>
                      <a:r>
                        <a:rPr lang="ru-RU" sz="14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ГҚ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smtClean="0"/>
                        <a:t>ҚР </a:t>
                      </a:r>
                      <a:r>
                        <a:rPr lang="ru-RU" sz="1400" dirty="0" err="1" smtClean="0"/>
                        <a:t>ҒжЖБМ</a:t>
                      </a:r>
                      <a:r>
                        <a:rPr lang="ru-RU" sz="14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15901454"/>
                  </a:ext>
                </a:extLst>
              </a:tr>
              <a:tr h="684058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 </a:t>
                      </a:r>
                      <a:r>
                        <a:rPr lang="ru-RU" sz="1400" i="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жж</a:t>
                      </a:r>
                      <a:r>
                        <a:rPr lang="ru-RU" sz="14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НБҚ </a:t>
                      </a:r>
                    </a:p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smtClean="0"/>
                        <a:t>ҚР </a:t>
                      </a:r>
                      <a:r>
                        <a:rPr lang="ru-RU" sz="1400" dirty="0" err="1" smtClean="0"/>
                        <a:t>ҒжЖБМ</a:t>
                      </a:r>
                      <a:r>
                        <a:rPr lang="ru-RU" sz="14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4058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 </a:t>
                      </a:r>
                      <a:r>
                        <a:rPr lang="ru-RU" sz="1400" i="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жж</a:t>
                      </a:r>
                      <a:r>
                        <a:rPr lang="ru-RU" sz="14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НБҚ </a:t>
                      </a:r>
                    </a:p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smtClean="0"/>
                        <a:t>ҚР </a:t>
                      </a:r>
                      <a:r>
                        <a:rPr lang="ru-RU" sz="1400" dirty="0" err="1" smtClean="0"/>
                        <a:t>ҒжЖБМ</a:t>
                      </a:r>
                      <a:r>
                        <a:rPr lang="ru-RU" sz="14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4058"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2024-2026 </a:t>
                      </a:r>
                      <a:r>
                        <a:rPr lang="ru-RU" sz="1400" i="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жж</a:t>
                      </a:r>
                      <a:r>
                        <a:rPr lang="ru-RU" sz="14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НБҚ </a:t>
                      </a:r>
                    </a:p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smtClean="0"/>
                        <a:t>ҚР </a:t>
                      </a:r>
                      <a:r>
                        <a:rPr lang="ru-RU" sz="1400" dirty="0" err="1" smtClean="0"/>
                        <a:t>ҒжЖБМ</a:t>
                      </a:r>
                      <a:r>
                        <a:rPr lang="ru-RU" sz="14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5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800" dirty="0" err="1" smtClean="0">
                <a:solidFill>
                  <a:srgbClr val="002060"/>
                </a:solidFill>
              </a:rPr>
              <a:t>Назарларыңызға</a:t>
            </a:r>
            <a:r>
              <a:rPr lang="ru-RU" sz="4800" dirty="0" smtClean="0">
                <a:solidFill>
                  <a:srgbClr val="002060"/>
                </a:solidFill>
              </a:rPr>
              <a:t> </a:t>
            </a:r>
            <a:r>
              <a:rPr lang="ru-RU" sz="4800" smtClean="0">
                <a:solidFill>
                  <a:srgbClr val="002060"/>
                </a:solidFill>
              </a:rPr>
              <a:t>рахмет!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6854"/>
            <a:ext cx="12192000" cy="27977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23730" y="665476"/>
            <a:ext cx="10495128" cy="2640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err="1"/>
              <a:t>Ұлттық</a:t>
            </a:r>
            <a:r>
              <a:rPr lang="ru-RU" sz="2800" dirty="0"/>
              <a:t> </a:t>
            </a:r>
            <a:r>
              <a:rPr lang="ru-RU" sz="2800" dirty="0" err="1"/>
              <a:t>ғылыми</a:t>
            </a:r>
            <a:r>
              <a:rPr lang="ru-RU" sz="2800" dirty="0"/>
              <a:t> </a:t>
            </a:r>
            <a:r>
              <a:rPr lang="ru-RU" sz="2800" dirty="0" err="1"/>
              <a:t>кеңес</a:t>
            </a:r>
            <a:r>
              <a:rPr lang="ru-RU" sz="2800" dirty="0"/>
              <a:t> </a:t>
            </a:r>
            <a:r>
              <a:rPr lang="ru-RU" sz="2800" dirty="0" err="1"/>
              <a:t>құру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оның</a:t>
            </a:r>
            <a:r>
              <a:rPr lang="ru-RU" sz="2800" dirty="0"/>
              <a:t> </a:t>
            </a:r>
            <a:r>
              <a:rPr lang="ru-RU" sz="2800" dirty="0" err="1"/>
              <a:t>құрамы</a:t>
            </a:r>
            <a:r>
              <a:rPr lang="ru-RU" sz="2800" dirty="0"/>
              <a:t> "</a:t>
            </a:r>
            <a:r>
              <a:rPr lang="ru-RU" sz="2800" dirty="0" err="1"/>
              <a:t>Ұлттық</a:t>
            </a:r>
            <a:r>
              <a:rPr lang="ru-RU" sz="2800" dirty="0"/>
              <a:t> </a:t>
            </a:r>
            <a:r>
              <a:rPr lang="ru-RU" sz="2800" dirty="0" err="1"/>
              <a:t>ғылыми</a:t>
            </a:r>
            <a:r>
              <a:rPr lang="ru-RU" sz="2800" dirty="0"/>
              <a:t> </a:t>
            </a:r>
            <a:r>
              <a:rPr lang="ru-RU" sz="2800" dirty="0" err="1"/>
              <a:t>кеңестер</a:t>
            </a:r>
            <a:r>
              <a:rPr lang="ru-RU" sz="2800" dirty="0"/>
              <a:t> </a:t>
            </a:r>
            <a:r>
              <a:rPr lang="ru-RU" sz="2800" dirty="0" err="1"/>
              <a:t>құрамын</a:t>
            </a:r>
            <a:r>
              <a:rPr lang="ru-RU" sz="2800" dirty="0"/>
              <a:t> </a:t>
            </a:r>
            <a:r>
              <a:rPr lang="ru-RU" sz="2800" dirty="0" err="1"/>
              <a:t>бекіту</a:t>
            </a:r>
            <a:r>
              <a:rPr lang="ru-RU" sz="2800" dirty="0"/>
              <a:t> </a:t>
            </a:r>
            <a:r>
              <a:rPr lang="ru-RU" sz="2800" dirty="0" err="1"/>
              <a:t>туралы</a:t>
            </a:r>
            <a:r>
              <a:rPr lang="ru-RU" sz="2800" dirty="0"/>
              <a:t>" </a:t>
            </a:r>
            <a:r>
              <a:rPr lang="ru-RU" sz="2800" dirty="0" err="1"/>
              <a:t>Қазақстан</a:t>
            </a:r>
            <a:r>
              <a:rPr lang="ru-RU" sz="2800" dirty="0"/>
              <a:t> </a:t>
            </a:r>
            <a:r>
              <a:rPr lang="ru-RU" sz="2800" dirty="0" err="1"/>
              <a:t>Республикасы</a:t>
            </a:r>
            <a:r>
              <a:rPr lang="ru-RU" sz="2800" dirty="0"/>
              <a:t> </a:t>
            </a:r>
            <a:r>
              <a:rPr lang="ru-RU" sz="2800" dirty="0" err="1"/>
              <a:t>Ғылым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жоғары</a:t>
            </a:r>
            <a:r>
              <a:rPr lang="ru-RU" sz="2800" dirty="0"/>
              <a:t> </a:t>
            </a:r>
            <a:r>
              <a:rPr lang="ru-RU" sz="2800" dirty="0" err="1"/>
              <a:t>білім</a:t>
            </a:r>
            <a:r>
              <a:rPr lang="ru-RU" sz="2800" dirty="0"/>
              <a:t> </a:t>
            </a:r>
            <a:r>
              <a:rPr lang="ru-RU" sz="2800" dirty="0" err="1"/>
              <a:t>министрінің</a:t>
            </a:r>
            <a:r>
              <a:rPr lang="ru-RU" sz="2800" dirty="0"/>
              <a:t> 2023 </a:t>
            </a:r>
            <a:r>
              <a:rPr lang="ru-RU" sz="2800" dirty="0" err="1"/>
              <a:t>жылғы</a:t>
            </a:r>
            <a:r>
              <a:rPr lang="ru-RU" sz="2800" dirty="0"/>
              <a:t> 5 </a:t>
            </a:r>
            <a:r>
              <a:rPr lang="ru-RU" sz="2800" dirty="0" err="1"/>
              <a:t>маусымдағы</a:t>
            </a:r>
            <a:r>
              <a:rPr lang="ru-RU" sz="2800" dirty="0"/>
              <a:t> № 258 </a:t>
            </a:r>
            <a:r>
              <a:rPr lang="ru-RU" sz="2800" dirty="0" err="1"/>
              <a:t>бұйрығымен</a:t>
            </a:r>
            <a:r>
              <a:rPr lang="ru-RU" sz="2800" dirty="0"/>
              <a:t> </a:t>
            </a:r>
            <a:r>
              <a:rPr lang="ru-RU" sz="2800" dirty="0" err="1"/>
              <a:t>бекітілген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84134" y="3872253"/>
            <a:ext cx="1187207" cy="1839588"/>
            <a:chOff x="1023730" y="3730127"/>
            <a:chExt cx="1482036" cy="227202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90" y="4464247"/>
              <a:ext cx="734120" cy="73412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730" y="5268035"/>
              <a:ext cx="734120" cy="73412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646" y="5268035"/>
              <a:ext cx="734120" cy="73412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2964" y="3730127"/>
              <a:ext cx="369772" cy="73412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039067" y="4191883"/>
            <a:ext cx="5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ҰҒК </a:t>
            </a:r>
            <a:r>
              <a:rPr lang="ru-RU" sz="2400" dirty="0" err="1" smtClean="0">
                <a:solidFill>
                  <a:srgbClr val="002060"/>
                </a:solidFill>
              </a:rPr>
              <a:t>құрамында</a:t>
            </a:r>
            <a:r>
              <a:rPr lang="ru-RU" sz="2400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>
                <a:solidFill>
                  <a:srgbClr val="C00000"/>
                </a:solidFill>
              </a:rPr>
              <a:t>25 </a:t>
            </a:r>
            <a:r>
              <a:rPr lang="ru-RU" sz="2400" b="1" dirty="0" err="1" smtClean="0">
                <a:solidFill>
                  <a:srgbClr val="C00000"/>
                </a:solidFill>
              </a:rPr>
              <a:t>адам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9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-65258"/>
            <a:ext cx="10515600" cy="933588"/>
          </a:xfrm>
        </p:spPr>
        <p:txBody>
          <a:bodyPr>
            <a:normAutofit/>
          </a:bodyPr>
          <a:lstStyle/>
          <a:p>
            <a:r>
              <a:rPr lang="ru-RU" sz="2400" b="1" dirty="0"/>
              <a:t>ҰҒК ҚЫЗМЕТІ НОРМАТИВТІК ҚҰҚЫҚТЫҚ АКТІЛЕРГЕ СӘЙКЕС ЖҮЗЕГЕ АСЫРЫЛДЫ</a:t>
            </a:r>
            <a:endParaRPr lang="en-US" sz="2400" b="1" dirty="0">
              <a:latin typeface="+mn-lt"/>
            </a:endParaRPr>
          </a:p>
        </p:txBody>
      </p:sp>
      <p:pic>
        <p:nvPicPr>
          <p:cNvPr id="5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7" y="957380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3987" y="836766"/>
            <a:ext cx="80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</a:rPr>
              <a:t>Ғылым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туралы</a:t>
            </a:r>
            <a:r>
              <a:rPr lang="ru-RU" sz="2400" dirty="0" smtClean="0">
                <a:solidFill>
                  <a:srgbClr val="002060"/>
                </a:solidFill>
              </a:rPr>
              <a:t>» </a:t>
            </a:r>
            <a:r>
              <a:rPr lang="ru-RU" sz="2400" dirty="0" err="1" smtClean="0">
                <a:solidFill>
                  <a:srgbClr val="002060"/>
                </a:solidFill>
              </a:rPr>
              <a:t>Қазақстан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Республикасының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Заңы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7" y="3821847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94066" y="3009720"/>
            <a:ext cx="9809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Ғылыми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және</a:t>
            </a:r>
            <a:r>
              <a:rPr lang="ru-RU" sz="2400" dirty="0">
                <a:solidFill>
                  <a:srgbClr val="002060"/>
                </a:solidFill>
              </a:rPr>
              <a:t> (</a:t>
            </a:r>
            <a:r>
              <a:rPr lang="ru-RU" sz="2400" dirty="0" err="1">
                <a:solidFill>
                  <a:srgbClr val="002060"/>
                </a:solidFill>
              </a:rPr>
              <a:t>немесе</a:t>
            </a:r>
            <a:r>
              <a:rPr lang="ru-RU" sz="2400" dirty="0">
                <a:solidFill>
                  <a:srgbClr val="002060"/>
                </a:solidFill>
              </a:rPr>
              <a:t>) </a:t>
            </a:r>
            <a:r>
              <a:rPr lang="ru-RU" sz="2400" dirty="0" err="1">
                <a:solidFill>
                  <a:srgbClr val="002060"/>
                </a:solidFill>
              </a:rPr>
              <a:t>ғылыми-техникалық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қызметті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базалық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және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бағдарламалық-нысаналы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қаржыландыру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сондай-ақ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ғылыми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және</a:t>
            </a:r>
            <a:r>
              <a:rPr lang="ru-RU" sz="2400" dirty="0">
                <a:solidFill>
                  <a:srgbClr val="002060"/>
                </a:solidFill>
              </a:rPr>
              <a:t> (</a:t>
            </a:r>
            <a:r>
              <a:rPr lang="ru-RU" sz="2400" dirty="0" err="1">
                <a:solidFill>
                  <a:srgbClr val="002060"/>
                </a:solidFill>
              </a:rPr>
              <a:t>немесе</a:t>
            </a:r>
            <a:r>
              <a:rPr lang="ru-RU" sz="2400" dirty="0">
                <a:solidFill>
                  <a:srgbClr val="002060"/>
                </a:solidFill>
              </a:rPr>
              <a:t>) </a:t>
            </a:r>
            <a:r>
              <a:rPr lang="ru-RU" sz="2400" dirty="0" err="1" smtClean="0">
                <a:solidFill>
                  <a:srgbClr val="002060"/>
                </a:solidFill>
              </a:rPr>
              <a:t>ғылыми-техникалық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қызмет</a:t>
            </a:r>
            <a:r>
              <a:rPr lang="ru-RU" sz="2400" dirty="0">
                <a:solidFill>
                  <a:srgbClr val="002060"/>
                </a:solidFill>
              </a:rPr>
              <a:t> пен </a:t>
            </a:r>
            <a:r>
              <a:rPr lang="ru-RU" sz="2400" dirty="0" err="1">
                <a:solidFill>
                  <a:srgbClr val="002060"/>
                </a:solidFill>
              </a:rPr>
              <a:t>ғылыми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және</a:t>
            </a:r>
            <a:r>
              <a:rPr lang="ru-RU" sz="2400" dirty="0">
                <a:solidFill>
                  <a:srgbClr val="002060"/>
                </a:solidFill>
              </a:rPr>
              <a:t> (</a:t>
            </a:r>
            <a:r>
              <a:rPr lang="ru-RU" sz="2400" dirty="0" err="1">
                <a:solidFill>
                  <a:srgbClr val="002060"/>
                </a:solidFill>
              </a:rPr>
              <a:t>немесе</a:t>
            </a:r>
            <a:r>
              <a:rPr lang="ru-RU" sz="2400" dirty="0">
                <a:solidFill>
                  <a:srgbClr val="002060"/>
                </a:solidFill>
              </a:rPr>
              <a:t>) </a:t>
            </a:r>
            <a:r>
              <a:rPr lang="ru-RU" sz="2400" dirty="0" err="1">
                <a:solidFill>
                  <a:srgbClr val="002060"/>
                </a:solidFill>
              </a:rPr>
              <a:t>ғылыми-техникалық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қызметтің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нәтижелерін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коммерцияландыруды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гранттық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қаржыландыру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іргелі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ғылыми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зерттеулерді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жүзеге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асыратын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ғылыми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ұйымдарды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қаржыландыру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қағидаларын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бекіту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25451" y="6043976"/>
            <a:ext cx="10897849" cy="149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199" y="6148903"/>
            <a:ext cx="10897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ҰҒК </a:t>
            </a:r>
            <a:r>
              <a:rPr lang="ru-RU" sz="2000" dirty="0" err="1"/>
              <a:t>қызметінің</a:t>
            </a:r>
            <a:r>
              <a:rPr lang="ru-RU" sz="2000" dirty="0"/>
              <a:t> </a:t>
            </a:r>
            <a:r>
              <a:rPr lang="ru-RU" sz="2000" dirty="0" err="1"/>
              <a:t>принциптері</a:t>
            </a:r>
            <a:r>
              <a:rPr lang="ru-RU" sz="2000" dirty="0"/>
              <a:t>: </a:t>
            </a:r>
            <a:r>
              <a:rPr lang="ru-RU" sz="2000" b="1" i="1" dirty="0" err="1">
                <a:solidFill>
                  <a:srgbClr val="FF0000"/>
                </a:solidFill>
              </a:rPr>
              <a:t>қабылданатын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шешімдердің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жариялылығы</a:t>
            </a:r>
            <a:r>
              <a:rPr lang="ru-RU" sz="2000" b="1" i="1" dirty="0">
                <a:solidFill>
                  <a:srgbClr val="FF0000"/>
                </a:solidFill>
              </a:rPr>
              <a:t> мен </a:t>
            </a:r>
            <a:r>
              <a:rPr lang="ru-RU" sz="2000" b="1" i="1" dirty="0" err="1">
                <a:solidFill>
                  <a:srgbClr val="FF0000"/>
                </a:solidFill>
              </a:rPr>
              <a:t>объективтілігі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B13C7-0CC8-D6A0-1A03-0176A39D14D0}"/>
              </a:ext>
            </a:extLst>
          </p:cNvPr>
          <p:cNvSpPr txBox="1"/>
          <p:nvPr/>
        </p:nvSpPr>
        <p:spPr>
          <a:xfrm>
            <a:off x="1543987" y="1611262"/>
            <a:ext cx="9809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"</a:t>
            </a:r>
            <a:r>
              <a:rPr lang="ru-RU" sz="2400" dirty="0" err="1"/>
              <a:t>Ұлттық</a:t>
            </a:r>
            <a:r>
              <a:rPr lang="ru-RU" sz="2400" dirty="0"/>
              <a:t> </a:t>
            </a:r>
            <a:r>
              <a:rPr lang="ru-RU" sz="2400" dirty="0" err="1"/>
              <a:t>ғылыми</a:t>
            </a:r>
            <a:r>
              <a:rPr lang="ru-RU" sz="2400" dirty="0"/>
              <a:t> </a:t>
            </a:r>
            <a:r>
              <a:rPr lang="ru-RU" sz="2400" dirty="0" err="1"/>
              <a:t>кеңестер</a:t>
            </a:r>
            <a:r>
              <a:rPr lang="ru-RU" sz="2400" dirty="0"/>
              <a:t> </a:t>
            </a:r>
            <a:r>
              <a:rPr lang="ru-RU" sz="2400" dirty="0" err="1"/>
              <a:t>құрамын</a:t>
            </a:r>
            <a:r>
              <a:rPr lang="ru-RU" sz="2400" dirty="0"/>
              <a:t> </a:t>
            </a:r>
            <a:r>
              <a:rPr lang="ru-RU" sz="2400" dirty="0" err="1"/>
              <a:t>бекіту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" </a:t>
            </a:r>
            <a:r>
              <a:rPr lang="ru-RU" sz="2400" dirty="0" err="1"/>
              <a:t>Қазақстан</a:t>
            </a:r>
            <a:r>
              <a:rPr lang="ru-RU" sz="2400" dirty="0"/>
              <a:t> </a:t>
            </a:r>
            <a:r>
              <a:rPr lang="ru-RU" sz="2400" dirty="0" err="1"/>
              <a:t>Республикасы</a:t>
            </a:r>
            <a:r>
              <a:rPr lang="ru-RU" sz="2400" dirty="0"/>
              <a:t> </a:t>
            </a:r>
            <a:r>
              <a:rPr lang="ru-RU" sz="2400" dirty="0" err="1"/>
              <a:t>Ғылым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білім</a:t>
            </a:r>
            <a:r>
              <a:rPr lang="ru-RU" sz="2400" dirty="0"/>
              <a:t> </a:t>
            </a:r>
            <a:r>
              <a:rPr lang="ru-RU" sz="2400" dirty="0" err="1" smtClean="0"/>
              <a:t>министрінің</a:t>
            </a:r>
            <a:r>
              <a:rPr lang="ru-RU" sz="2400" dirty="0" smtClean="0"/>
              <a:t> </a:t>
            </a:r>
            <a:r>
              <a:rPr lang="ru-RU" sz="2400" dirty="0" err="1" smtClean="0"/>
              <a:t>бұйрығы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8" descr="D:\Презентация\11.png">
            <a:extLst>
              <a:ext uri="{FF2B5EF4-FFF2-40B4-BE49-F238E27FC236}">
                <a16:creationId xmlns="" xmlns:a16="http://schemas.microsoft.com/office/drawing/2014/main" id="{38895FE3-34E2-0B78-6866-145716A0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7" y="2103718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8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43" y="147012"/>
            <a:ext cx="10518913" cy="562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2024 ЖЫЛЫ ҰҒК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9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ОТЫРЫСЫ ӨТКІЗІЛДІ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5110A79-86A5-4D88-B20D-BDE98C64F997}"/>
              </a:ext>
            </a:extLst>
          </p:cNvPr>
          <p:cNvSpPr/>
          <p:nvPr/>
        </p:nvSpPr>
        <p:spPr>
          <a:xfrm>
            <a:off x="571823" y="717172"/>
            <a:ext cx="4036100" cy="3996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ҚАРАЛҒАН СҰРАҚТАР: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2078" y="1284912"/>
            <a:ext cx="0" cy="50952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" y="1331162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1004" y="1232777"/>
            <a:ext cx="1015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2024-2026 </a:t>
            </a:r>
            <a:r>
              <a:rPr lang="ru-RU" dirty="0" err="1" smtClean="0">
                <a:solidFill>
                  <a:srgbClr val="002060"/>
                </a:solidFill>
              </a:rPr>
              <a:t>жж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Жас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ғалымдар</a:t>
            </a:r>
            <a:r>
              <a:rPr lang="ru-RU" dirty="0" smtClean="0">
                <a:solidFill>
                  <a:srgbClr val="002060"/>
                </a:solidFill>
              </a:rPr>
              <a:t> конкурсы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47" y="2104361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1004" y="2025006"/>
            <a:ext cx="1015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2024-2026 </a:t>
            </a:r>
            <a:r>
              <a:rPr lang="ru-RU" dirty="0" err="1" smtClean="0">
                <a:solidFill>
                  <a:srgbClr val="002060"/>
                </a:solidFill>
              </a:rPr>
              <a:t>жж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Гранттық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қаржыландыру</a:t>
            </a:r>
            <a:r>
              <a:rPr lang="ru-RU" dirty="0" smtClean="0">
                <a:solidFill>
                  <a:srgbClr val="002060"/>
                </a:solidFill>
              </a:rPr>
              <a:t> конкурсы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08" y="3645375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01324" y="3507309"/>
            <a:ext cx="1048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Гранттық </a:t>
            </a:r>
            <a:r>
              <a:rPr lang="kk-KZ" dirty="0"/>
              <a:t>және бағдарламалық-нысаналы қаржыландыру шеңберінде жеке және заңды тұлғалардың өтініштері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1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1" y="4562176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68266" y="4281853"/>
            <a:ext cx="1048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Ғ</a:t>
            </a:r>
            <a:r>
              <a:rPr lang="kk-KZ" dirty="0" smtClean="0"/>
              <a:t>ылыми </a:t>
            </a:r>
            <a:r>
              <a:rPr lang="kk-KZ" dirty="0"/>
              <a:t>және (немесе) ғылыми-техникалық қызметі бойынша бағдарламалық-нысаналы қаржыландыру жөніндегі аралық және қорытынды есептер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70" y="5408158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54652" y="5287229"/>
            <a:ext cx="1048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Г</a:t>
            </a:r>
            <a:r>
              <a:rPr lang="kk-KZ" dirty="0" smtClean="0"/>
              <a:t>ранттық </a:t>
            </a:r>
            <a:r>
              <a:rPr lang="kk-KZ" dirty="0"/>
              <a:t>және бағдарламалық-нысаналы қаржыландырудың ғылыми жобалары мен бағдарламаларының іске асырылу барысы мен </a:t>
            </a:r>
            <a:r>
              <a:rPr lang="kk-KZ" dirty="0" smtClean="0"/>
              <a:t>нәтижелілігінің мониторинг актісі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1" y="6128894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468266" y="5951017"/>
            <a:ext cx="1048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Гранттық қаржыландыруға арналған </a:t>
            </a:r>
            <a:r>
              <a:rPr lang="kk-KZ" dirty="0" smtClean="0"/>
              <a:t>конкурстық жобаларды </a:t>
            </a:r>
            <a:r>
              <a:rPr lang="kk-KZ" dirty="0"/>
              <a:t>іске асыру туралы қысқаша мәліметтер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27E9CE1-2B4A-4D61-88B3-5220A1A8E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31" y="260652"/>
            <a:ext cx="792000" cy="792000"/>
          </a:xfrm>
          <a:prstGeom prst="rect">
            <a:avLst/>
          </a:prstGeom>
          <a:effectLst/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1B9F94C-DCE4-46FC-820A-8FB17D4A1771}"/>
              </a:ext>
            </a:extLst>
          </p:cNvPr>
          <p:cNvSpPr txBox="1"/>
          <p:nvPr/>
        </p:nvSpPr>
        <p:spPr>
          <a:xfrm>
            <a:off x="1511163" y="1637989"/>
            <a:ext cx="1015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2024-2026 </a:t>
            </a:r>
            <a:r>
              <a:rPr lang="ru-RU" dirty="0" err="1" smtClean="0">
                <a:solidFill>
                  <a:srgbClr val="002060"/>
                </a:solidFill>
              </a:rPr>
              <a:t>жж</a:t>
            </a:r>
            <a:r>
              <a:rPr lang="ru-RU" dirty="0" smtClean="0">
                <a:solidFill>
                  <a:srgbClr val="002060"/>
                </a:solidFill>
              </a:rPr>
              <a:t>. «</a:t>
            </a:r>
            <a:r>
              <a:rPr lang="ru-RU" dirty="0" err="1">
                <a:solidFill>
                  <a:srgbClr val="002060"/>
                </a:solidFill>
              </a:rPr>
              <a:t>Жас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kk-KZ" dirty="0">
                <a:solidFill>
                  <a:srgbClr val="002060"/>
                </a:solidFill>
              </a:rPr>
              <a:t>Ғалым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err="1" smtClean="0">
                <a:solidFill>
                  <a:srgbClr val="002060"/>
                </a:solidFill>
              </a:rPr>
              <a:t>жобалары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бойынша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жас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ғалымдардың</a:t>
            </a:r>
            <a:r>
              <a:rPr lang="ru-RU" dirty="0" smtClean="0">
                <a:solidFill>
                  <a:srgbClr val="002060"/>
                </a:solidFill>
              </a:rPr>
              <a:t> конкурсы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" name="Picture 8" descr="D:\Презентация\11.png">
            <a:extLst>
              <a:ext uri="{FF2B5EF4-FFF2-40B4-BE49-F238E27FC236}">
                <a16:creationId xmlns="" xmlns:a16="http://schemas.microsoft.com/office/drawing/2014/main" id="{D89F09DD-43E8-478C-A676-F28D7164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59" y="1696147"/>
            <a:ext cx="201667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:\Презентация\11.png">
            <a:extLst>
              <a:ext uri="{FF2B5EF4-FFF2-40B4-BE49-F238E27FC236}">
                <a16:creationId xmlns="" xmlns:a16="http://schemas.microsoft.com/office/drawing/2014/main" id="{9B315ED3-B1D5-4459-AF1A-DAA691321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0" y="2643606"/>
            <a:ext cx="197715" cy="2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7FDA001-1337-4BE8-B6A5-AFB09CD7D6F4}"/>
              </a:ext>
            </a:extLst>
          </p:cNvPr>
          <p:cNvSpPr txBox="1"/>
          <p:nvPr/>
        </p:nvSpPr>
        <p:spPr>
          <a:xfrm>
            <a:off x="1521004" y="2484966"/>
            <a:ext cx="1015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2024-2026 жылдарға арналған ғылыми, ғылыми-техникалық бағдарламалар бойынша бағдарламалық-нысаналы қаржыландыруға арналған конкурс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5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40" y="230214"/>
            <a:ext cx="10534989" cy="997779"/>
          </a:xfrm>
        </p:spPr>
        <p:txBody>
          <a:bodyPr>
            <a:normAutofit/>
          </a:bodyPr>
          <a:lstStyle/>
          <a:p>
            <a:r>
              <a:rPr lang="kk-KZ" sz="2400" b="1" dirty="0"/>
              <a:t>гранттық және бағдарламалық-нысаналы қаржыландыру шеңберінде жеке және заңды тұлғалардың өтініштері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1650550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2325107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3986" y="2220276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Ғылыми жетекшіні </a:t>
            </a:r>
            <a:r>
              <a:rPr lang="kk-KZ" sz="2400" dirty="0" smtClean="0"/>
              <a:t>ауыстыру</a:t>
            </a:r>
            <a:r>
              <a:rPr lang="ru-RU" sz="2400" dirty="0" smtClean="0">
                <a:solidFill>
                  <a:srgbClr val="002060"/>
                </a:solidFill>
              </a:rPr>
              <a:t>;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2999664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3986" y="3513110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Ғылыми мақалалардың жарияланымдарын келесі жылға </a:t>
            </a:r>
            <a:r>
              <a:rPr lang="kk-KZ" sz="2400" dirty="0" smtClean="0"/>
              <a:t>көшіру</a:t>
            </a:r>
            <a:r>
              <a:rPr lang="ru-RU" sz="2400" dirty="0" smtClean="0">
                <a:solidFill>
                  <a:srgbClr val="002060"/>
                </a:solidFill>
              </a:rPr>
              <a:t>;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00" y="3631217"/>
            <a:ext cx="210489" cy="22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00195" y="1570795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К</a:t>
            </a:r>
            <a:r>
              <a:rPr lang="kk-KZ" sz="2400" dirty="0" smtClean="0"/>
              <a:t>үнтізбелік </a:t>
            </a:r>
            <a:r>
              <a:rPr lang="kk-KZ" sz="2400" dirty="0"/>
              <a:t>жоспарына өзгерістер </a:t>
            </a:r>
            <a:r>
              <a:rPr lang="kk-KZ" sz="2400" dirty="0" smtClean="0"/>
              <a:t>енгізу</a:t>
            </a:r>
            <a:r>
              <a:rPr lang="ru-RU" sz="2400" dirty="0" smtClean="0">
                <a:solidFill>
                  <a:srgbClr val="002060"/>
                </a:solidFill>
              </a:rPr>
              <a:t>;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9138" y="2879758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Шығыстар сметасына өзгерістер </a:t>
            </a:r>
            <a:r>
              <a:rPr lang="kk-KZ" sz="2400" dirty="0" smtClean="0"/>
              <a:t>енгізу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5" name="Picture 8" descr="D:\Презентация\11.png">
            <a:extLst>
              <a:ext uri="{FF2B5EF4-FFF2-40B4-BE49-F238E27FC236}">
                <a16:creationId xmlns="" xmlns:a16="http://schemas.microsoft.com/office/drawing/2014/main" id="{AE5A39C7-1C47-4248-8244-03F2F64E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4345159"/>
            <a:ext cx="23527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31707" y="4257041"/>
            <a:ext cx="97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Қорытынды </a:t>
            </a:r>
            <a:r>
              <a:rPr lang="kk-KZ" sz="2400" dirty="0" smtClean="0"/>
              <a:t>есепті </a:t>
            </a:r>
            <a:r>
              <a:rPr lang="kk-KZ" sz="2400" dirty="0"/>
              <a:t>қайта </a:t>
            </a:r>
            <a:r>
              <a:rPr lang="kk-KZ" sz="2400" dirty="0" smtClean="0"/>
              <a:t>қарау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2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601" cy="631161"/>
          </a:xfrm>
        </p:spPr>
        <p:txBody>
          <a:bodyPr>
            <a:noAutofit/>
          </a:bodyPr>
          <a:lstStyle/>
          <a:p>
            <a:r>
              <a:rPr lang="kk-KZ" sz="2000" b="1" dirty="0"/>
              <a:t>2024-2026 жылдарға арналған жас ғалымдарды гранттық </a:t>
            </a:r>
            <a:r>
              <a:rPr lang="kk-KZ" sz="2000" b="1" dirty="0" smtClean="0"/>
              <a:t>қаржыландыру </a:t>
            </a:r>
            <a:br>
              <a:rPr lang="kk-KZ" sz="2000" b="1" dirty="0" smtClean="0"/>
            </a:br>
            <a:r>
              <a:rPr lang="kk-KZ" sz="2000" b="1" dirty="0" smtClean="0"/>
              <a:t>және </a:t>
            </a:r>
            <a:r>
              <a:rPr lang="kk-KZ" sz="2000" b="1" dirty="0"/>
              <a:t>"Жас ғалым" гранттық </a:t>
            </a:r>
            <a:r>
              <a:rPr lang="kk-KZ" sz="2000" b="1" dirty="0" smtClean="0"/>
              <a:t>қаржыландыру конкурстары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66307" y="1234814"/>
            <a:ext cx="5216435" cy="1708116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 smtClean="0">
                <a:solidFill>
                  <a:srgbClr val="002060"/>
                </a:solidFill>
              </a:rPr>
              <a:t>2024-2026 </a:t>
            </a:r>
            <a:r>
              <a:rPr lang="ru-RU" sz="1600" b="1" dirty="0" err="1" smtClean="0">
                <a:solidFill>
                  <a:srgbClr val="002060"/>
                </a:solidFill>
              </a:rPr>
              <a:t>жж</a:t>
            </a:r>
            <a:r>
              <a:rPr lang="ru-RU" sz="1600" b="1" dirty="0" smtClean="0">
                <a:solidFill>
                  <a:srgbClr val="002060"/>
                </a:solidFill>
              </a:rPr>
              <a:t>. ЖҒ Конкурсы:</a:t>
            </a:r>
            <a:endParaRPr lang="ru-RU" sz="1600" b="1" dirty="0">
              <a:solidFill>
                <a:srgbClr val="002060"/>
              </a:solidFill>
            </a:endParaRPr>
          </a:p>
          <a:p>
            <a:pPr marL="360363" algn="ctr"/>
            <a:endParaRPr lang="ru-RU" sz="1600" b="1" dirty="0">
              <a:solidFill>
                <a:srgbClr val="002060"/>
              </a:solidFill>
            </a:endParaRPr>
          </a:p>
          <a:p>
            <a:pPr marL="361950" algn="just"/>
            <a:r>
              <a:rPr lang="ru-RU" sz="1600" b="1" dirty="0">
                <a:solidFill>
                  <a:srgbClr val="C00000"/>
                </a:solidFill>
              </a:rPr>
              <a:t>                  8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– </a:t>
            </a:r>
            <a:r>
              <a:rPr lang="ru-RU" sz="1600" dirty="0" err="1" smtClean="0">
                <a:solidFill>
                  <a:srgbClr val="002060"/>
                </a:solidFill>
              </a:rPr>
              <a:t>өтінімдер</a:t>
            </a:r>
            <a:r>
              <a:rPr lang="ru-RU" sz="1600" dirty="0">
                <a:solidFill>
                  <a:srgbClr val="002060"/>
                </a:solidFill>
              </a:rPr>
              <a:t> ҰҒК </a:t>
            </a:r>
            <a:r>
              <a:rPr lang="ru-RU" sz="1600" dirty="0" err="1">
                <a:solidFill>
                  <a:srgbClr val="002060"/>
                </a:solidFill>
              </a:rPr>
              <a:t>келіп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түсті</a:t>
            </a:r>
            <a:endParaRPr lang="ru-RU" sz="1600" dirty="0">
              <a:solidFill>
                <a:srgbClr val="002060"/>
              </a:solidFill>
            </a:endParaRPr>
          </a:p>
          <a:p>
            <a:pPr marL="361950" algn="just"/>
            <a:r>
              <a:rPr lang="ru-RU" sz="1600" dirty="0">
                <a:solidFill>
                  <a:srgbClr val="C00000"/>
                </a:solidFill>
              </a:rPr>
              <a:t>                  </a:t>
            </a:r>
            <a:r>
              <a:rPr lang="ru-RU" sz="1600" b="1" dirty="0">
                <a:solidFill>
                  <a:srgbClr val="C00000"/>
                </a:solidFill>
              </a:rPr>
              <a:t>2 </a:t>
            </a:r>
            <a:r>
              <a:rPr lang="ru-RU" sz="1600" dirty="0" smtClean="0">
                <a:solidFill>
                  <a:srgbClr val="002060"/>
                </a:solidFill>
              </a:rPr>
              <a:t>– </a:t>
            </a:r>
            <a:r>
              <a:rPr lang="ru-RU" sz="1600" dirty="0" err="1" smtClean="0">
                <a:solidFill>
                  <a:srgbClr val="002060"/>
                </a:solidFill>
              </a:rPr>
              <a:t>өтінімдер</a:t>
            </a:r>
            <a:r>
              <a:rPr lang="ru-RU" sz="1600" dirty="0">
                <a:solidFill>
                  <a:srgbClr val="002060"/>
                </a:solidFill>
              </a:rPr>
              <a:t> ҰҒК </a:t>
            </a:r>
            <a:r>
              <a:rPr lang="ru-RU" sz="1600" dirty="0" err="1">
                <a:solidFill>
                  <a:srgbClr val="002060"/>
                </a:solidFill>
              </a:rPr>
              <a:t>мақұлданды</a:t>
            </a:r>
            <a:endParaRPr lang="ru-RU" sz="1600" dirty="0">
              <a:solidFill>
                <a:srgbClr val="002060"/>
              </a:solidFill>
            </a:endParaRPr>
          </a:p>
          <a:p>
            <a:pPr marL="361950" algn="just"/>
            <a:r>
              <a:rPr lang="ru-RU" sz="1600" dirty="0">
                <a:solidFill>
                  <a:srgbClr val="C00000"/>
                </a:solidFill>
              </a:rPr>
              <a:t>                  </a:t>
            </a:r>
            <a:r>
              <a:rPr lang="ru-RU" sz="1600" b="1" dirty="0">
                <a:solidFill>
                  <a:srgbClr val="C00000"/>
                </a:solidFill>
              </a:rPr>
              <a:t>6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– </a:t>
            </a:r>
            <a:r>
              <a:rPr lang="ru-RU" sz="1600" dirty="0" err="1" smtClean="0">
                <a:solidFill>
                  <a:srgbClr val="002060"/>
                </a:solidFill>
              </a:rPr>
              <a:t>өтінімдер</a:t>
            </a:r>
            <a:r>
              <a:rPr lang="ru-RU" sz="1600" dirty="0">
                <a:solidFill>
                  <a:srgbClr val="002060"/>
                </a:solidFill>
              </a:rPr>
              <a:t> ҰҒК </a:t>
            </a:r>
            <a:r>
              <a:rPr lang="ru-RU" sz="1600" dirty="0" err="1">
                <a:solidFill>
                  <a:srgbClr val="002060"/>
                </a:solidFill>
              </a:rPr>
              <a:t>мақұлданбады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Буфер обмена со сплошной заливкой">
            <a:extLst>
              <a:ext uri="{FF2B5EF4-FFF2-40B4-BE49-F238E27FC236}">
                <a16:creationId xmlns=""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09" y="227639"/>
            <a:ext cx="922182" cy="922182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="" xmlns:a16="http://schemas.microsoft.com/office/drawing/2014/main" id="{AF62114C-199F-4E05-87FE-3845395B9CC8}"/>
              </a:ext>
            </a:extLst>
          </p:cNvPr>
          <p:cNvSpPr/>
          <p:nvPr/>
        </p:nvSpPr>
        <p:spPr>
          <a:xfrm>
            <a:off x="3666307" y="3095330"/>
            <a:ext cx="5216435" cy="1741147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 smtClean="0">
                <a:solidFill>
                  <a:srgbClr val="002060"/>
                </a:solidFill>
              </a:rPr>
              <a:t>2024-2026 </a:t>
            </a:r>
            <a:r>
              <a:rPr lang="ru-RU" sz="1600" b="1" dirty="0" err="1" smtClean="0">
                <a:solidFill>
                  <a:srgbClr val="002060"/>
                </a:solidFill>
              </a:rPr>
              <a:t>жж</a:t>
            </a:r>
            <a:r>
              <a:rPr lang="ru-RU" sz="1600" b="1" dirty="0" smtClean="0">
                <a:solidFill>
                  <a:srgbClr val="002060"/>
                </a:solidFill>
              </a:rPr>
              <a:t>. «</a:t>
            </a:r>
            <a:r>
              <a:rPr lang="ru-RU" sz="1600" b="1" dirty="0" err="1" smtClean="0">
                <a:solidFill>
                  <a:srgbClr val="002060"/>
                </a:solidFill>
              </a:rPr>
              <a:t>Жас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ғалым</a:t>
            </a:r>
            <a:r>
              <a:rPr lang="ru-RU" sz="1600" b="1" dirty="0">
                <a:solidFill>
                  <a:srgbClr val="002060"/>
                </a:solidFill>
              </a:rPr>
              <a:t>» </a:t>
            </a:r>
            <a:r>
              <a:rPr lang="ru-RU" sz="1600" b="1" dirty="0" err="1" smtClean="0">
                <a:solidFill>
                  <a:srgbClr val="002060"/>
                </a:solidFill>
              </a:rPr>
              <a:t>жобасы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бойынша</a:t>
            </a:r>
            <a:r>
              <a:rPr lang="ru-RU" sz="1600" b="1" dirty="0" smtClean="0">
                <a:solidFill>
                  <a:srgbClr val="002060"/>
                </a:solidFill>
              </a:rPr>
              <a:t> конкурс:</a:t>
            </a:r>
            <a:endParaRPr lang="ru-RU" sz="1600" b="1" dirty="0">
              <a:solidFill>
                <a:srgbClr val="002060"/>
              </a:solidFill>
            </a:endParaRPr>
          </a:p>
          <a:p>
            <a:pPr marL="361950"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                </a:t>
            </a:r>
            <a:r>
              <a:rPr lang="ru-RU" sz="1600" b="1" dirty="0">
                <a:solidFill>
                  <a:srgbClr val="C00000"/>
                </a:solidFill>
              </a:rPr>
              <a:t>12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 </a:t>
            </a:r>
            <a:r>
              <a:rPr lang="ru-RU" sz="1600" dirty="0" err="1">
                <a:solidFill>
                  <a:srgbClr val="002060"/>
                </a:solidFill>
              </a:rPr>
              <a:t>өтінімдер</a:t>
            </a:r>
            <a:r>
              <a:rPr lang="ru-RU" sz="1600" dirty="0">
                <a:solidFill>
                  <a:srgbClr val="002060"/>
                </a:solidFill>
              </a:rPr>
              <a:t> ҰҒК </a:t>
            </a:r>
            <a:r>
              <a:rPr lang="ru-RU" sz="1600" dirty="0" err="1">
                <a:solidFill>
                  <a:srgbClr val="002060"/>
                </a:solidFill>
              </a:rPr>
              <a:t>келіп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түсті</a:t>
            </a:r>
            <a:endParaRPr lang="ru-RU" sz="1600" dirty="0">
              <a:solidFill>
                <a:srgbClr val="002060"/>
              </a:solidFill>
            </a:endParaRPr>
          </a:p>
          <a:p>
            <a:pPr marL="361950" algn="just"/>
            <a:r>
              <a:rPr lang="ru-RU" sz="1600" b="1" dirty="0">
                <a:solidFill>
                  <a:srgbClr val="C00000"/>
                </a:solidFill>
              </a:rPr>
              <a:t>                4 </a:t>
            </a:r>
            <a:r>
              <a:rPr lang="ru-RU" sz="1600" dirty="0">
                <a:solidFill>
                  <a:srgbClr val="002060"/>
                </a:solidFill>
              </a:rPr>
              <a:t>–  </a:t>
            </a:r>
            <a:r>
              <a:rPr lang="ru-RU" sz="1600" dirty="0" err="1">
                <a:solidFill>
                  <a:srgbClr val="002060"/>
                </a:solidFill>
              </a:rPr>
              <a:t>өтінімдер</a:t>
            </a:r>
            <a:r>
              <a:rPr lang="ru-RU" sz="1600" dirty="0">
                <a:solidFill>
                  <a:srgbClr val="002060"/>
                </a:solidFill>
              </a:rPr>
              <a:t> ҰҒК </a:t>
            </a:r>
            <a:r>
              <a:rPr lang="ru-RU" sz="1600" dirty="0" err="1">
                <a:solidFill>
                  <a:srgbClr val="002060"/>
                </a:solidFill>
              </a:rPr>
              <a:t>мақұлданды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61950" algn="just"/>
            <a:r>
              <a:rPr lang="ru-RU" sz="1600" dirty="0" smtClean="0">
                <a:solidFill>
                  <a:srgbClr val="002060"/>
                </a:solidFill>
              </a:rPr>
              <a:t>		      </a:t>
            </a:r>
            <a:r>
              <a:rPr lang="ru-RU" sz="1600" b="1" dirty="0" smtClean="0">
                <a:solidFill>
                  <a:srgbClr val="C00000"/>
                </a:solidFill>
              </a:rPr>
              <a:t>8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 </a:t>
            </a:r>
            <a:r>
              <a:rPr lang="ru-RU" sz="1600" dirty="0" err="1">
                <a:solidFill>
                  <a:srgbClr val="002060"/>
                </a:solidFill>
              </a:rPr>
              <a:t>өтінімдер</a:t>
            </a:r>
            <a:r>
              <a:rPr lang="ru-RU" sz="1600" dirty="0">
                <a:solidFill>
                  <a:srgbClr val="002060"/>
                </a:solidFill>
              </a:rPr>
              <a:t> ҰҒК </a:t>
            </a:r>
            <a:r>
              <a:rPr lang="ru-RU" sz="1600" dirty="0" err="1">
                <a:solidFill>
                  <a:srgbClr val="002060"/>
                </a:solidFill>
              </a:rPr>
              <a:t>мақұлданбады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16" y="227639"/>
            <a:ext cx="1175659" cy="117565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666307" y="4988877"/>
            <a:ext cx="5216435" cy="1603512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 smtClean="0">
                <a:solidFill>
                  <a:srgbClr val="002060"/>
                </a:solidFill>
              </a:rPr>
              <a:t>2024-2026 </a:t>
            </a:r>
            <a:r>
              <a:rPr lang="ru-RU" sz="1600" b="1" dirty="0" err="1" smtClean="0">
                <a:solidFill>
                  <a:srgbClr val="002060"/>
                </a:solidFill>
              </a:rPr>
              <a:t>жж</a:t>
            </a:r>
            <a:r>
              <a:rPr lang="ru-RU" sz="1600" b="1" dirty="0" smtClean="0">
                <a:solidFill>
                  <a:srgbClr val="002060"/>
                </a:solidFill>
              </a:rPr>
              <a:t>. ГҚ конкурсы:</a:t>
            </a:r>
            <a:endParaRPr lang="ru-RU" sz="1600" b="1" dirty="0">
              <a:solidFill>
                <a:srgbClr val="002060"/>
              </a:solidFill>
            </a:endParaRPr>
          </a:p>
          <a:p>
            <a:pPr marL="1350963" indent="-355600" algn="ctr"/>
            <a:endParaRPr lang="ru-RU" sz="1600" b="1" dirty="0">
              <a:solidFill>
                <a:srgbClr val="C00000"/>
              </a:solidFill>
            </a:endParaRPr>
          </a:p>
          <a:p>
            <a:pPr marL="1350963" indent="-355600" algn="just"/>
            <a:r>
              <a:rPr lang="ru-RU" sz="1600" b="1" dirty="0">
                <a:solidFill>
                  <a:srgbClr val="C00000"/>
                </a:solidFill>
              </a:rPr>
              <a:t>     58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өтінімдер</a:t>
            </a:r>
            <a:r>
              <a:rPr lang="ru-RU" sz="1600" dirty="0">
                <a:solidFill>
                  <a:srgbClr val="002060"/>
                </a:solidFill>
              </a:rPr>
              <a:t> ҰҒК </a:t>
            </a:r>
            <a:r>
              <a:rPr lang="ru-RU" sz="1600" dirty="0" err="1">
                <a:solidFill>
                  <a:srgbClr val="002060"/>
                </a:solidFill>
              </a:rPr>
              <a:t>келіп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түсті</a:t>
            </a:r>
            <a:endParaRPr lang="ru-RU" sz="1600" dirty="0">
              <a:solidFill>
                <a:srgbClr val="002060"/>
              </a:solidFill>
            </a:endParaRPr>
          </a:p>
          <a:p>
            <a:pPr marL="1350963" indent="-355600" algn="just"/>
            <a:r>
              <a:rPr lang="ru-RU" sz="1600" dirty="0">
                <a:solidFill>
                  <a:srgbClr val="002060"/>
                </a:solidFill>
              </a:rPr>
              <a:t>     </a:t>
            </a:r>
            <a:r>
              <a:rPr lang="ru-RU" sz="1600" b="1" dirty="0">
                <a:solidFill>
                  <a:srgbClr val="C00000"/>
                </a:solidFill>
              </a:rPr>
              <a:t>25</a:t>
            </a:r>
            <a:r>
              <a:rPr lang="ru-RU" sz="1600" dirty="0">
                <a:solidFill>
                  <a:srgbClr val="002060"/>
                </a:solidFill>
              </a:rPr>
              <a:t> – </a:t>
            </a:r>
            <a:r>
              <a:rPr lang="ru-RU" sz="1600" dirty="0" err="1">
                <a:solidFill>
                  <a:srgbClr val="002060"/>
                </a:solidFill>
              </a:rPr>
              <a:t>өтінімдер</a:t>
            </a:r>
            <a:r>
              <a:rPr lang="ru-RU" sz="1600" dirty="0">
                <a:solidFill>
                  <a:srgbClr val="002060"/>
                </a:solidFill>
              </a:rPr>
              <a:t> ҰҒК </a:t>
            </a:r>
            <a:r>
              <a:rPr lang="ru-RU" sz="1600" dirty="0" err="1">
                <a:solidFill>
                  <a:srgbClr val="002060"/>
                </a:solidFill>
              </a:rPr>
              <a:t>мақұлданды</a:t>
            </a:r>
            <a:endParaRPr lang="ru-RU" sz="1600" dirty="0">
              <a:solidFill>
                <a:srgbClr val="002060"/>
              </a:solidFill>
            </a:endParaRPr>
          </a:p>
          <a:p>
            <a:pPr marL="1350963" indent="-355600" algn="just"/>
            <a:r>
              <a:rPr lang="ru-RU" sz="1600" dirty="0">
                <a:solidFill>
                  <a:srgbClr val="002060"/>
                </a:solidFill>
              </a:rPr>
              <a:t>    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33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 </a:t>
            </a:r>
            <a:r>
              <a:rPr lang="ru-RU" sz="1600" dirty="0" err="1">
                <a:solidFill>
                  <a:srgbClr val="002060"/>
                </a:solidFill>
              </a:rPr>
              <a:t>өтінімдер</a:t>
            </a:r>
            <a:r>
              <a:rPr lang="ru-RU" sz="1600" dirty="0">
                <a:solidFill>
                  <a:srgbClr val="002060"/>
                </a:solidFill>
              </a:rPr>
              <a:t> ҰҒК </a:t>
            </a:r>
            <a:r>
              <a:rPr lang="ru-RU" sz="1600" dirty="0" err="1">
                <a:solidFill>
                  <a:srgbClr val="002060"/>
                </a:solidFill>
              </a:rPr>
              <a:t>мақұлданбады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Буфер обмена со сплошной заливкой">
            <a:extLst>
              <a:ext uri="{FF2B5EF4-FFF2-40B4-BE49-F238E27FC236}">
                <a16:creationId xmlns=""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2930" y="1843076"/>
            <a:ext cx="720000" cy="720000"/>
          </a:xfrm>
          <a:prstGeom prst="rect">
            <a:avLst/>
          </a:prstGeom>
        </p:spPr>
      </p:pic>
      <p:pic>
        <p:nvPicPr>
          <p:cNvPr id="5" name="Рисунок 4" descr="Буфер обмена со сплошной заливкой">
            <a:extLst>
              <a:ext uri="{FF2B5EF4-FFF2-40B4-BE49-F238E27FC236}">
                <a16:creationId xmlns="" xmlns:a16="http://schemas.microsoft.com/office/drawing/2014/main" id="{E8626CE2-C755-AC20-D8E7-699A1831EE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3593" y="5591108"/>
            <a:ext cx="720000" cy="720000"/>
          </a:xfrm>
          <a:prstGeom prst="rect">
            <a:avLst/>
          </a:prstGeom>
        </p:spPr>
      </p:pic>
      <p:pic>
        <p:nvPicPr>
          <p:cNvPr id="8" name="Рисунок 7" descr="Буфер обмена со сплошной заливкой">
            <a:extLst>
              <a:ext uri="{FF2B5EF4-FFF2-40B4-BE49-F238E27FC236}">
                <a16:creationId xmlns="" xmlns:a16="http://schemas.microsoft.com/office/drawing/2014/main" id="{F4446531-3893-D137-36C3-C6600D29AF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3593" y="37019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9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04" y="179883"/>
            <a:ext cx="10831398" cy="1255594"/>
          </a:xfrm>
        </p:spPr>
        <p:txBody>
          <a:bodyPr>
            <a:normAutofit/>
          </a:bodyPr>
          <a:lstStyle/>
          <a:p>
            <a:r>
              <a:rPr lang="kk-KZ" sz="1800" b="1" dirty="0"/>
              <a:t>2024-2026 жылдарға арналған ғылыми, ғылыми-техникалық бағдарламалар бойынша бағдарламалық-нысаналы қаржыландыруға арналған конкурс бойынша өтінімдерді қарау</a:t>
            </a:r>
            <a:endParaRPr lang="en-US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9256" y="1904301"/>
            <a:ext cx="6195746" cy="3116224"/>
          </a:xfrm>
          <a:prstGeom prst="roundRect">
            <a:avLst>
              <a:gd name="adj" fmla="val 11066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363" algn="ctr"/>
            <a:r>
              <a:rPr lang="ru-RU" sz="1600" b="1" dirty="0" smtClean="0">
                <a:solidFill>
                  <a:srgbClr val="002060"/>
                </a:solidFill>
              </a:rPr>
              <a:t>2024-2026 </a:t>
            </a:r>
            <a:r>
              <a:rPr lang="ru-RU" sz="1600" b="1" dirty="0" err="1" smtClean="0">
                <a:solidFill>
                  <a:srgbClr val="002060"/>
                </a:solidFill>
              </a:rPr>
              <a:t>жж</a:t>
            </a:r>
            <a:r>
              <a:rPr lang="ru-RU" sz="1600" b="1" dirty="0" smtClean="0">
                <a:solidFill>
                  <a:srgbClr val="002060"/>
                </a:solidFill>
              </a:rPr>
              <a:t>. БНҚ КОНКУРСЫ:</a:t>
            </a:r>
            <a:endParaRPr lang="ru-RU" sz="1600" b="1" dirty="0">
              <a:solidFill>
                <a:srgbClr val="002060"/>
              </a:solidFill>
            </a:endParaRPr>
          </a:p>
          <a:p>
            <a:pPr marL="1350963" indent="-355600"/>
            <a:endParaRPr lang="ru-RU" sz="1600" b="1" dirty="0">
              <a:solidFill>
                <a:srgbClr val="C00000"/>
              </a:solidFill>
            </a:endParaRPr>
          </a:p>
          <a:p>
            <a:pPr marL="1350963" indent="-355600"/>
            <a:r>
              <a:rPr lang="ru-RU" sz="1600" b="1" dirty="0">
                <a:solidFill>
                  <a:srgbClr val="C00000"/>
                </a:solidFill>
              </a:rPr>
              <a:t>14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бағдарлама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ҰҒК </a:t>
            </a:r>
            <a:r>
              <a:rPr lang="ru-RU" sz="1600" dirty="0" err="1">
                <a:solidFill>
                  <a:srgbClr val="002060"/>
                </a:solidFill>
              </a:rPr>
              <a:t>келіп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түсті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1350963" indent="-355600"/>
            <a:endParaRPr lang="ru-RU" sz="1600" b="1" dirty="0" smtClean="0">
              <a:solidFill>
                <a:srgbClr val="C00000"/>
              </a:solidFill>
            </a:endParaRPr>
          </a:p>
          <a:p>
            <a:pPr marL="1350963" indent="-355600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 </a:t>
            </a:r>
            <a:r>
              <a:rPr lang="ru-RU" sz="1600" dirty="0" err="1" smtClean="0">
                <a:solidFill>
                  <a:srgbClr val="002060"/>
                </a:solidFill>
              </a:rPr>
              <a:t>бағдарлама</a:t>
            </a:r>
            <a:r>
              <a:rPr lang="ru-RU" sz="1600" dirty="0" smtClean="0">
                <a:solidFill>
                  <a:srgbClr val="002060"/>
                </a:solidFill>
              </a:rPr>
              <a:t> ҰҒК </a:t>
            </a:r>
            <a:r>
              <a:rPr lang="ru-RU" sz="1600" dirty="0" err="1" smtClean="0">
                <a:solidFill>
                  <a:srgbClr val="002060"/>
                </a:solidFill>
              </a:rPr>
              <a:t>ұсынылды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  <a:p>
            <a:pPr marL="1350963" indent="-355600"/>
            <a:r>
              <a:rPr lang="ru-RU" sz="1600" b="1" dirty="0">
                <a:solidFill>
                  <a:srgbClr val="C00000"/>
                </a:solidFill>
              </a:rPr>
              <a:t>4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 </a:t>
            </a:r>
            <a:r>
              <a:rPr lang="ru-RU" sz="1600" dirty="0" err="1" smtClean="0">
                <a:solidFill>
                  <a:srgbClr val="002060"/>
                </a:solidFill>
              </a:rPr>
              <a:t>бағдарлама</a:t>
            </a:r>
            <a:r>
              <a:rPr lang="ru-RU" sz="1600" dirty="0" smtClean="0">
                <a:solidFill>
                  <a:srgbClr val="002060"/>
                </a:solidFill>
              </a:rPr>
              <a:t> ҰҒК </a:t>
            </a:r>
            <a:r>
              <a:rPr lang="ru-RU" sz="1600" dirty="0" err="1" smtClean="0">
                <a:solidFill>
                  <a:srgbClr val="002060"/>
                </a:solidFill>
              </a:rPr>
              <a:t>ұсынылған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жоқ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Буфер обмена со сплошной заливкой">
            <a:extLst>
              <a:ext uri="{FF2B5EF4-FFF2-40B4-BE49-F238E27FC236}">
                <a16:creationId xmlns="" xmlns:a16="http://schemas.microsoft.com/office/drawing/2014/main" id="{17394D9A-6B0D-407F-93DF-D037EB89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1937" y="2709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4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148806" y="1825671"/>
            <a:ext cx="10280374" cy="1778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dirty="0"/>
              <a:t>Г</a:t>
            </a:r>
            <a:r>
              <a:rPr lang="kk-KZ" dirty="0" smtClean="0"/>
              <a:t>ранттық </a:t>
            </a:r>
            <a:r>
              <a:rPr lang="kk-KZ" dirty="0"/>
              <a:t>және бағдарламалық-нысаналы қаржыландырудың ғылыми жобалары мен бағдарламаларының іске асырылу барысы мен </a:t>
            </a:r>
            <a:r>
              <a:rPr lang="kk-KZ" dirty="0" smtClean="0"/>
              <a:t>нәтижелілігінің мониторинг актісі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39</a:t>
            </a:r>
            <a:r>
              <a:rPr lang="ru-RU" dirty="0">
                <a:solidFill>
                  <a:srgbClr val="002060"/>
                </a:solidFill>
              </a:rPr>
              <a:t> мониторинг </a:t>
            </a:r>
            <a:r>
              <a:rPr lang="ru-RU" dirty="0" err="1" smtClean="0">
                <a:solidFill>
                  <a:srgbClr val="002060"/>
                </a:solidFill>
              </a:rPr>
              <a:t>актісі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қаралды</a:t>
            </a:r>
            <a:endParaRPr lang="ru-RU" dirty="0">
              <a:solidFill>
                <a:srgbClr val="002060"/>
              </a:solidFill>
            </a:endParaRP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39</a:t>
            </a:r>
            <a:r>
              <a:rPr lang="ru-RU" dirty="0">
                <a:solidFill>
                  <a:srgbClr val="002060"/>
                </a:solidFill>
              </a:rPr>
              <a:t> мониторинг </a:t>
            </a:r>
            <a:r>
              <a:rPr lang="ru-RU" dirty="0" err="1" smtClean="0">
                <a:solidFill>
                  <a:srgbClr val="002060"/>
                </a:solidFill>
              </a:rPr>
              <a:t>актісі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kk-KZ" dirty="0" smtClean="0"/>
              <a:t>назарға алынып</a:t>
            </a:r>
            <a:r>
              <a:rPr lang="kk-KZ" dirty="0"/>
              <a:t>, </a:t>
            </a:r>
            <a:r>
              <a:rPr lang="kk-KZ" dirty="0" smtClean="0"/>
              <a:t>мақұлданды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813" y="894711"/>
            <a:ext cx="10231171" cy="5250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1400" b="1" dirty="0"/>
              <a:t>Гранттық қаржыландыруға арналған </a:t>
            </a:r>
            <a:r>
              <a:rPr lang="kk-KZ" sz="1400" b="1" dirty="0" smtClean="0"/>
              <a:t>конкурстық жобаларды </a:t>
            </a:r>
            <a:r>
              <a:rPr lang="kk-KZ" sz="1400" b="1" dirty="0"/>
              <a:t>іске асыру туралы қысқаша </a:t>
            </a:r>
            <a:r>
              <a:rPr lang="kk-KZ" sz="1400" b="1" dirty="0" smtClean="0"/>
              <a:t>мәліметтерді қарау</a:t>
            </a:r>
            <a:r>
              <a:rPr lang="ru-RU" sz="1400" dirty="0" smtClean="0">
                <a:solidFill>
                  <a:srgbClr val="002060"/>
                </a:solidFill>
              </a:rPr>
              <a:t>:</a:t>
            </a:r>
            <a:endParaRPr lang="ru-RU" sz="1400" dirty="0">
              <a:solidFill>
                <a:srgbClr val="002060"/>
              </a:solidFill>
            </a:endParaRP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</a:rPr>
              <a:t>53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қысқаша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мәлімет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қаралды</a:t>
            </a:r>
            <a:endParaRPr lang="ru-RU" sz="1400" b="1" dirty="0">
              <a:solidFill>
                <a:srgbClr val="002060"/>
              </a:solidFill>
            </a:endParaRP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kk-KZ" sz="1400" dirty="0"/>
              <a:t>2023-2025 жылдарға арналған ғылыми және (немесе) ғылыми-техникалық жобалар бойынша жас ғалымдарды гранттық қаржыландыруға арналған конкурс шеңберінде </a:t>
            </a:r>
            <a:r>
              <a:rPr lang="kk-KZ" sz="1400" b="1" dirty="0"/>
              <a:t>2 қысқаша мәлімет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  <a:endParaRPr lang="ru-RU" sz="1400" dirty="0">
              <a:solidFill>
                <a:srgbClr val="002060"/>
              </a:solidFill>
            </a:endParaRP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kk-KZ" sz="1400" dirty="0" smtClean="0"/>
              <a:t>2024-2026 </a:t>
            </a:r>
            <a:r>
              <a:rPr lang="kk-KZ" sz="1400" dirty="0"/>
              <a:t>жылдарға арналған ғылыми және (немесе) ғылыми-техникалық жобалар бойынша жас ғалымдарды гранттық қаржыландыруға арналған конкурс шеңберінде </a:t>
            </a:r>
            <a:r>
              <a:rPr lang="kk-KZ" sz="1400" b="1" dirty="0"/>
              <a:t>2 қысқаша мәлімет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  <a:endParaRPr lang="ru-RU" sz="1400" dirty="0">
              <a:solidFill>
                <a:srgbClr val="002060"/>
              </a:solidFill>
            </a:endParaRP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kk-KZ" sz="1400" dirty="0"/>
              <a:t>2023-2025 жылдарға арналған ғылыми және (немесе) ғылыми-техникалық жобалар бойынша гранттық қаржыландыруға арналған конкурс шеңберінде </a:t>
            </a:r>
            <a:r>
              <a:rPr lang="kk-KZ" sz="1400" b="1" dirty="0"/>
              <a:t>18 қысқа мәліметтер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  <a:endParaRPr lang="ru-RU" sz="1400" dirty="0">
              <a:solidFill>
                <a:srgbClr val="002060"/>
              </a:solidFill>
            </a:endParaRP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kk-KZ" sz="1400" dirty="0" smtClean="0"/>
              <a:t>2024-2026 </a:t>
            </a:r>
            <a:r>
              <a:rPr lang="kk-KZ" sz="1400" dirty="0"/>
              <a:t>жылдарға арналған ғылыми және (немесе) ғылыми-техникалық жобалар бойынша гранттық қаржыландыруға арналған конкурс шеңберінде </a:t>
            </a:r>
            <a:r>
              <a:rPr lang="kk-KZ" sz="1400" b="1" dirty="0" smtClean="0"/>
              <a:t>25 </a:t>
            </a:r>
            <a:r>
              <a:rPr lang="kk-KZ" sz="1400" b="1" dirty="0"/>
              <a:t>қысқа мәліметтер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  <a:endParaRPr lang="ru-RU" sz="1400" dirty="0">
              <a:solidFill>
                <a:srgbClr val="002060"/>
              </a:solidFill>
            </a:endParaRP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kk-KZ" sz="1400" dirty="0"/>
              <a:t>2023-2025 жылдарға арналған "Жас ғалым" жобасы бойынша жас ғалымдарды гранттық қаржыландыруға арналған конкурс шеңберінде </a:t>
            </a:r>
            <a:r>
              <a:rPr lang="kk-KZ" sz="1400" b="1" dirty="0"/>
              <a:t>2 қысқаша</a:t>
            </a:r>
            <a:r>
              <a:rPr lang="kk-KZ" sz="1400" dirty="0"/>
              <a:t> </a:t>
            </a:r>
            <a:r>
              <a:rPr lang="kk-KZ" sz="1400" b="1" dirty="0"/>
              <a:t>мәлімет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  <a:endParaRPr lang="ru-RU" sz="1400" dirty="0">
              <a:solidFill>
                <a:srgbClr val="002060"/>
              </a:solidFill>
            </a:endParaRP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kk-KZ" sz="1400" dirty="0" smtClean="0"/>
              <a:t>2024-2026 </a:t>
            </a:r>
            <a:r>
              <a:rPr lang="kk-KZ" sz="1400" dirty="0"/>
              <a:t>жылдарға арналған "Жас ғалым" жобасы бойынша жас ғалымдарды гранттық қаржыландыруға арналған конкурс шеңберінде </a:t>
            </a:r>
            <a:r>
              <a:rPr lang="kk-KZ" sz="1400" b="1" dirty="0" smtClean="0"/>
              <a:t>4 </a:t>
            </a:r>
            <a:r>
              <a:rPr lang="kk-KZ" sz="1400" b="1" dirty="0"/>
              <a:t>қысқаша</a:t>
            </a:r>
            <a:r>
              <a:rPr lang="kk-KZ" sz="1400" dirty="0"/>
              <a:t> мәлімет</a:t>
            </a:r>
            <a:endParaRPr lang="ru-RU" sz="1400" dirty="0">
              <a:solidFill>
                <a:srgbClr val="002060"/>
              </a:solidFill>
            </a:endParaRPr>
          </a:p>
          <a:p>
            <a:pPr marL="1079500" indent="-407988">
              <a:buFont typeface="Wingdings" panose="05000000000000000000" pitchFamily="2" charset="2"/>
              <a:buChar char="ü"/>
            </a:pPr>
            <a:r>
              <a:rPr lang="kk-KZ" sz="1400" dirty="0"/>
              <a:t>Гранттық қаржыландырудың </a:t>
            </a:r>
            <a:r>
              <a:rPr lang="kk-KZ" sz="1400" b="1" dirty="0"/>
              <a:t>53 жобасы</a:t>
            </a:r>
            <a:r>
              <a:rPr lang="kk-KZ" sz="1400" dirty="0"/>
              <a:t> көлеміндегі жоғарыда аталған барлық қысқаша мәліметтерді одан әрі қаржыландыруға мақұлдады және ұсынды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6127546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1140</TotalTime>
  <Words>678</Words>
  <Application>Microsoft Office PowerPoint</Application>
  <PresentationFormat>Широкоэкранный</PresentationFormat>
  <Paragraphs>106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Wingdings</vt:lpstr>
      <vt:lpstr>Капля</vt:lpstr>
      <vt:lpstr>           «Ұлттық қауіпсіздік және қорғаныс, биологиялық қауіпсіздік» ғылым бағыты бойынша ұлттық ғылыми кеңестің 2024 жылғы қызметі туралы есеп  </vt:lpstr>
      <vt:lpstr>Ұлттық ғылыми кеңес құру және оның құрамы "Ұлттық ғылыми кеңестер құрамын бекіту туралы" Қазақстан Республикасы Ғылым және жоғары білім министрінің 2023 жылғы 5 маусымдағы № 258 бұйрығымен бекітілген.</vt:lpstr>
      <vt:lpstr>ҰҒК ҚЫЗМЕТІ НОРМАТИВТІК ҚҰҚЫҚТЫҚ АКТІЛЕРГЕ СӘЙКЕС ЖҮЗЕГЕ АСЫРЫЛДЫ</vt:lpstr>
      <vt:lpstr>2024 ЖЫЛЫ ҰҒК 9 ОТЫРЫСЫ ӨТКІЗІЛДІ</vt:lpstr>
      <vt:lpstr>гранттық және бағдарламалық-нысаналы қаржыландыру шеңберінде жеке және заңды тұлғалардың өтініштері</vt:lpstr>
      <vt:lpstr>2024-2026 жылдарға арналған жас ғалымдарды гранттық қаржыландыру  және "Жас ғалым" гранттық қаржыландыру конкурстары</vt:lpstr>
      <vt:lpstr>2024-2026 жылдарға арналған ғылыми, ғылыми-техникалық бағдарламалар бойынша бағдарламалық-нысаналы қаржыландыруға арналған конкурс бойынша өтінімдерді қарау</vt:lpstr>
      <vt:lpstr>Презентация PowerPoint</vt:lpstr>
      <vt:lpstr>Презентация PowerPoint</vt:lpstr>
      <vt:lpstr>ғылыми және (немесе) ғылыми-техникалық қызметі бойынша бағдарламалық-нысаналы қаржыландыру жөніндегі аралық және қорытынды есептер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 Национального научного совета по приоритетному направлению науки «Исследования в области образования и науки» в 2021 году</dc:title>
  <dc:creator>Муканова С Д</dc:creator>
  <cp:lastModifiedBy>Saltanat Turganbayeva</cp:lastModifiedBy>
  <cp:revision>70</cp:revision>
  <dcterms:created xsi:type="dcterms:W3CDTF">2021-12-24T02:42:58Z</dcterms:created>
  <dcterms:modified xsi:type="dcterms:W3CDTF">2025-01-15T11:40:57Z</dcterms:modified>
</cp:coreProperties>
</file>