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8" r:id="rId3"/>
    <p:sldId id="266" r:id="rId4"/>
    <p:sldId id="258" r:id="rId5"/>
    <p:sldId id="265" r:id="rId6"/>
    <p:sldId id="259" r:id="rId7"/>
    <p:sldId id="272" r:id="rId8"/>
    <p:sldId id="269" r:id="rId9"/>
    <p:sldId id="273" r:id="rId10"/>
    <p:sldId id="26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80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3CE161-6F41-4885-9F9E-432F585C3D1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958" cy="6858000"/>
          </a:xfrm>
          <a:prstGeom prst="rect">
            <a:avLst/>
          </a:prstGeom>
          <a:blipFill dpi="0" rotWithShape="1">
            <a:blip r:embed="rId4">
              <a:alphaModFix amt="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880" y="2654236"/>
            <a:ext cx="10389705" cy="1831625"/>
          </a:xfrm>
        </p:spPr>
        <p:txBody>
          <a:bodyPr>
            <a:noAutofit/>
          </a:bodyPr>
          <a:lstStyle/>
          <a:p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ОТЧЕТ О ДЕЯТЕЛЬНОСТИ </a:t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НАЦИОНАЛЬНОГО НАУЧНОГО СОВЕТА </a:t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ПО НАПРАВЛЕНИЮ РАЗВИТИЯ НАУЧНОЙ, НАУЧНО-ТЕХНИЧЕСКОЙ ДЕЯТЕЛЬНОСТИ «НАЦИОНАЛЬНАЯ БЕЗОПАСНОСТЬ И ОБОРОНА, БИОЛОГИЧЕСКАЯ БЕЗОПАСНОСТЬ» ЗА 2025 ГОД</a:t>
            </a:r>
            <a:b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3478" y="5459896"/>
            <a:ext cx="5645426" cy="82163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1100" i="1" dirty="0">
                <a:solidFill>
                  <a:srgbClr val="002060"/>
                </a:solidFill>
              </a:rPr>
              <a:t>Ахметов Ж.Х.</a:t>
            </a:r>
            <a:r>
              <a:rPr lang="ru-RU" sz="1100" dirty="0">
                <a:solidFill>
                  <a:srgbClr val="002060"/>
                </a:solidFill>
              </a:rPr>
              <a:t>, председатель ННС</a:t>
            </a:r>
          </a:p>
          <a:p>
            <a:pPr algn="just">
              <a:spcBef>
                <a:spcPts val="0"/>
              </a:spcBef>
            </a:pPr>
            <a:r>
              <a:rPr lang="ru-RU" sz="1100" dirty="0" err="1">
                <a:solidFill>
                  <a:srgbClr val="002060"/>
                </a:solidFill>
              </a:rPr>
              <a:t>калишев</a:t>
            </a:r>
            <a:r>
              <a:rPr lang="ru-RU" sz="1100" dirty="0">
                <a:solidFill>
                  <a:srgbClr val="002060"/>
                </a:solidFill>
              </a:rPr>
              <a:t> Т.А., заместитель председателя </a:t>
            </a:r>
            <a:r>
              <a:rPr lang="ru-RU" sz="1100" dirty="0" err="1">
                <a:solidFill>
                  <a:srgbClr val="002060"/>
                </a:solidFill>
              </a:rPr>
              <a:t>ннс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1100" dirty="0">
                <a:solidFill>
                  <a:srgbClr val="002060"/>
                </a:solidFill>
              </a:rPr>
              <a:t>«национальная безопасность и оборона, </a:t>
            </a:r>
          </a:p>
          <a:p>
            <a:pPr algn="just">
              <a:spcBef>
                <a:spcPts val="0"/>
              </a:spcBef>
            </a:pPr>
            <a:r>
              <a:rPr lang="ru-RU" sz="1100" dirty="0">
                <a:solidFill>
                  <a:srgbClr val="002060"/>
                </a:solidFill>
              </a:rPr>
              <a:t>БИОЛОГИЧЕСКАЯ БЕЗОПАСНОСТЬ»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130" y="344557"/>
            <a:ext cx="10986053" cy="68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Национальный центр государственной научно-технической экспертизы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09418"/>
            <a:ext cx="11172734" cy="15835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ПРОМЕЖУТОЧНЫЕ И ЗАКЛЮЧИТЕЛЬНЫЕ ОТЧЕТЫ ПЦФ, ОТЧЕТЫ В РАМКАХ ГФ ПО ВЫПОЛНЯЕМЫМ НАУЧНЫМ ИССЛЕДОВАНИЯМ ПО СООТВЕТСТВУЮЩИМ НАПРАВЛЕНИЯМ НАУЧНОЙ, НАУЧНО-ТЕХНИЧЕСКОЙ ДЕЯТЕЛЬНОСТИ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63396"/>
              </p:ext>
            </p:extLst>
          </p:nvPr>
        </p:nvGraphicFramePr>
        <p:xfrm>
          <a:off x="763050" y="1502949"/>
          <a:ext cx="10665900" cy="416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09">
                  <a:extLst>
                    <a:ext uri="{9D8B030D-6E8A-4147-A177-3AD203B41FA5}">
                      <a16:colId xmlns:a16="http://schemas.microsoft.com/office/drawing/2014/main" val="1046184406"/>
                    </a:ext>
                  </a:extLst>
                </a:gridCol>
                <a:gridCol w="2071732">
                  <a:extLst>
                    <a:ext uri="{9D8B030D-6E8A-4147-A177-3AD203B41FA5}">
                      <a16:colId xmlns:a16="http://schemas.microsoft.com/office/drawing/2014/main" val="3909134041"/>
                    </a:ext>
                  </a:extLst>
                </a:gridCol>
                <a:gridCol w="2087599">
                  <a:extLst>
                    <a:ext uri="{9D8B030D-6E8A-4147-A177-3AD203B41FA5}">
                      <a16:colId xmlns:a16="http://schemas.microsoft.com/office/drawing/2014/main" val="1871762156"/>
                    </a:ext>
                  </a:extLst>
                </a:gridCol>
                <a:gridCol w="2133180">
                  <a:extLst>
                    <a:ext uri="{9D8B030D-6E8A-4147-A177-3AD203B41FA5}">
                      <a16:colId xmlns:a16="http://schemas.microsoft.com/office/drawing/2014/main" val="2036729612"/>
                    </a:ext>
                  </a:extLst>
                </a:gridCol>
                <a:gridCol w="2133180">
                  <a:extLst>
                    <a:ext uri="{9D8B030D-6E8A-4147-A177-3AD203B41FA5}">
                      <a16:colId xmlns:a16="http://schemas.microsoft.com/office/drawing/2014/main" val="4089485658"/>
                    </a:ext>
                  </a:extLst>
                </a:gridCol>
              </a:tblGrid>
              <a:tr h="510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Вид финансирования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Реализовывалось проектов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Рассмотрено отчетов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Одобрено </a:t>
                      </a:r>
                    </a:p>
                    <a:p>
                      <a:pPr algn="ctr"/>
                      <a:r>
                        <a:rPr lang="ru-RU" sz="1400" dirty="0"/>
                        <a:t>отчетов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одобрено отчетов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97117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r>
                        <a:rPr lang="ru-RU" sz="1400" dirty="0"/>
                        <a:t>ГФ КМУ 2023-2025 гг. (МНВО РК)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131333"/>
                  </a:ext>
                </a:extLst>
              </a:tr>
              <a:tr h="503342">
                <a:tc>
                  <a:txBody>
                    <a:bodyPr/>
                    <a:lstStyle/>
                    <a:p>
                      <a:pPr marL="63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ГФ «</a:t>
                      </a:r>
                      <a:r>
                        <a:rPr lang="ru-RU" sz="1400" dirty="0" err="1"/>
                        <a:t>Жас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галым</a:t>
                      </a:r>
                      <a:r>
                        <a:rPr lang="ru-RU" sz="1400" dirty="0"/>
                        <a:t>» 2023-2025 гг.. (МНВО РК)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391940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ГФ </a:t>
                      </a:r>
                      <a:r>
                        <a:rPr lang="ru-RU" sz="1400" dirty="0"/>
                        <a:t>2023-2025 гг.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/>
                        <a:t>МНВО</a:t>
                      </a: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01454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ПЦФ </a:t>
                      </a:r>
                      <a:r>
                        <a:rPr lang="ru-RU" sz="1400" dirty="0"/>
                        <a:t>2023-2025 гг. </a:t>
                      </a:r>
                      <a:r>
                        <a:rPr lang="ru-RU" sz="14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/>
                        <a:t>МНВО</a:t>
                      </a:r>
                      <a:r>
                        <a:rPr lang="ru-RU" sz="14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РК)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ПЦФ</a:t>
                      </a:r>
                      <a:r>
                        <a:rPr lang="ru-RU" sz="14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2024-2026 гг. (МНВО РК)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ПЦФ</a:t>
                      </a:r>
                      <a:r>
                        <a:rPr lang="ru-RU" sz="140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2025-2027 </a:t>
                      </a:r>
                      <a:r>
                        <a:rPr lang="ru-RU" sz="14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гг. (МНВО РК)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800">
                <a:solidFill>
                  <a:srgbClr val="002060"/>
                </a:solidFill>
              </a:rPr>
              <a:t>СПАСИБО </a:t>
            </a:r>
            <a:r>
              <a:rPr lang="ru-RU" sz="4800" dirty="0">
                <a:solidFill>
                  <a:srgbClr val="002060"/>
                </a:solidFill>
              </a:rPr>
              <a:t>ЗА ВНИМАНИЕ!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6854"/>
            <a:ext cx="12192000" cy="27977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3730" y="665476"/>
            <a:ext cx="10495128" cy="2640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Создание Национального научного совета и его состав утверждены Приказом Министра науки и высшего образования Республики Казахстан от 5 июня 2023 года № 258 «Об утверждении состава национальных научных советов».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84134" y="3872253"/>
            <a:ext cx="1187207" cy="1839588"/>
            <a:chOff x="1023730" y="3730127"/>
            <a:chExt cx="1482036" cy="22720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90" y="4464247"/>
              <a:ext cx="734120" cy="73412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30" y="5268035"/>
              <a:ext cx="734120" cy="73412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646" y="5268035"/>
              <a:ext cx="734120" cy="73412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964" y="3730127"/>
              <a:ext cx="369772" cy="7341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039067" y="4191883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составе ННС – </a:t>
            </a:r>
            <a:r>
              <a:rPr lang="ru-RU" sz="2400" b="1" dirty="0">
                <a:solidFill>
                  <a:srgbClr val="C00000"/>
                </a:solidFill>
              </a:rPr>
              <a:t>25 человек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9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65258"/>
            <a:ext cx="10515600" cy="9335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ДЕЯТЕЛЬНОСТЬ ННС ОСУЩЕСТВЛЯЛАСЬ 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В СООТВЕТСТВИИ С НОРМАТИВНЫМИ ПРАВОВЫМИ АКТАМИ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957380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3987" y="836766"/>
            <a:ext cx="80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Закон Республики Казахстан «О науке»</a:t>
            </a:r>
          </a:p>
        </p:txBody>
      </p:sp>
      <p:pic>
        <p:nvPicPr>
          <p:cNvPr id="8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3821847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4066" y="3009720"/>
            <a:ext cx="9809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Об утверждении Правил базового и программно-целевого финансирования научной и (или) научно-технической деятельности, грантового финансирования научной и (или) научно-технической деятельности и коммерциализации результатов научной и (или) научно-технической деятельности, финансирования научных организаций, осуществляющих фундаментальные научные исследования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25451" y="6043976"/>
            <a:ext cx="10897849" cy="14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199" y="6148903"/>
            <a:ext cx="10897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Принципы деятельности ННС: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i="1" dirty="0">
                <a:solidFill>
                  <a:srgbClr val="C00000"/>
                </a:solidFill>
              </a:rPr>
              <a:t>гласность и объективность </a:t>
            </a:r>
            <a:r>
              <a:rPr lang="ru-RU" sz="2200" dirty="0">
                <a:solidFill>
                  <a:srgbClr val="C00000"/>
                </a:solidFill>
              </a:rPr>
              <a:t>принимаемых решений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B13C7-0CC8-D6A0-1A03-0176A39D14D0}"/>
              </a:ext>
            </a:extLst>
          </p:cNvPr>
          <p:cNvSpPr txBox="1"/>
          <p:nvPr/>
        </p:nvSpPr>
        <p:spPr>
          <a:xfrm>
            <a:off x="1543987" y="1611262"/>
            <a:ext cx="980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Приказ Министра науки и высшего образования Республики Казахстан «Об утверждении перечня и положения о национальных научных советах»</a:t>
            </a:r>
          </a:p>
        </p:txBody>
      </p:sp>
      <p:pic>
        <p:nvPicPr>
          <p:cNvPr id="4" name="Picture 8" descr="D:\Презентация\11.png">
            <a:extLst>
              <a:ext uri="{FF2B5EF4-FFF2-40B4-BE49-F238E27FC236}">
                <a16:creationId xmlns:a16="http://schemas.microsoft.com/office/drawing/2014/main" id="{38895FE3-34E2-0B78-6866-145716A0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2103718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8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43" y="147012"/>
            <a:ext cx="10518913" cy="562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</a:rPr>
              <a:t>В 2025 ГОДУ ПРОВЕДЕНО 9 ЗАСЕДАНИЙ ННС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10A79-86A5-4D88-B20D-BDE98C64F997}"/>
              </a:ext>
            </a:extLst>
          </p:cNvPr>
          <p:cNvSpPr/>
          <p:nvPr/>
        </p:nvSpPr>
        <p:spPr>
          <a:xfrm>
            <a:off x="571823" y="717172"/>
            <a:ext cx="4036100" cy="3996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РАССМОТРЕННЫЕ ВОПРОСЫ: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2078" y="1284912"/>
            <a:ext cx="0" cy="50952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" y="1331162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1004" y="1232777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молодых ученых на 2025-2027 гг.</a:t>
            </a:r>
          </a:p>
        </p:txBody>
      </p:sp>
      <p:pic>
        <p:nvPicPr>
          <p:cNvPr id="13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47" y="2104361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1004" y="2025006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на грантовое финансирование 2025-2027 гг.</a:t>
            </a:r>
          </a:p>
        </p:txBody>
      </p:sp>
      <p:pic>
        <p:nvPicPr>
          <p:cNvPr id="17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08" y="3645375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01324" y="3507309"/>
            <a:ext cx="1048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Обращения от физических и юридических лиц по </a:t>
            </a:r>
            <a:r>
              <a:rPr lang="ru-RU" dirty="0" err="1">
                <a:solidFill>
                  <a:srgbClr val="002060"/>
                </a:solidFill>
              </a:rPr>
              <a:t>грантовому</a:t>
            </a:r>
            <a:r>
              <a:rPr lang="ru-RU" dirty="0">
                <a:solidFill>
                  <a:srgbClr val="002060"/>
                </a:solidFill>
              </a:rPr>
              <a:t> и программно-целевому финансированию </a:t>
            </a:r>
          </a:p>
        </p:txBody>
      </p:sp>
      <p:pic>
        <p:nvPicPr>
          <p:cNvPr id="21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1" y="4562176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68266" y="4281853"/>
            <a:ext cx="1048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Промежуточные и заключительные </a:t>
            </a:r>
            <a:r>
              <a:rPr lang="ru-RU" dirty="0" err="1">
                <a:solidFill>
                  <a:srgbClr val="002060"/>
                </a:solidFill>
              </a:rPr>
              <a:t>отчеты</a:t>
            </a:r>
            <a:r>
              <a:rPr lang="ru-RU" dirty="0">
                <a:solidFill>
                  <a:srgbClr val="002060"/>
                </a:solidFill>
              </a:rPr>
              <a:t> ПЦФ, а также заключительные отчеты ГФ по выполняемым научным исследованиям по соответствующим направлениям научной, научно-технической и инновационной деятельности</a:t>
            </a:r>
          </a:p>
        </p:txBody>
      </p:sp>
      <p:pic>
        <p:nvPicPr>
          <p:cNvPr id="23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70" y="5408158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54652" y="5287229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Акты мониторинга хода реализации и результативности научных, научно-технических проектов и программ</a:t>
            </a:r>
          </a:p>
        </p:txBody>
      </p:sp>
      <p:pic>
        <p:nvPicPr>
          <p:cNvPr id="2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1" y="6128894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68266" y="5951017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Краткие сведения хода реализации и результативности научных, научно-технических проектов и программ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7E9CE1-2B4A-4D61-88B3-5220A1A8E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31" y="260652"/>
            <a:ext cx="792000" cy="792000"/>
          </a:xfrm>
          <a:prstGeom prst="rect">
            <a:avLst/>
          </a:prstGeom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B9F94C-DCE4-46FC-820A-8FB17D4A1771}"/>
              </a:ext>
            </a:extLst>
          </p:cNvPr>
          <p:cNvSpPr txBox="1"/>
          <p:nvPr/>
        </p:nvSpPr>
        <p:spPr>
          <a:xfrm>
            <a:off x="1511163" y="1637989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молодых ученых по проекту «</a:t>
            </a:r>
            <a:r>
              <a:rPr lang="ru-RU" dirty="0" err="1">
                <a:solidFill>
                  <a:srgbClr val="002060"/>
                </a:solidFill>
              </a:rPr>
              <a:t>Жас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kk-KZ" dirty="0">
                <a:solidFill>
                  <a:srgbClr val="002060"/>
                </a:solidFill>
              </a:rPr>
              <a:t>Ғалым</a:t>
            </a:r>
            <a:r>
              <a:rPr lang="ru-RU" dirty="0">
                <a:solidFill>
                  <a:srgbClr val="002060"/>
                </a:solidFill>
              </a:rPr>
              <a:t>» на 2025-2027 гг.</a:t>
            </a:r>
          </a:p>
        </p:txBody>
      </p:sp>
      <p:pic>
        <p:nvPicPr>
          <p:cNvPr id="29" name="Picture 8" descr="D:\Презентация\11.png">
            <a:extLst>
              <a:ext uri="{FF2B5EF4-FFF2-40B4-BE49-F238E27FC236}">
                <a16:creationId xmlns:a16="http://schemas.microsoft.com/office/drawing/2014/main" id="{D89F09DD-43E8-478C-A676-F28D7164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9" y="1696147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:\Презентация\11.png">
            <a:extLst>
              <a:ext uri="{FF2B5EF4-FFF2-40B4-BE49-F238E27FC236}">
                <a16:creationId xmlns:a16="http://schemas.microsoft.com/office/drawing/2014/main" id="{9B315ED3-B1D5-4459-AF1A-DAA69132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0" y="2643606"/>
            <a:ext cx="197715" cy="2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7FDA001-1337-4BE8-B6A5-AFB09CD7D6F4}"/>
              </a:ext>
            </a:extLst>
          </p:cNvPr>
          <p:cNvSpPr txBox="1"/>
          <p:nvPr/>
        </p:nvSpPr>
        <p:spPr>
          <a:xfrm>
            <a:off x="1521004" y="2484966"/>
            <a:ext cx="101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на программно-целевое финансирование по научным, научно-техническим программам на 2025-2027 гг.</a:t>
            </a:r>
          </a:p>
        </p:txBody>
      </p:sp>
    </p:spTree>
    <p:extLst>
      <p:ext uri="{BB962C8B-B14F-4D97-AF65-F5344CB8AC3E}">
        <p14:creationId xmlns:p14="http://schemas.microsoft.com/office/powerpoint/2010/main" val="124005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40" y="230214"/>
            <a:ext cx="10534989" cy="9977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ОБРАЩЕНИЯ ОТ ФИЗИЧЕСКИХ И ЮРИДИЧЕСКИХ ЛИЦ В РАМКАХ 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ГРАНТОВОГО И ПРОГРАММНО-ЦЕЛЕВОГО ФИНАНСИРОВАНИЯ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1650550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224" y="4146462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Повторное рассмотрение кратких сведений;</a:t>
            </a:r>
          </a:p>
        </p:txBody>
      </p:sp>
      <p:pic>
        <p:nvPicPr>
          <p:cNvPr id="7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2325107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3986" y="2220276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Замена научного руководителя; </a:t>
            </a:r>
          </a:p>
        </p:txBody>
      </p:sp>
      <p:pic>
        <p:nvPicPr>
          <p:cNvPr id="9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2999664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3986" y="3513110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Перенос публикаций научных статей на следующий год; </a:t>
            </a:r>
          </a:p>
        </p:txBody>
      </p:sp>
      <p:pic>
        <p:nvPicPr>
          <p:cNvPr id="11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00" y="3631217"/>
            <a:ext cx="210489" cy="2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0195" y="1570795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Внесение изменений в календарный план; </a:t>
            </a:r>
          </a:p>
        </p:txBody>
      </p:sp>
      <p:pic>
        <p:nvPicPr>
          <p:cNvPr id="13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4298254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9138" y="2879758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Внесение изменений в смету расходов;</a:t>
            </a:r>
          </a:p>
        </p:txBody>
      </p:sp>
      <p:pic>
        <p:nvPicPr>
          <p:cNvPr id="1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4946523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31707" y="4792502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Повторное рассмотрение заключительного отчета.</a:t>
            </a:r>
          </a:p>
        </p:txBody>
      </p:sp>
    </p:spTree>
    <p:extLst>
      <p:ext uri="{BB962C8B-B14F-4D97-AF65-F5344CB8AC3E}">
        <p14:creationId xmlns:p14="http://schemas.microsoft.com/office/powerpoint/2010/main" val="105742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1" cy="63116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КОНКУРС НА ГРАНТОВОЕ ФИНАНСИРОВАНИЕ МОЛОДЫХ УЧЕНЫХ, 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МОЛОДЫХ УЧЕНЫХ ПО ПРОЕКТУ «ЖАС ҒАЛЫМ» и 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на грантовое финансирование на 2025-2027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гг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6307" y="1234814"/>
            <a:ext cx="5216435" cy="1708116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КМУ 2025-2027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гг.:</a:t>
            </a:r>
          </a:p>
          <a:p>
            <a:pPr marL="360363" algn="ctr"/>
            <a:endParaRPr lang="ru-RU" sz="1600" b="1" dirty="0">
              <a:solidFill>
                <a:srgbClr val="002060"/>
              </a:solidFill>
            </a:endParaRPr>
          </a:p>
          <a:p>
            <a:pPr marL="361950" algn="just"/>
            <a:r>
              <a:rPr lang="ru-RU" sz="1600" b="1" dirty="0">
                <a:solidFill>
                  <a:srgbClr val="C00000"/>
                </a:solidFill>
              </a:rPr>
              <a:t>                  6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заявок поступило в ННС</a:t>
            </a:r>
          </a:p>
          <a:p>
            <a:pPr marL="361950" algn="just"/>
            <a:r>
              <a:rPr lang="ru-RU" sz="1600" dirty="0">
                <a:solidFill>
                  <a:srgbClr val="C00000"/>
                </a:solidFill>
              </a:rPr>
              <a:t>                  </a:t>
            </a:r>
            <a:r>
              <a:rPr lang="ru-RU" sz="1600" b="1" dirty="0">
                <a:solidFill>
                  <a:srgbClr val="C00000"/>
                </a:solidFill>
              </a:rPr>
              <a:t>2 </a:t>
            </a:r>
            <a:r>
              <a:rPr lang="ru-RU" sz="1600" dirty="0">
                <a:solidFill>
                  <a:srgbClr val="002060"/>
                </a:solidFill>
              </a:rPr>
              <a:t>–  заявки одобрено ННС</a:t>
            </a:r>
          </a:p>
          <a:p>
            <a:pPr marL="361950" algn="just"/>
            <a:r>
              <a:rPr lang="ru-RU" sz="1600" dirty="0">
                <a:solidFill>
                  <a:srgbClr val="C00000"/>
                </a:solidFill>
              </a:rPr>
              <a:t>                  </a:t>
            </a:r>
            <a:r>
              <a:rPr lang="ru-RU" sz="1600" b="1" dirty="0">
                <a:solidFill>
                  <a:srgbClr val="C00000"/>
                </a:solidFill>
              </a:rPr>
              <a:t>4</a:t>
            </a:r>
            <a:r>
              <a:rPr lang="ru-RU" sz="1600" dirty="0">
                <a:solidFill>
                  <a:srgbClr val="002060"/>
                </a:solidFill>
              </a:rPr>
              <a:t> – заявок не одобрено ННС</a:t>
            </a:r>
          </a:p>
        </p:txBody>
      </p:sp>
      <p:pic>
        <p:nvPicPr>
          <p:cNvPr id="12" name="Рисунок 11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09" y="227639"/>
            <a:ext cx="922182" cy="922182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AF62114C-199F-4E05-87FE-3845395B9CC8}"/>
              </a:ext>
            </a:extLst>
          </p:cNvPr>
          <p:cNvSpPr/>
          <p:nvPr/>
        </p:nvSpPr>
        <p:spPr>
          <a:xfrm>
            <a:off x="3666307" y="3095330"/>
            <a:ext cx="5216435" cy="1741147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КМУ </a:t>
            </a:r>
          </a:p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по проекту «</a:t>
            </a:r>
            <a:r>
              <a:rPr lang="ru-RU" sz="1600" b="1" dirty="0" err="1">
                <a:solidFill>
                  <a:srgbClr val="002060"/>
                </a:solidFill>
              </a:rPr>
              <a:t>Жас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ғалым</a:t>
            </a:r>
            <a:r>
              <a:rPr lang="ru-RU" sz="1600" b="1" dirty="0">
                <a:solidFill>
                  <a:srgbClr val="002060"/>
                </a:solidFill>
              </a:rPr>
              <a:t>» 2025-2027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гг.:</a:t>
            </a:r>
          </a:p>
          <a:p>
            <a:pPr marL="360363" algn="ctr"/>
            <a:endParaRPr lang="ru-RU" sz="1600" b="1" dirty="0">
              <a:solidFill>
                <a:srgbClr val="002060"/>
              </a:solidFill>
            </a:endParaRPr>
          </a:p>
          <a:p>
            <a:pPr marL="361950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</a:rPr>
              <a:t>                5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заявки поступила в ННС</a:t>
            </a:r>
          </a:p>
          <a:p>
            <a:pPr marL="361950" algn="just"/>
            <a:r>
              <a:rPr lang="ru-RU" sz="1600" b="1" dirty="0">
                <a:solidFill>
                  <a:srgbClr val="C00000"/>
                </a:solidFill>
              </a:rPr>
              <a:t>                3 </a:t>
            </a:r>
            <a:r>
              <a:rPr lang="ru-RU" sz="1600" dirty="0">
                <a:solidFill>
                  <a:srgbClr val="002060"/>
                </a:solidFill>
              </a:rPr>
              <a:t>–  заявки одобрена ННС</a:t>
            </a:r>
          </a:p>
          <a:p>
            <a:pPr marL="361950" algn="just"/>
            <a:r>
              <a:rPr lang="ru-RU" sz="1600" dirty="0">
                <a:solidFill>
                  <a:srgbClr val="002060"/>
                </a:solidFill>
              </a:rPr>
              <a:t>		      </a:t>
            </a:r>
            <a:r>
              <a:rPr lang="ru-RU" sz="1600" b="1" dirty="0">
                <a:solidFill>
                  <a:srgbClr val="C00000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 – заявок не одобрено ННС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16" y="227639"/>
            <a:ext cx="1175659" cy="11756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66307" y="4988877"/>
            <a:ext cx="5216435" cy="1603512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НА ГФ 2025-2027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гг.:</a:t>
            </a:r>
          </a:p>
          <a:p>
            <a:pPr marL="1350963" indent="-355600" algn="ctr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 algn="just"/>
            <a:r>
              <a:rPr lang="ru-RU" sz="1600" b="1" dirty="0">
                <a:solidFill>
                  <a:srgbClr val="C00000"/>
                </a:solidFill>
              </a:rPr>
              <a:t>     26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заявки поступило в ННС</a:t>
            </a:r>
          </a:p>
          <a:p>
            <a:pPr marL="1350963" indent="-355600" algn="just"/>
            <a:r>
              <a:rPr lang="ru-RU" sz="1600" dirty="0">
                <a:solidFill>
                  <a:srgbClr val="002060"/>
                </a:solidFill>
              </a:rPr>
              <a:t>     </a:t>
            </a:r>
            <a:r>
              <a:rPr lang="ru-RU" sz="1600" b="1" dirty="0">
                <a:solidFill>
                  <a:srgbClr val="C00000"/>
                </a:solidFill>
              </a:rPr>
              <a:t>15</a:t>
            </a:r>
            <a:r>
              <a:rPr lang="ru-RU" sz="1600" dirty="0">
                <a:solidFill>
                  <a:srgbClr val="002060"/>
                </a:solidFill>
              </a:rPr>
              <a:t> – заявок одобрено ННС</a:t>
            </a:r>
          </a:p>
          <a:p>
            <a:pPr marL="1350963" indent="-355600" algn="just"/>
            <a:r>
              <a:rPr lang="ru-RU" sz="1600" dirty="0">
                <a:solidFill>
                  <a:srgbClr val="002060"/>
                </a:solidFill>
              </a:rPr>
              <a:t>   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11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заявки не одобрено ННС</a:t>
            </a:r>
          </a:p>
        </p:txBody>
      </p:sp>
      <p:pic>
        <p:nvPicPr>
          <p:cNvPr id="3" name="Рисунок 2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2930" y="1843076"/>
            <a:ext cx="720000" cy="720000"/>
          </a:xfrm>
          <a:prstGeom prst="rect">
            <a:avLst/>
          </a:prstGeom>
        </p:spPr>
      </p:pic>
      <p:pic>
        <p:nvPicPr>
          <p:cNvPr id="5" name="Рисунок 4" descr="Буфер обмена со сплошной заливкой">
            <a:extLst>
              <a:ext uri="{FF2B5EF4-FFF2-40B4-BE49-F238E27FC236}">
                <a16:creationId xmlns:a16="http://schemas.microsoft.com/office/drawing/2014/main" id="{E8626CE2-C755-AC20-D8E7-699A1831E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593" y="5591108"/>
            <a:ext cx="720000" cy="720000"/>
          </a:xfrm>
          <a:prstGeom prst="rect">
            <a:avLst/>
          </a:prstGeom>
        </p:spPr>
      </p:pic>
      <p:pic>
        <p:nvPicPr>
          <p:cNvPr id="8" name="Рисунок 7" descr="Буфер обмена со сплошной заливкой">
            <a:extLst>
              <a:ext uri="{FF2B5EF4-FFF2-40B4-BE49-F238E27FC236}">
                <a16:creationId xmlns:a16="http://schemas.microsoft.com/office/drawing/2014/main" id="{F4446531-3893-D137-36C3-C6600D29A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593" y="37019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04" y="179883"/>
            <a:ext cx="10831398" cy="12555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+mn-lt"/>
              </a:rPr>
              <a:t>РАССМОТРЕНИЕ ЗАЯВОК В РАМКАХ КОНКУРСА  НА ПРОГРАММНО-ЦЕЛЕВОЕ ФИНАНСИРОВАНИЕ ПО НАУЧНЫМ, НАУЧНО-ТЕХНИЧЕСКИМ ПРОГРАММАМ НА 2024-2026 ГГ. 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9256" y="1904301"/>
            <a:ext cx="6195746" cy="3116224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ПЦФ на 2024-2026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гг.:</a:t>
            </a:r>
          </a:p>
          <a:p>
            <a:pPr marL="1350963" indent="-355600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>
                <a:solidFill>
                  <a:srgbClr val="C00000"/>
                </a:solidFill>
              </a:rPr>
              <a:t>2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программ поступило в ННС</a:t>
            </a:r>
          </a:p>
          <a:p>
            <a:pPr marL="1350963" indent="-355600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>
                <a:solidFill>
                  <a:srgbClr val="C00000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– программ были рекомендованы ННС 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>
                <a:solidFill>
                  <a:srgbClr val="C00000"/>
                </a:solidFill>
              </a:rPr>
              <a:t>1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программ не рекомендованы ННС</a:t>
            </a:r>
          </a:p>
        </p:txBody>
      </p:sp>
      <p:pic>
        <p:nvPicPr>
          <p:cNvPr id="7" name="Рисунок 6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1937" y="2709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4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148806" y="1825671"/>
            <a:ext cx="10280374" cy="1778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Рассмотрение актов </a:t>
            </a:r>
            <a:r>
              <a:rPr lang="ru-RU" dirty="0">
                <a:solidFill>
                  <a:srgbClr val="002060"/>
                </a:solidFill>
              </a:rPr>
              <a:t>мониторинга хода реализации и результативности научных, научно-технических проектов и программ: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рассмотрено </a:t>
            </a:r>
            <a:r>
              <a:rPr lang="ru-RU" b="1" dirty="0">
                <a:solidFill>
                  <a:srgbClr val="C00000"/>
                </a:solidFill>
              </a:rPr>
              <a:t>71</a:t>
            </a:r>
            <a:r>
              <a:rPr lang="ru-RU" dirty="0">
                <a:solidFill>
                  <a:srgbClr val="002060"/>
                </a:solidFill>
              </a:rPr>
              <a:t> акт мониторинга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приняты к сведению и одобрены </a:t>
            </a:r>
            <a:r>
              <a:rPr lang="ru-RU" b="1" dirty="0">
                <a:solidFill>
                  <a:srgbClr val="C00000"/>
                </a:solidFill>
              </a:rPr>
              <a:t>71</a:t>
            </a:r>
            <a:r>
              <a:rPr lang="ru-RU" dirty="0">
                <a:solidFill>
                  <a:srgbClr val="002060"/>
                </a:solidFill>
              </a:rPr>
              <a:t> акта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4000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813" y="894711"/>
            <a:ext cx="10280374" cy="481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Рассмотрение кратких сведений </a:t>
            </a:r>
            <a:r>
              <a:rPr lang="ru-RU" sz="1400" dirty="0">
                <a:solidFill>
                  <a:srgbClr val="002060"/>
                </a:solidFill>
              </a:rPr>
              <a:t>хода реализации и результативности научных, научно-технических проектов и программ: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рассмотрено </a:t>
            </a:r>
            <a:r>
              <a:rPr lang="ru-RU" sz="1400" b="1" dirty="0">
                <a:solidFill>
                  <a:srgbClr val="C00000"/>
                </a:solidFill>
              </a:rPr>
              <a:t>51</a:t>
            </a:r>
            <a:r>
              <a:rPr lang="ru-RU" sz="1400" b="1" dirty="0">
                <a:solidFill>
                  <a:srgbClr val="002060"/>
                </a:solidFill>
              </a:rPr>
              <a:t> кратких сведений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002060"/>
                </a:solidFill>
              </a:rPr>
              <a:t> кратких сведения в рамках конкурса на грантовое финансирование молодых ученых по научным и (или) научно-техническим проектам на 2024-2026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002060"/>
                </a:solidFill>
              </a:rPr>
              <a:t> кратких сведения </a:t>
            </a:r>
            <a:r>
              <a:rPr lang="ru-RU" sz="1400" dirty="0" err="1">
                <a:solidFill>
                  <a:srgbClr val="002060"/>
                </a:solidFill>
              </a:rPr>
              <a:t>сведения</a:t>
            </a:r>
            <a:r>
              <a:rPr lang="ru-RU" sz="1400" dirty="0">
                <a:solidFill>
                  <a:srgbClr val="002060"/>
                </a:solidFill>
              </a:rPr>
              <a:t> в рамках конкурса на грантовое финансирование молодых ученых по научным и (или) научно-техническим проектам на 2025-2027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25</a:t>
            </a:r>
            <a:r>
              <a:rPr lang="ru-RU" sz="1400" dirty="0">
                <a:solidFill>
                  <a:srgbClr val="002060"/>
                </a:solidFill>
              </a:rPr>
              <a:t> кратких сведений в рамках конкурса на грантовое финансирование по научным и (или) научно-техническим проектам на 2024-2026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15</a:t>
            </a:r>
            <a:r>
              <a:rPr lang="ru-RU" sz="1400" dirty="0">
                <a:solidFill>
                  <a:srgbClr val="002060"/>
                </a:solidFill>
              </a:rPr>
              <a:t> кратких сведений в рамках конкурса на грантовое финансирование по научным и (или) научно-техническим проектам на 2025-2027 годы реализации;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</a:rPr>
              <a:t>4</a:t>
            </a:r>
            <a:r>
              <a:rPr lang="ru-RU" sz="1400" dirty="0">
                <a:solidFill>
                  <a:srgbClr val="002060"/>
                </a:solidFill>
              </a:rPr>
              <a:t> кратких сведений в рамках конкурса на грантовое финансирование молодых ученых по проекту «</a:t>
            </a:r>
            <a:r>
              <a:rPr lang="ru-RU" sz="1400" dirty="0" err="1">
                <a:solidFill>
                  <a:srgbClr val="002060"/>
                </a:solidFill>
              </a:rPr>
              <a:t>Жас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ғалым</a:t>
            </a:r>
            <a:r>
              <a:rPr lang="ru-RU" sz="1400" dirty="0">
                <a:solidFill>
                  <a:srgbClr val="002060"/>
                </a:solidFill>
              </a:rPr>
              <a:t>» на 2024-2026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</a:rPr>
              <a:t>3</a:t>
            </a:r>
            <a:r>
              <a:rPr lang="ru-RU" sz="1400" dirty="0">
                <a:solidFill>
                  <a:srgbClr val="002060"/>
                </a:solidFill>
              </a:rPr>
              <a:t> кратких сведения в рамках конкурса на грантовое финансирование молодых ученых по проекту «</a:t>
            </a:r>
            <a:r>
              <a:rPr lang="ru-RU" sz="1400" dirty="0" err="1">
                <a:solidFill>
                  <a:srgbClr val="002060"/>
                </a:solidFill>
              </a:rPr>
              <a:t>Жас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ғалым</a:t>
            </a:r>
            <a:r>
              <a:rPr lang="ru-RU" sz="1400" dirty="0">
                <a:solidFill>
                  <a:srgbClr val="002060"/>
                </a:solidFill>
              </a:rPr>
              <a:t>» на 2025-2027 годы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одобрено и рекомендовано к дальнейшему финансированию </a:t>
            </a:r>
            <a:r>
              <a:rPr lang="ru-RU" sz="1400" b="1" dirty="0">
                <a:solidFill>
                  <a:srgbClr val="C00000"/>
                </a:solidFill>
              </a:rPr>
              <a:t>51 </a:t>
            </a:r>
            <a:r>
              <a:rPr lang="ru-RU" sz="1400" b="1" dirty="0">
                <a:solidFill>
                  <a:srgbClr val="002060"/>
                </a:solidFill>
              </a:rPr>
              <a:t>кратких сведений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127546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1036</TotalTime>
  <Words>798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Капля</vt:lpstr>
      <vt:lpstr>           ОТЧЕТ О ДЕЯТЕЛЬНОСТИ  НАЦИОНАЛЬНОГО НАУЧНОГО СОВЕТА  ПО НАПРАВЛЕНИЮ РАЗВИТИЯ НАУЧНОЙ, НАУЧНО-ТЕХНИЧЕСКОЙ ДЕЯТЕЛЬНОСТИ «НАЦИОНАЛЬНАЯ БЕЗОПАСНОСТЬ И ОБОРОНА, БИОЛОГИЧЕСКАЯ БЕЗОПАСНОСТЬ» ЗА 2025 ГОД  </vt:lpstr>
      <vt:lpstr>Создание Национального научного совета и его состав утверждены Приказом Министра науки и высшего образования Республики Казахстан от 5 июня 2023 года № 258 «Об утверждении состава национальных научных советов».</vt:lpstr>
      <vt:lpstr>ДЕЯТЕЛЬНОСТЬ ННС ОСУЩЕСТВЛЯЛАСЬ  В СООТВЕТСТВИИ С НОРМАТИВНЫМИ ПРАВОВЫМИ АКТАМИ</vt:lpstr>
      <vt:lpstr>В 2025 ГОДУ ПРОВЕДЕНО 9 ЗАСЕДАНИЙ ННС</vt:lpstr>
      <vt:lpstr>ОБРАЩЕНИЯ ОТ ФИЗИЧЕСКИХ И ЮРИДИЧЕСКИХ ЛИЦ В РАМКАХ  ГРАНТОВОГО И ПРОГРАММНО-ЦЕЛЕВОГО ФИНАНСИРОВАНИЯ</vt:lpstr>
      <vt:lpstr>КОНКУРС НА ГРАНТОВОЕ ФИНАНСИРОВАНИЕ МОЛОДЫХ УЧЕНЫХ,  МОЛОДЫХ УЧЕНЫХ ПО ПРОЕКТУ «ЖАС ҒАЛЫМ» и  на грантовое финансирование на 2025-2027 гг</vt:lpstr>
      <vt:lpstr>РАССМОТРЕНИЕ ЗАЯВОК В РАМКАХ КОНКУРСА  НА ПРОГРАММНО-ЦЕЛЕВОЕ ФИНАНСИРОВАНИЕ ПО НАУЧНЫМ, НАУЧНО-ТЕХНИЧЕСКИМ ПРОГРАММАМ НА 2024-2026 ГГ. </vt:lpstr>
      <vt:lpstr>Презентация PowerPoint</vt:lpstr>
      <vt:lpstr>Презентация PowerPoint</vt:lpstr>
      <vt:lpstr>ПРОМЕЖУТОЧНЫЕ И ЗАКЛЮЧИТЕЛЬНЫЕ ОТЧЕТЫ ПЦФ, ОТЧЕТЫ В РАМКАХ ГФ ПО ВЫПОЛНЯЕМЫМ НАУЧНЫМ ИССЛЕДОВАНИЯМ ПО СООТВЕТСТВУЮЩИМ НАПРАВЛЕНИЯМ НАУЧНОЙ, НАУЧНО-ТЕХНИЧЕСКОЙ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Национального научного совета по приоритетному направлению науки «Исследования в области образования и науки» в 2021 году</dc:title>
  <dc:creator>Муканова С Д</dc:creator>
  <cp:lastModifiedBy>Uldana Nurdauletkyzy</cp:lastModifiedBy>
  <cp:revision>63</cp:revision>
  <dcterms:created xsi:type="dcterms:W3CDTF">2021-12-24T02:42:58Z</dcterms:created>
  <dcterms:modified xsi:type="dcterms:W3CDTF">2026-01-13T10:40:57Z</dcterms:modified>
</cp:coreProperties>
</file>