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56" r:id="rId2"/>
    <p:sldId id="268" r:id="rId3"/>
    <p:sldId id="266" r:id="rId4"/>
    <p:sldId id="258" r:id="rId5"/>
    <p:sldId id="260" r:id="rId6"/>
    <p:sldId id="273" r:id="rId7"/>
    <p:sldId id="275" r:id="rId8"/>
    <p:sldId id="265" r:id="rId9"/>
    <p:sldId id="272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1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6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8053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9043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95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42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04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1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4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3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1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6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31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2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6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6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CE161-6F41-4885-9F9E-432F585C3D1F}" type="datetimeFigureOut">
              <a:rPr lang="en-US" smtClean="0"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1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 О ДЕЯТЕЛЬНОСТИ </a:t>
            </a:r>
            <a:b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НАЦИОНАЛЬНОГО НАУЧНОГО СОВЕТА </a:t>
            </a:r>
            <a:b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НАПРАВЛЕНИЮ НАУКИ</a:t>
            </a:r>
            <a:b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«КОММЕРЦИАЛИЗАЦИЯ РЕЗУЛЬТАТОВ НАУЧНОЙ И (ИЛИ) НАУЧНО-ТЕХНИЧЕСКОЙ ДЕЯТЕЛЬНОСТИ» </a:t>
            </a:r>
            <a:b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2023 ГОДУ</a:t>
            </a:r>
            <a:b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400" b="1" dirty="0">
                <a:solidFill>
                  <a:srgbClr val="002060"/>
                </a:solidFill>
                <a:latin typeface="+mn-lt"/>
              </a:rPr>
            </a:br>
            <a:endParaRPr lang="en-US" sz="2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spcBef>
                <a:spcPts val="0"/>
              </a:spcBef>
            </a:pPr>
            <a:r>
              <a:rPr lang="ru-RU" sz="2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Табынов</a:t>
            </a:r>
            <a:r>
              <a:rPr lang="ru-RU" sz="2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К.К</a:t>
            </a:r>
            <a:r>
              <a:rPr lang="ru-RU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председатель ННС </a:t>
            </a:r>
          </a:p>
          <a:p>
            <a:pPr algn="r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«КОММЕРЦИАЛИЗАЦИЯ РЕЗУЛЬТАТОВ НАУЧНОЙ И (ИЛИ) НАУЧНО-ТЕХНИЧЕСКОЙ ДЕЯТЕЛЬНОСТИ»</a:t>
            </a:r>
            <a:endParaRPr lang="en-US" sz="2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5130" y="344557"/>
            <a:ext cx="10986053" cy="689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 центр государственной научно-технической экспертизы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D73281-1741-FCED-2542-BD4E3F703D42}"/>
              </a:ext>
            </a:extLst>
          </p:cNvPr>
          <p:cNvSpPr txBox="1"/>
          <p:nvPr/>
        </p:nvSpPr>
        <p:spPr>
          <a:xfrm>
            <a:off x="4904509" y="6009979"/>
            <a:ext cx="61015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kk-KZ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февраля 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801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800" dirty="0">
                <a:solidFill>
                  <a:srgbClr val="002060"/>
                </a:solidFill>
              </a:rPr>
              <a:t>Благодарю за внимание!</a:t>
            </a:r>
            <a:endParaRPr lang="en-US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86854"/>
            <a:ext cx="12192000" cy="279779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023730" y="665475"/>
            <a:ext cx="9346169" cy="271916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ННС и его состава  </a:t>
            </a:r>
            <a:r>
              <a:rPr lang="ru-RU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утверждено</a:t>
            </a: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Приказом Министра науки и высшего образования Республики Казахстан от 4 октября 2023 года № 516 «О внесении изменений в Приказ Министра науки и высшего образования Республики Казахстан </a:t>
            </a:r>
            <a:b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5 июня 2023 года № 258»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384134" y="3872253"/>
            <a:ext cx="1187207" cy="1839588"/>
            <a:chOff x="1023730" y="3730127"/>
            <a:chExt cx="1482036" cy="2272028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0790" y="4464247"/>
              <a:ext cx="734120" cy="734120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730" y="5268035"/>
              <a:ext cx="734120" cy="734120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1646" y="5268035"/>
              <a:ext cx="734120" cy="734120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572964" y="3730127"/>
              <a:ext cx="369772" cy="73412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3823407" y="4599374"/>
            <a:ext cx="5609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составе ННС –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412939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82335"/>
            <a:ext cx="10515600" cy="93358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 ННС ОСУЩЕСТВЛЯЛАСЬ </a:t>
            </a:r>
            <a:b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НОРМАТИВНЫМИ ПРАВОВЫМИ АКТАМИ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1455680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3987" y="1350848"/>
            <a:ext cx="806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«О науке»</a:t>
            </a:r>
          </a:p>
        </p:txBody>
      </p:sp>
      <p:pic>
        <p:nvPicPr>
          <p:cNvPr id="7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2190198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3575192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43987" y="2026699"/>
            <a:ext cx="10000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Министра науки и высшего образования Республики Казахстан от 25 сентября 2023 года № 487 «Об утверждении перечня и положения о национальных научных советах»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43987" y="3489107"/>
            <a:ext cx="98098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Министра науки и высшего образования Республики Казахстан от 27 сентября 2023 года № 489 «Об утверждении Правил организации и проведения государственной научно-технической экспертизы»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647074" y="5736344"/>
            <a:ext cx="10897849" cy="149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8199" y="5736344"/>
            <a:ext cx="108978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 деятельности ННС:</a:t>
            </a:r>
            <a:r>
              <a:rPr lang="ru-RU" sz="2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объективность, независимость, беспристрастность, профессиональная компетентность, конфиденциальность, ответственность</a:t>
            </a:r>
          </a:p>
          <a:p>
            <a:pPr algn="ctr"/>
            <a:endParaRPr lang="ru-RU" sz="2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8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6543" y="147012"/>
            <a:ext cx="10518913" cy="5626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2023 ГОДУ ПРОВЕДЕНО 15 ЗАСЕДАНИЙ ННС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110A79-86A5-4D88-B20D-BDE98C64F997}"/>
              </a:ext>
            </a:extLst>
          </p:cNvPr>
          <p:cNvSpPr/>
          <p:nvPr/>
        </p:nvSpPr>
        <p:spPr>
          <a:xfrm>
            <a:off x="571822" y="717172"/>
            <a:ext cx="4523879" cy="3996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РАССМОТРЕННЫЕ ВОПРОСЫ:</a:t>
            </a:r>
          </a:p>
        </p:txBody>
      </p:sp>
      <p:pic>
        <p:nvPicPr>
          <p:cNvPr id="6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24" y="2264050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932078" y="1284912"/>
            <a:ext cx="0" cy="509524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501324" y="2048885"/>
            <a:ext cx="101539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грантовое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финансирование наиболее перспективных проектов коммерциализации результатов научной и (или) научно-технической деятельности на 2023-2025 годы</a:t>
            </a:r>
          </a:p>
        </p:txBody>
      </p:sp>
      <p:pic>
        <p:nvPicPr>
          <p:cNvPr id="17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809" y="3262545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501324" y="3189264"/>
            <a:ext cx="104886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Обращения от физических и юридических лиц по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грантовому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финансированию</a:t>
            </a:r>
          </a:p>
          <a:p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Внесение предложений по усовершенствованию Конкурсной документации на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грантовое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финансирование</a:t>
            </a: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C27E9CE1-2B4A-4D61-88B3-5220A1A8E7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131" y="260652"/>
            <a:ext cx="792000" cy="792000"/>
          </a:xfrm>
          <a:prstGeom prst="rect">
            <a:avLst/>
          </a:prstGeom>
          <a:effectLst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4927" y="4151302"/>
            <a:ext cx="201185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05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2004" y="179883"/>
            <a:ext cx="10831398" cy="1255594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 на грантовое финансирование наиболее перспективных проектов коммерциализации результатов научной и (или) научно-технической деятельности на 2023-2025 годы</a:t>
            </a:r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0873" y="2136804"/>
            <a:ext cx="5220000" cy="2982179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60363"/>
            <a:endParaRPr lang="ru-RU" sz="1600" b="1" dirty="0">
              <a:solidFill>
                <a:srgbClr val="002060"/>
              </a:solidFill>
            </a:endParaRPr>
          </a:p>
          <a:p>
            <a:pPr marL="360363"/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КОНКУРС НА ГФ 2023-2025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гг.:</a:t>
            </a:r>
          </a:p>
          <a:p>
            <a:pPr marL="1350963" indent="-355600"/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50963" indent="-355600"/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50963" indent="-355600"/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233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заявки поступило в ННС</a:t>
            </a:r>
          </a:p>
          <a:p>
            <a:pPr marL="1350963" indent="-355600"/>
            <a:r>
              <a:rPr lang="ru-RU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заявки одобрено ННС</a:t>
            </a:r>
          </a:p>
          <a:p>
            <a:pPr marL="1350963" indent="-355600"/>
            <a:r>
              <a:rPr lang="ru-RU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157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заявка не одобрена ННС</a:t>
            </a:r>
          </a:p>
          <a:p>
            <a:pPr marL="1350963" indent="-355600"/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2663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 5 заявок отказались от дальнейшей реализации проектов после одобрения ННС.</a:t>
            </a:r>
          </a:p>
        </p:txBody>
      </p:sp>
      <p:pic>
        <p:nvPicPr>
          <p:cNvPr id="7" name="Рисунок 6" descr="Буфер обмена со сплошной заливкой">
            <a:extLst>
              <a:ext uri="{FF2B5EF4-FFF2-40B4-BE49-F238E27FC236}">
                <a16:creationId xmlns:a16="http://schemas.microsoft.com/office/drawing/2014/main" id="{17394D9A-6B0D-407F-93DF-D037EB89A5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2910" y="3267893"/>
            <a:ext cx="720000" cy="720000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6435877" y="2136805"/>
            <a:ext cx="5220000" cy="2982178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ОДОБРЕНО ЗАЯВОК </a:t>
            </a:r>
            <a:b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СУММУ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22 750 000 000 тенге</a:t>
            </a:r>
          </a:p>
        </p:txBody>
      </p:sp>
    </p:spTree>
    <p:extLst>
      <p:ext uri="{BB962C8B-B14F-4D97-AF65-F5344CB8AC3E}">
        <p14:creationId xmlns:p14="http://schemas.microsoft.com/office/powerpoint/2010/main" val="3374760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869" y="154922"/>
            <a:ext cx="10364451" cy="717914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Оценочный лист заявки по </a:t>
            </a:r>
            <a:r>
              <a:rPr lang="ru-RU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грантовому</a:t>
            </a: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финансированию проектов коммерциализации результатов научной и (или) научно-технической деятельности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38430885"/>
              </p:ext>
            </p:extLst>
          </p:nvPr>
        </p:nvGraphicFramePr>
        <p:xfrm>
          <a:off x="241069" y="872836"/>
          <a:ext cx="11729257" cy="56456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9742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критериев оценки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Оценка члена ННС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29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Соответствие результата научной и (или) научно-технической деятельности цели заявляемого проекта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баллов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полное соответствие темы ранее выполненного проекта (ГФ, ПЦФ) и полученного результата РНТД цели рассматриваемого проекта по коммерциализации (ПК).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балла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полное соответствие отдельной задачи выполненного проекта (ГФ, ПЦФ) и части полученного результата РНТД цели рассматриваемого ПК.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балла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частичное соответствие отдельной задачи/задач выполненного проекта (ГФ, ПЦФ) и части полученного результата РНТД цели рассматриваемого ПК.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балла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лишь косвенное соответствие отдельной задачи/задач выполненного проекта (ГФ, ПЦФ) и части полученного результата РНТД цели рассматриваемого ПК.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балл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лишь отраслевое соответствие темы выполненного проекта (ГФ, ПЦФ) и части полученного результата РНТД цели рассматриваемого ПК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баллов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не соответствуют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Примечание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: смотреть пункт «Финансировался ли предлагаемый проект ранее из других источников и в каком объеме» Таблицы 1 Технологического плана, а также подтверждающие документы в портале «Необходимые документы для участия в конкурсе».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Результат научной и научно-технической деятельности (РННТД) может быть получен в результате инициативного проекта, здесь рекомендуется ставить на 1-2 балла меньше чем при ГФ/ПЦФ РННТД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29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Оценка качества ранее проведенной заявителем научной работы по предлагаемому проекту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баллов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высокая оценка экспертами ГНТЭ заключительного отчета по ГФ/ПЦФ проекту, публикации статей в международных рецензируемых изданиях, получение зарубежных (подача международной заявки на патент) или национальных патентов, издание монографий, методических рекомендаций и других выходных документов (акты внедрения, регистрационное удостоверение и т.д.). 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балла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высокая/средняя оценка экспертами ГНТЭ заключительного отчета по ГФ/ПЦФ проекту, публикации статей в журналах КОКСОН, получение национальных патентов, издание монографий, методических рекомендаций и других выходных документов.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балла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средняя/низкая оценка экспертами ГНТЭ заключительного отчета по ГФ/ПЦФ проекту, публикации статей в журналах КОКСОН или получение национального патента, издание монографий, методических рекомендаций и других выходных документов.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балла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средняя/низкая оценка экспертами ГНТЭ заключительного отчета по ГФ/ПЦФ проекту, отсутствие публикаций и патентов, издание монографий, методических рекомендация и других выходных документов.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балл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средняя/низкая оценка экспертами ГНТЭ заключительного отчета по ГФ/ПЦФ проекту, отсутствие каких-либо выходных документов.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баллов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низкая оценка экспертами ГНТЭ заключительного отчета по ГФ/ПЦФ проекту, отсутствие каких-либо выходных документов, или не выполненный проект.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Примечание: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если отсутствуют отчет о НИР и заключение ГНТЭ то можно делать анализ на основе данных пунктов «1.5. Результаты научной и (или) научно-технической деятельности, предлагаемые к коммерциализации», «1.9 Проектная группа», «1.13 Анкета по объектам интеллектуальной собственности» Технологического плана.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Результат научной и научно-технической деятельности (РННТД) может быть получен в результате инициативного проекта, здесь рекомендуется ставить на 1-2 балла меньше чем при ГФ/ПЦФ РННТД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3205500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627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4C83D-FB5C-2507-7ACD-F097ECC6E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7DD0FDA-AA70-0D28-35F1-6B311C2939C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73374225"/>
              </p:ext>
            </p:extLst>
          </p:nvPr>
        </p:nvGraphicFramePr>
        <p:xfrm>
          <a:off x="264622" y="618517"/>
          <a:ext cx="11662756" cy="6076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398">
                  <a:extLst>
                    <a:ext uri="{9D8B030D-6E8A-4147-A177-3AD203B41FA5}">
                      <a16:colId xmlns:a16="http://schemas.microsoft.com/office/drawing/2014/main" val="1294264942"/>
                    </a:ext>
                  </a:extLst>
                </a:gridCol>
                <a:gridCol w="2175565">
                  <a:extLst>
                    <a:ext uri="{9D8B030D-6E8A-4147-A177-3AD203B41FA5}">
                      <a16:colId xmlns:a16="http://schemas.microsoft.com/office/drawing/2014/main" val="953266657"/>
                    </a:ext>
                  </a:extLst>
                </a:gridCol>
                <a:gridCol w="8801793">
                  <a:extLst>
                    <a:ext uri="{9D8B030D-6E8A-4147-A177-3AD203B41FA5}">
                      <a16:colId xmlns:a16="http://schemas.microsoft.com/office/drawing/2014/main" val="2180381738"/>
                    </a:ext>
                  </a:extLst>
                </a:gridCol>
              </a:tblGrid>
              <a:tr h="567710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критериев оценки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Оценка члена ННС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138606872"/>
                  </a:ext>
                </a:extLst>
              </a:tr>
              <a:tr h="506903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Запланировано ли в рамках реализации проекта заключение сделок по передаче прав на объекты интеллектуальной собственности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Смотреть таблицу 1 Технологического плана в пункт «Выбранный путь коммерциализации» или пункт «1.5. Бизнес модель проекта» Экономического плана. Если там не предусмотрена передача прав на объекты интеллектуальной собственности</a:t>
                      </a: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то ставится 0 баллов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 А если подобное предусматривается, то считаем количество планируемых сделок и ставим по 1 баллу за каждый договор, но не более 5 баллов всего. 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4064255035"/>
                  </a:ext>
                </a:extLst>
              </a:tr>
              <a:tr h="506903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Экономическая эффективность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Для оценки предлагается смотреть таблицу 11 Экономического плана, и выставлять баллы в следующем порядке: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баллов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планируемая доходность проекта в период его реализации составляет сумму более 30% от запрашиваемой суммы гранта;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балла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планируемая доходность проекта в период его реализации (1-3 годы) составляет сумму 25-30% от суммы запрашиваемого гранта;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балла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планируемая доходность проекта в период его реализации (1-3 годы) составляет сумму 20-24% от суммы запрашиваемого гранта;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балла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планируемая доходность проекта в период его реализации (1-3 годы) составляет сумму 15-19% от суммы запрашиваемого гранта;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балл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планируемая доходность проекта в период его реализации (1-3 годы) составляет сумму 10-14% от суммы запрашиваемого гранта;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 баллов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планируемая доходность проекта в период его реализации (1-3 годы) составляет сумму менее 10% от суммы запрашиваемого гранта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1023727389"/>
                  </a:ext>
                </a:extLst>
              </a:tr>
              <a:tr h="126157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 </a:t>
                      </a:r>
                      <a:r>
                        <a:rPr lang="ru-RU" sz="10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софинансирования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 5 баллов, где соотношение софинансирования к запрашиваемой сумме гранта: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100 % и выше – 5 баллов;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от 51 до 99 % – 4 балла;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от 31 до 50 % – 3 балла;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от 21 до 30 % – 2 балла;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от 11 до 20 % – 1 балл;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10 % – 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баллов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Смотреть соответствующий договор о софинансировании в портале «Необходимые документы для участия в конкурсе».</a:t>
                      </a: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605107257"/>
                  </a:ext>
                </a:extLst>
              </a:tr>
              <a:tr h="1246909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предполагаемого рынка сбыта продукции/услуг в рамках реализации проекта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До 5 баллов, где: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запланирован вывод продукта/услуг на зарубежные рынки – 5 баллов;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запланирован вывод продукта/услуг на рынок 1 зарубежной страны – 4 балла;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рассчитан на весь Казахстан – 3 балла;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рассчитан на определенный регион Казахстана – 2 балла;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рынок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определен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 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баллов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en-US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Смотреть пункт «1.6 Оценка потенциального рынка проекта» Экономического плана, и далее выставлять баллы согласно инструкции </a:t>
                      </a: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20921215"/>
                  </a:ext>
                </a:extLst>
              </a:tr>
              <a:tr h="206855">
                <a:tc gridSpan="2"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10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Общий балл (сумма баллов по критериям оценки)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918" marR="30918" marT="18551" marB="18551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Максимально 30 баллов</a:t>
                      </a: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410918501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2AFEA16-B01F-73E7-3C57-016D36A701A2}"/>
              </a:ext>
            </a:extLst>
          </p:cNvPr>
          <p:cNvSpPr txBox="1"/>
          <p:nvPr/>
        </p:nvSpPr>
        <p:spPr>
          <a:xfrm>
            <a:off x="386311" y="0"/>
            <a:ext cx="114094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Оценочный лист заявки по грантовому финансированию проектов коммерциализации результатов научной и (или) научно-технической деятельности (продолжение)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221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140" y="230214"/>
            <a:ext cx="10534989" cy="99777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ОБРАЩЕНИЯ ОТ ФИЗИЧЕСКИХ И ЮРИДИЧЕСКИХ ЛИЦ В РАМКАХ </a:t>
            </a:r>
            <a:b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ГРАНТОВОГО ФИНАНСИРОВАНИЯ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1650550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3986" y="1545718"/>
            <a:ext cx="9758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Уменьшение одобренной суммы проектов;</a:t>
            </a:r>
          </a:p>
        </p:txBody>
      </p:sp>
      <p:pic>
        <p:nvPicPr>
          <p:cNvPr id="7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2325107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43985" y="3707888"/>
            <a:ext cx="9758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Замена научного руководителя, замена частного партнера; </a:t>
            </a:r>
          </a:p>
        </p:txBody>
      </p:sp>
      <p:pic>
        <p:nvPicPr>
          <p:cNvPr id="9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3230496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543985" y="2202334"/>
            <a:ext cx="9758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Разрешение переноса запланированных работ и задач 2023 года на 2024 год с сохранением полного объема финансирования проекта; </a:t>
            </a:r>
          </a:p>
        </p:txBody>
      </p:sp>
      <p:pic>
        <p:nvPicPr>
          <p:cNvPr id="11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05" y="3835885"/>
            <a:ext cx="210489" cy="22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543985" y="3125664"/>
            <a:ext cx="9758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Внесение изменений в календарный план и смету расходов; </a:t>
            </a:r>
          </a:p>
        </p:txBody>
      </p:sp>
      <p:pic>
        <p:nvPicPr>
          <p:cNvPr id="13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15" y="4412885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543985" y="4275999"/>
            <a:ext cx="9758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Завершение реализации проекта в силу достижения ожидаемых результатов согласно договору;</a:t>
            </a:r>
          </a:p>
        </p:txBody>
      </p:sp>
      <p:pic>
        <p:nvPicPr>
          <p:cNvPr id="15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15" y="5280998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543985" y="6077600"/>
            <a:ext cx="9758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Об отказе от реализации проекта.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43984" y="5162478"/>
            <a:ext cx="9758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Закрытие проекта в силу не достижения ожидаемых результатов согласно договору (</a:t>
            </a:r>
            <a:r>
              <a:rPr lang="ru-RU" sz="2400" b="1" dirty="0">
                <a:solidFill>
                  <a:srgbClr val="C00000"/>
                </a:solidFill>
              </a:rPr>
              <a:t>12</a:t>
            </a:r>
            <a:r>
              <a:rPr lang="ru-RU" sz="2400" dirty="0">
                <a:solidFill>
                  <a:srgbClr val="002060"/>
                </a:solidFill>
              </a:rPr>
              <a:t>);</a:t>
            </a:r>
          </a:p>
        </p:txBody>
      </p:sp>
      <p:pic>
        <p:nvPicPr>
          <p:cNvPr id="18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809" y="6167275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423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140" y="230214"/>
            <a:ext cx="10534989" cy="997779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Внесение предложений по усовершенствованию Конкурсной документации на грантовое финансирование РННТД на 2024-2026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гг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260" y="1640257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3986" y="1545718"/>
            <a:ext cx="97585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Пункт 30. Раздел 6. Форма предоставления конкурсной заявки.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Пункт 36. Раздел 8. Требования к реализации проекта.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Пункт 39. Раздел 8. Требования к реализации проекта. </a:t>
            </a:r>
            <a:r>
              <a:rPr lang="ru-RU" sz="2400" dirty="0">
                <a:solidFill>
                  <a:srgbClr val="FF0000"/>
                </a:solidFill>
              </a:rPr>
              <a:t>Принято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Пункт 44. Раздел 8. Требования к реализации проекта. </a:t>
            </a:r>
            <a:r>
              <a:rPr lang="ru-RU" sz="2400" dirty="0">
                <a:solidFill>
                  <a:srgbClr val="FF0000"/>
                </a:solidFill>
              </a:rPr>
              <a:t>Принято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Пункт 49. Раздел 8. Требования к реализации проекта.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Пункт 50. Раздел 8. Требования к реализации проекта.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Таблица 1. Приложение №1. </a:t>
            </a:r>
            <a:r>
              <a:rPr lang="ru-RU" sz="2400" dirty="0">
                <a:solidFill>
                  <a:srgbClr val="FF0000"/>
                </a:solidFill>
              </a:rPr>
              <a:t>Принято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Пункт 1.5. Приложение №1.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Пункт 1. Приложение №2. </a:t>
            </a:r>
            <a:r>
              <a:rPr lang="ru-RU" sz="2400" dirty="0">
                <a:solidFill>
                  <a:srgbClr val="FF0000"/>
                </a:solidFill>
              </a:rPr>
              <a:t>Принято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Примечание к Штатному расписанию (Таблица 14)</a:t>
            </a:r>
          </a:p>
        </p:txBody>
      </p:sp>
      <p:pic>
        <p:nvPicPr>
          <p:cNvPr id="7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260" y="2002452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809" y="2378297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800" y="2752649"/>
            <a:ext cx="222893" cy="23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415" y="3115118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809" y="3496975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809" y="3843670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498" y="4225993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197" y="4558214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381" y="4904909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07733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1416</TotalTime>
  <Words>1491</Words>
  <Application>Microsoft Office PowerPoint</Application>
  <PresentationFormat>Широкоэкранный</PresentationFormat>
  <Paragraphs>117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ОТЧЕТ О ДЕЯТЕЛЬНОСТИ  НАЦИОНАЛЬНОГО НАУЧНОГО СОВЕТА  ПО НАПРАВЛЕНИЮ НАУКИ «КОММЕРЦИАЛИЗАЦИЯ РЕЗУЛЬТАТОВ НАУЧНОЙ И (ИЛИ) НАУЧНО-ТЕХНИЧЕСКОЙ ДЕЯТЕЛЬНОСТИ»  В 2023 ГОДУ  </vt:lpstr>
      <vt:lpstr>Создание ННС и его состава  утверждено Приказом Министра науки и высшего образования Республики Казахстан от 4 октября 2023 года № 516 «О внесении изменений в Приказ Министра науки и высшего образования Республики Казахстан  от 5 июня 2023 года № 258»</vt:lpstr>
      <vt:lpstr>ДЕЯТЕЛЬНОСТЬ ННС ОСУЩЕСТВЛЯЛАСЬ  В СООТВЕТСТВИИ С НОРМАТИВНЫМИ ПРАВОВЫМИ АКТАМИ</vt:lpstr>
      <vt:lpstr>В 2023 ГОДУ ПРОВЕДЕНО 15 ЗАСЕДАНИЙ ННС</vt:lpstr>
      <vt:lpstr>Конкурс на грантовое финансирование наиболее перспективных проектов коммерциализации результатов научной и (или) научно-технической деятельности на 2023-2025 годы</vt:lpstr>
      <vt:lpstr>Оценочный лист заявки по грантовому финансированию проектов коммерциализации результатов научной и (или) научно-технической деятельности </vt:lpstr>
      <vt:lpstr>Презентация PowerPoint</vt:lpstr>
      <vt:lpstr>ОБРАЩЕНИЯ ОТ ФИЗИЧЕСКИХ И ЮРИДИЧЕСКИХ ЛИЦ В РАМКАХ  ГРАНТОВОГО ФИНАНСИРОВАНИЯ</vt:lpstr>
      <vt:lpstr>Внесение предложений по усовершенствованию Конкурсной документации на грантовое финансирование РННТД на 2024-2026 гг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деятельности  Национального научного совета по приоритетному направлению науки «Исследования в области образования и науки» в 2021 году</dc:title>
  <dc:creator>Муканова С Д</dc:creator>
  <cp:lastModifiedBy>tabynov tabynov</cp:lastModifiedBy>
  <cp:revision>61</cp:revision>
  <dcterms:created xsi:type="dcterms:W3CDTF">2021-12-24T02:42:58Z</dcterms:created>
  <dcterms:modified xsi:type="dcterms:W3CDTF">2024-02-02T08:39:16Z</dcterms:modified>
</cp:coreProperties>
</file>