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57" r:id="rId3"/>
    <p:sldId id="262" r:id="rId4"/>
    <p:sldId id="263" r:id="rId5"/>
    <p:sldId id="268" r:id="rId6"/>
    <p:sldId id="265" r:id="rId7"/>
    <p:sldId id="266" r:id="rId8"/>
    <p:sldId id="26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F4B"/>
    <a:srgbClr val="EFCD91"/>
    <a:srgbClr val="008000"/>
    <a:srgbClr val="F16B6C"/>
    <a:srgbClr val="31BCB7"/>
    <a:srgbClr val="983F3F"/>
    <a:srgbClr val="FF0608"/>
    <a:srgbClr val="84B500"/>
    <a:srgbClr val="30B1A8"/>
    <a:srgbClr val="1F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5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5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DE82EC-6EE3-4EAD-9782-A76520A7927C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A96800-9D47-4923-A6D7-72F796F3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32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2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32" y="3357281"/>
            <a:ext cx="11201400" cy="854234"/>
          </a:xfr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solidFill>
                  <a:srgbClr val="EFCD91"/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cap="all" dirty="0">
                <a:solidFill>
                  <a:srgbClr val="EFCD91"/>
                </a:solidFill>
                <a:cs typeface="Times New Roman" panose="02020603050405020304" pitchFamily="18" charset="0"/>
              </a:rPr>
              <a:t>УСТОЙЧИВОЕ РАЗВИТИЕ АГРОПРОМЫШЛЕННОГО КОМПЛЕКСА И БЕЗОПАСНОСТЬ СЕЛЬСКОХОЗЯЙСТВЕННОЙ ПРОДУКЦИИ» </a:t>
            </a:r>
            <a:r>
              <a:rPr lang="ru-RU" sz="20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3793" y="1729765"/>
            <a:ext cx="6013939" cy="830997"/>
          </a:xfrm>
          <a:prstGeom prst="rect">
            <a:avLst/>
          </a:prstGeom>
          <a:solidFill>
            <a:srgbClr val="735F4B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FCD91"/>
                </a:solidFill>
                <a:cs typeface="Times New Roman" panose="02020603050405020304" pitchFamily="18" charset="0"/>
              </a:rPr>
              <a:t>ОТЧЕТ О </a:t>
            </a:r>
            <a:r>
              <a:rPr lang="ru-RU" sz="1600" b="1" cap="all" dirty="0">
                <a:solidFill>
                  <a:srgbClr val="EFCD91"/>
                </a:solidFill>
                <a:cs typeface="Times New Roman" panose="02020603050405020304" pitchFamily="18" charset="0"/>
              </a:rPr>
              <a:t>ДЕЯТЕЛЬНОСТИ ННС</a:t>
            </a:r>
            <a:r>
              <a:rPr lang="ru-RU" sz="1600" b="1" dirty="0">
                <a:solidFill>
                  <a:srgbClr val="EFCD9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cap="all" dirty="0">
                <a:solidFill>
                  <a:srgbClr val="EFCD91"/>
                </a:solidFill>
                <a:cs typeface="Times New Roman" panose="02020603050405020304" pitchFamily="18" charset="0"/>
              </a:rPr>
              <a:t>по ПРИОРИТЕТНОМУ </a:t>
            </a:r>
            <a:r>
              <a:rPr lang="ru-RU" sz="1600" b="1" cap="all" dirty="0" smtClean="0">
                <a:solidFill>
                  <a:srgbClr val="EFCD91"/>
                </a:solidFill>
                <a:cs typeface="Times New Roman" panose="02020603050405020304" pitchFamily="18" charset="0"/>
              </a:rPr>
              <a:t>НАПРАВЛЕНИЮ </a:t>
            </a:r>
            <a:r>
              <a:rPr lang="ru-RU" sz="1600" b="1" i="1" dirty="0" smtClean="0">
                <a:solidFill>
                  <a:srgbClr val="EFCD91"/>
                </a:solidFill>
                <a:cs typeface="Times New Roman" panose="02020603050405020304" pitchFamily="18" charset="0"/>
              </a:rPr>
              <a:t>ЗА </a:t>
            </a:r>
            <a:r>
              <a:rPr lang="ru-RU" sz="1600" b="1" i="1" dirty="0">
                <a:solidFill>
                  <a:srgbClr val="EFCD91"/>
                </a:solidFill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EFCD91"/>
                </a:solidFill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EFCD91"/>
                </a:solidFill>
                <a:cs typeface="Times New Roman" panose="02020603050405020304" pitchFamily="18" charset="0"/>
              </a:rPr>
              <a:t>2019 ГОД</a:t>
            </a:r>
            <a:r>
              <a:rPr lang="ru-RU" sz="1600" b="1" cap="all" dirty="0">
                <a:solidFill>
                  <a:srgbClr val="EFCD91"/>
                </a:solidFill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EFCD9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2"/>
          <a:stretch/>
        </p:blipFill>
        <p:spPr>
          <a:xfrm>
            <a:off x="6905257" y="362316"/>
            <a:ext cx="3675918" cy="136744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988170" y="6404878"/>
            <a:ext cx="1737945" cy="338554"/>
          </a:xfrm>
          <a:prstGeom prst="rect">
            <a:avLst/>
          </a:prstGeom>
          <a:solidFill>
            <a:srgbClr val="735F4B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FCD91"/>
                </a:solidFill>
                <a:cs typeface="Times New Roman" panose="02020603050405020304" pitchFamily="18" charset="0"/>
              </a:rPr>
              <a:t>Алматы 2019 г.</a:t>
            </a:r>
            <a:endParaRPr lang="ru-RU" sz="1600" dirty="0">
              <a:solidFill>
                <a:srgbClr val="EFCD9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75" y="84594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073" y="1547445"/>
            <a:ext cx="7700474" cy="3912577"/>
          </a:xfrm>
        </p:spPr>
        <p:txBody>
          <a:bodyPr>
            <a:no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      В </a:t>
            </a:r>
            <a:r>
              <a:rPr lang="ru-RU" sz="1400" b="1" dirty="0">
                <a:solidFill>
                  <a:schemeClr val="bg1"/>
                </a:solidFill>
              </a:rPr>
              <a:t>2019 году было проведено </a:t>
            </a:r>
            <a:r>
              <a:rPr lang="ru-RU" sz="1400" b="1" u="sng" dirty="0">
                <a:solidFill>
                  <a:schemeClr val="bg1"/>
                </a:solidFill>
              </a:rPr>
              <a:t>7 заседаний </a:t>
            </a:r>
            <a:r>
              <a:rPr lang="ru-RU" sz="1400" b="1" dirty="0">
                <a:solidFill>
                  <a:schemeClr val="bg1"/>
                </a:solidFill>
              </a:rPr>
              <a:t>Совета, на которых рассматривались следующие вопросы</a:t>
            </a:r>
            <a:r>
              <a:rPr lang="ru-RU" sz="1400" b="1" dirty="0" smtClean="0">
                <a:solidFill>
                  <a:schemeClr val="bg1"/>
                </a:solidFill>
              </a:rPr>
              <a:t>: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</a:t>
            </a:r>
            <a:r>
              <a:rPr lang="ru-RU" sz="14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400" dirty="0">
                <a:solidFill>
                  <a:schemeClr val="bg1"/>
                </a:solidFill>
              </a:rPr>
              <a:t>промежуточных отчетов и одобрение к финансированию программ в рамках второго конкурса Министерства сельского хозяйства на 2019 год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 </a:t>
            </a:r>
            <a:r>
              <a:rPr lang="ru-RU" sz="14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400" dirty="0">
                <a:solidFill>
                  <a:schemeClr val="bg1"/>
                </a:solidFill>
              </a:rPr>
              <a:t>специализированных научных направлении и сумм </a:t>
            </a:r>
            <a:r>
              <a:rPr lang="ru-RU" sz="1400" dirty="0" err="1">
                <a:solidFill>
                  <a:schemeClr val="bg1"/>
                </a:solidFill>
              </a:rPr>
              <a:t>грантового</a:t>
            </a:r>
            <a:r>
              <a:rPr lang="ru-RU" sz="1400" dirty="0">
                <a:solidFill>
                  <a:schemeClr val="bg1"/>
                </a:solidFill>
              </a:rPr>
              <a:t> финансирования научных исследований для молодых ученых на 2020-2022 годы и специализированных направлений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 </a:t>
            </a:r>
            <a:r>
              <a:rPr lang="ru-RU" sz="14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400" dirty="0">
                <a:solidFill>
                  <a:schemeClr val="bg1"/>
                </a:solidFill>
              </a:rPr>
              <a:t>обращений юридических и физических лиц в рамках </a:t>
            </a:r>
            <a:r>
              <a:rPr lang="ru-RU" sz="1400" dirty="0" err="1">
                <a:solidFill>
                  <a:schemeClr val="bg1"/>
                </a:solidFill>
              </a:rPr>
              <a:t>грантового</a:t>
            </a:r>
            <a:r>
              <a:rPr lang="ru-RU" sz="1400" dirty="0">
                <a:solidFill>
                  <a:schemeClr val="bg1"/>
                </a:solidFill>
              </a:rPr>
              <a:t> и программно-целевого финансирования, связанных с выполнением одобренных к финансированию проектов и программ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 </a:t>
            </a:r>
            <a:r>
              <a:rPr lang="ru-RU" sz="14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400" dirty="0">
                <a:solidFill>
                  <a:schemeClr val="bg1"/>
                </a:solidFill>
              </a:rPr>
              <a:t>графика и актов мониторинга проектов по </a:t>
            </a:r>
            <a:r>
              <a:rPr lang="ru-RU" sz="1400" dirty="0" err="1">
                <a:solidFill>
                  <a:schemeClr val="bg1"/>
                </a:solidFill>
              </a:rPr>
              <a:t>грантовому</a:t>
            </a:r>
            <a:r>
              <a:rPr lang="ru-RU" sz="1400" dirty="0">
                <a:solidFill>
                  <a:schemeClr val="bg1"/>
                </a:solidFill>
              </a:rPr>
              <a:t> и программно-целевому финансированию и его проведение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 </a:t>
            </a:r>
            <a:r>
              <a:rPr lang="ru-RU" sz="14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400" dirty="0">
                <a:solidFill>
                  <a:schemeClr val="bg1"/>
                </a:solidFill>
              </a:rPr>
              <a:t>и предложения по перечню специализированных направлений приоритета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♦ </a:t>
            </a:r>
            <a:r>
              <a:rPr lang="ru-RU" sz="14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400" dirty="0">
                <a:solidFill>
                  <a:schemeClr val="bg1"/>
                </a:solidFill>
              </a:rPr>
              <a:t>промежуточных отчётов проектов за 2019 г. по </a:t>
            </a:r>
            <a:r>
              <a:rPr lang="ru-RU" sz="1400" dirty="0" err="1">
                <a:solidFill>
                  <a:schemeClr val="bg1"/>
                </a:solidFill>
              </a:rPr>
              <a:t>грантовому</a:t>
            </a:r>
            <a:r>
              <a:rPr lang="ru-RU" sz="1400" dirty="0">
                <a:solidFill>
                  <a:schemeClr val="bg1"/>
                </a:solidFill>
              </a:rPr>
              <a:t> и программно-целевому финансированию.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0"/>
          <a:stretch/>
        </p:blipFill>
        <p:spPr>
          <a:xfrm>
            <a:off x="4466492" y="2892669"/>
            <a:ext cx="7725508" cy="3965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47" y="202223"/>
            <a:ext cx="3752728" cy="3077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" y="4717073"/>
            <a:ext cx="2584938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7"/>
            <a:ext cx="11825654" cy="63568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51" y="86769"/>
            <a:ext cx="1206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сумм 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 err="1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грантовому</a:t>
            </a:r>
            <a:r>
              <a:rPr lang="ru-RU" sz="2400" b="1" dirty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финансированию научных исследований для молодых 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ученых </a:t>
            </a:r>
            <a:r>
              <a:rPr lang="ru-RU" sz="2000" b="1" dirty="0">
                <a:solidFill>
                  <a:srgbClr val="98B216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cs typeface="Times New Roman" panose="02020603050405020304" pitchFamily="18" charset="0"/>
              </a:rPr>
              <a:t>40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98B216"/>
                </a:solidFill>
                <a:latin typeface="+mj-lt"/>
                <a:cs typeface="Times New Roman" panose="02020603050405020304" pitchFamily="18" charset="0"/>
              </a:rPr>
              <a:t>лет 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cs typeface="Times New Roman" panose="02020603050405020304" pitchFamily="18" charset="0"/>
              </a:rPr>
              <a:t>включительно </a:t>
            </a:r>
            <a:r>
              <a:rPr lang="ru-RU" sz="2400" b="1" dirty="0" smtClean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98B21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2020-2022 гг.</a:t>
            </a:r>
            <a:endParaRPr lang="ru-RU" sz="2400" b="1" dirty="0">
              <a:solidFill>
                <a:srgbClr val="98B21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95347" y="5514928"/>
            <a:ext cx="373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с двумя усеченными соседними углами 27"/>
          <p:cNvSpPr/>
          <p:nvPr/>
        </p:nvSpPr>
        <p:spPr>
          <a:xfrm>
            <a:off x="1178169" y="1443915"/>
            <a:ext cx="2110154" cy="606669"/>
          </a:xfrm>
          <a:prstGeom prst="snip2SameRect">
            <a:avLst/>
          </a:prstGeom>
          <a:solidFill>
            <a:srgbClr val="F89C2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2020 год</a:t>
            </a:r>
            <a:endParaRPr lang="ru-RU" sz="2400" b="1" dirty="0"/>
          </a:p>
        </p:txBody>
      </p:sp>
      <p:sp>
        <p:nvSpPr>
          <p:cNvPr id="30" name="Прямоугольник с двумя усеченными соседними углами 29"/>
          <p:cNvSpPr/>
          <p:nvPr/>
        </p:nvSpPr>
        <p:spPr>
          <a:xfrm>
            <a:off x="5101003" y="1443914"/>
            <a:ext cx="2110154" cy="606669"/>
          </a:xfrm>
          <a:prstGeom prst="snip2SameRect">
            <a:avLst/>
          </a:prstGeom>
          <a:solidFill>
            <a:srgbClr val="E0196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2021 год</a:t>
            </a:r>
            <a:endParaRPr lang="ru-RU" sz="2400" b="1" dirty="0"/>
          </a:p>
        </p:txBody>
      </p:sp>
      <p:sp>
        <p:nvSpPr>
          <p:cNvPr id="31" name="Прямоугольник с двумя усеченными соседними углами 30"/>
          <p:cNvSpPr/>
          <p:nvPr/>
        </p:nvSpPr>
        <p:spPr>
          <a:xfrm>
            <a:off x="8930902" y="1443913"/>
            <a:ext cx="2110154" cy="606669"/>
          </a:xfrm>
          <a:prstGeom prst="snip2SameRect">
            <a:avLst/>
          </a:prstGeom>
          <a:solidFill>
            <a:srgbClr val="67676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2022 год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78971" y="2532538"/>
            <a:ext cx="1908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89C27"/>
                </a:solidFill>
                <a:latin typeface="+mj-lt"/>
                <a:ea typeface="Calibri" panose="020F0502020204030204" pitchFamily="34" charset="0"/>
              </a:rPr>
              <a:t>3 млрд. тенге</a:t>
            </a:r>
            <a:endParaRPr lang="ru-RU" sz="3200" b="1" dirty="0">
              <a:solidFill>
                <a:srgbClr val="F89C27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95657" y="2576730"/>
            <a:ext cx="231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E01969"/>
                </a:solidFill>
                <a:latin typeface="+mj-lt"/>
                <a:ea typeface="Calibri" panose="020F0502020204030204" pitchFamily="34" charset="0"/>
              </a:rPr>
              <a:t>3 млрд. тенге</a:t>
            </a:r>
            <a:endParaRPr lang="ru-RU" sz="3200" b="1" dirty="0">
              <a:solidFill>
                <a:srgbClr val="E01969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070828" y="2654152"/>
            <a:ext cx="1830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76767"/>
                </a:solidFill>
                <a:latin typeface="+mj-lt"/>
                <a:ea typeface="Calibri" panose="020F0502020204030204" pitchFamily="34" charset="0"/>
              </a:rPr>
              <a:t>3 млрд. тенге</a:t>
            </a:r>
            <a:endParaRPr lang="ru-RU" sz="3200" b="1" dirty="0">
              <a:solidFill>
                <a:srgbClr val="676767"/>
              </a:solidFill>
              <a:latin typeface="+mj-lt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5436939" y="1295769"/>
            <a:ext cx="951775" cy="8594481"/>
          </a:xfrm>
          <a:prstGeom prst="leftBrace">
            <a:avLst>
              <a:gd name="adj1" fmla="val 8333"/>
              <a:gd name="adj2" fmla="val 50205"/>
            </a:avLst>
          </a:prstGeom>
          <a:ln>
            <a:solidFill>
              <a:srgbClr val="98B21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98B21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38329" y="6060010"/>
            <a:ext cx="3348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8B216"/>
                </a:solidFill>
                <a:latin typeface="+mj-lt"/>
                <a:ea typeface="Calibri" panose="020F0502020204030204" pitchFamily="34" charset="0"/>
              </a:rPr>
              <a:t>9 млрд. тенге</a:t>
            </a:r>
            <a:endParaRPr lang="ru-RU" sz="3600" b="1" dirty="0">
              <a:solidFill>
                <a:srgbClr val="98B216"/>
              </a:solidFill>
              <a:latin typeface="+mj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759"/>
            <a:ext cx="1755690" cy="16029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149599" y="5225844"/>
            <a:ext cx="2042401" cy="16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13" y="281354"/>
            <a:ext cx="12086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научные направления </a:t>
            </a:r>
            <a:r>
              <a:rPr lang="ru-RU" sz="2400" b="1" dirty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 err="1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грантовому</a:t>
            </a:r>
            <a:r>
              <a:rPr lang="ru-RU" sz="2400" b="1" dirty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финансированию научных исследований для молодых </a:t>
            </a:r>
            <a:r>
              <a:rPr lang="ru-RU" sz="2400" b="1" dirty="0" smtClean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ученых </a:t>
            </a:r>
            <a:r>
              <a:rPr lang="ru-RU" sz="2400" b="1">
                <a:solidFill>
                  <a:srgbClr val="98B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smtClean="0">
                <a:solidFill>
                  <a:srgbClr val="98B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400" b="1" smtClean="0">
                <a:solidFill>
                  <a:srgbClr val="98B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98B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400" b="1" dirty="0" smtClean="0">
                <a:solidFill>
                  <a:srgbClr val="98B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 </a:t>
            </a:r>
            <a:r>
              <a:rPr lang="ru-RU" sz="2400" b="1" dirty="0" smtClean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98B2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2020-2022 гг.</a:t>
            </a:r>
            <a:endParaRPr lang="ru-RU" sz="2400" b="1" dirty="0">
              <a:solidFill>
                <a:srgbClr val="98B2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95347" y="5514928"/>
            <a:ext cx="373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7" y="1112351"/>
            <a:ext cx="5243601" cy="4703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6" y="1192696"/>
            <a:ext cx="5183076" cy="46915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36543" y="2009183"/>
            <a:ext cx="562708" cy="469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76767"/>
                </a:solidFill>
              </a:rPr>
              <a:t>0</a:t>
            </a:r>
            <a:r>
              <a:rPr lang="ru-RU" sz="2400" b="1" dirty="0" smtClean="0">
                <a:solidFill>
                  <a:srgbClr val="98B216"/>
                </a:solidFill>
              </a:rPr>
              <a:t>4</a:t>
            </a:r>
            <a:endParaRPr lang="ru-RU" sz="2400" b="1" dirty="0">
              <a:solidFill>
                <a:srgbClr val="98B21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6543" y="3397945"/>
            <a:ext cx="634224" cy="564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76767"/>
                </a:solidFill>
              </a:rPr>
              <a:t>0</a:t>
            </a:r>
            <a:r>
              <a:rPr lang="ru-RU" sz="2400" b="1" dirty="0" smtClean="0">
                <a:solidFill>
                  <a:srgbClr val="1DC3DD"/>
                </a:solidFill>
              </a:rPr>
              <a:t>5</a:t>
            </a:r>
            <a:endParaRPr lang="ru-RU" sz="2400" b="1" dirty="0">
              <a:solidFill>
                <a:srgbClr val="1DC3DD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72301" y="4886393"/>
            <a:ext cx="562708" cy="443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76767"/>
                </a:solidFill>
              </a:rPr>
              <a:t>0</a:t>
            </a:r>
            <a:r>
              <a:rPr lang="ru-RU" sz="2400" b="1" dirty="0" smtClean="0">
                <a:solidFill>
                  <a:srgbClr val="D23A49"/>
                </a:solidFill>
              </a:rPr>
              <a:t>6</a:t>
            </a:r>
            <a:endParaRPr lang="ru-RU" sz="2400" b="1" dirty="0">
              <a:solidFill>
                <a:srgbClr val="D23A4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6111" y="1760594"/>
            <a:ext cx="3212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8B216"/>
                </a:solidFill>
                <a:latin typeface="+mj-lt"/>
                <a:ea typeface="Calibri" panose="020F0502020204030204" pitchFamily="34" charset="0"/>
              </a:rPr>
              <a:t>Развитие интенсивного животноводства</a:t>
            </a:r>
            <a:endParaRPr lang="ru-RU" b="1" dirty="0">
              <a:solidFill>
                <a:srgbClr val="98B216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6111" y="3288662"/>
            <a:ext cx="381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C3DD"/>
                </a:solidFill>
                <a:latin typeface="+mj-lt"/>
                <a:ea typeface="Calibri" panose="020F0502020204030204" pitchFamily="34" charset="0"/>
              </a:rPr>
              <a:t>Обеспечение ветеринарной безопасности</a:t>
            </a:r>
            <a:endParaRPr lang="ru-RU" sz="1600" b="1" dirty="0">
              <a:solidFill>
                <a:srgbClr val="1DC3DD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1844" y="4697618"/>
            <a:ext cx="324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D23A49"/>
                </a:solidFill>
                <a:latin typeface="+mj-lt"/>
                <a:ea typeface="Calibri" panose="020F0502020204030204" pitchFamily="34" charset="0"/>
              </a:rPr>
              <a:t>Интенсивное земледелие и растениеводство</a:t>
            </a:r>
            <a:endParaRPr lang="ru-RU" b="1" dirty="0">
              <a:solidFill>
                <a:srgbClr val="D23A49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8837" y="3230966"/>
            <a:ext cx="3233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DC3DD"/>
                </a:solidFill>
              </a:rPr>
              <a:t>Переработка и хранение сельскохозяйственной продукции и сырья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07621" y="1869984"/>
            <a:ext cx="3070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4B500"/>
                </a:solidFill>
                <a:latin typeface="+mj-lt"/>
                <a:ea typeface="Calibri" panose="020F0502020204030204" pitchFamily="34" charset="0"/>
              </a:rPr>
              <a:t>Обеспечение фито-         санитарной </a:t>
            </a:r>
            <a:r>
              <a:rPr lang="ru-RU" sz="1600" b="1" dirty="0">
                <a:solidFill>
                  <a:srgbClr val="84B500"/>
                </a:solidFill>
                <a:latin typeface="+mj-lt"/>
                <a:ea typeface="Calibri" panose="020F0502020204030204" pitchFamily="34" charset="0"/>
              </a:rPr>
              <a:t>безопасности</a:t>
            </a:r>
            <a:endParaRPr lang="ru-RU" sz="1600" b="1" dirty="0">
              <a:solidFill>
                <a:srgbClr val="84B5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8490" y="4738911"/>
            <a:ext cx="3254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D23A49"/>
                </a:solidFill>
                <a:latin typeface="+mj-lt"/>
                <a:ea typeface="Calibri" panose="020F0502020204030204" pitchFamily="34" charset="0"/>
              </a:rPr>
              <a:t>Техническое обеспечение модернизации агропромышленного комплекса</a:t>
            </a:r>
            <a:endParaRPr lang="ru-RU" sz="1400" b="1" dirty="0">
              <a:solidFill>
                <a:srgbClr val="D23A49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b="34359"/>
          <a:stretch/>
        </p:blipFill>
        <p:spPr>
          <a:xfrm>
            <a:off x="6198209" y="5582934"/>
            <a:ext cx="5243601" cy="136992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972301" y="6126931"/>
            <a:ext cx="562708" cy="4436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76767"/>
                </a:solidFill>
              </a:rPr>
              <a:t>0</a:t>
            </a:r>
            <a:r>
              <a:rPr lang="ru-RU" sz="2400" b="1" dirty="0" smtClean="0">
                <a:solidFill>
                  <a:srgbClr val="1FC4DD"/>
                </a:solidFill>
              </a:rPr>
              <a:t>7</a:t>
            </a:r>
            <a:endParaRPr lang="ru-RU" sz="2400" b="1" dirty="0">
              <a:solidFill>
                <a:srgbClr val="1FC4DD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29104" y="6025614"/>
            <a:ext cx="328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C4DD"/>
                </a:solidFill>
                <a:latin typeface="+mj-lt"/>
                <a:ea typeface="Calibri" panose="020F0502020204030204" pitchFamily="34" charset="0"/>
              </a:rPr>
              <a:t>Устойчивое развитие сельских </a:t>
            </a:r>
            <a:r>
              <a:rPr lang="ru-RU" b="1" dirty="0" smtClean="0">
                <a:solidFill>
                  <a:srgbClr val="1FC4DD"/>
                </a:solidFill>
                <a:latin typeface="+mj-lt"/>
                <a:ea typeface="Calibri" panose="020F0502020204030204" pitchFamily="34" charset="0"/>
              </a:rPr>
              <a:t>территорий</a:t>
            </a:r>
            <a:endParaRPr lang="ru-RU" b="1" dirty="0">
              <a:solidFill>
                <a:srgbClr val="1FC4DD"/>
              </a:solidFill>
              <a:latin typeface="+mj-lt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55" y="1878325"/>
            <a:ext cx="614118" cy="6008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89" y="3272616"/>
            <a:ext cx="614118" cy="6008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74" y="4755174"/>
            <a:ext cx="614118" cy="6008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31" y="4886393"/>
            <a:ext cx="3391447" cy="23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992" y="334108"/>
            <a:ext cx="9249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4B500"/>
                </a:solidFill>
              </a:rPr>
              <a:t>Решения, принятые по </a:t>
            </a:r>
            <a:r>
              <a:rPr lang="ru-RU" sz="2400" b="1" dirty="0" err="1">
                <a:solidFill>
                  <a:srgbClr val="84B500"/>
                </a:solidFill>
              </a:rPr>
              <a:t>грантовому</a:t>
            </a:r>
            <a:r>
              <a:rPr lang="ru-RU" sz="2400" b="1" dirty="0">
                <a:solidFill>
                  <a:srgbClr val="84B500"/>
                </a:solidFill>
              </a:rPr>
              <a:t> и программно-целевому финансированию.</a:t>
            </a:r>
            <a:r>
              <a:rPr lang="ru-RU" sz="2400" dirty="0">
                <a:solidFill>
                  <a:srgbClr val="84B500"/>
                </a:solidFill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95347" y="5514928"/>
            <a:ext cx="373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57" y="1537599"/>
            <a:ext cx="5276467" cy="51445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53759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В 2019 году ННС «Устойчивое развитие агропромышленного комплекса и безопасность сельскохозяйственной продукции» было рассмотрено </a:t>
            </a:r>
            <a:r>
              <a:rPr lang="ru-RU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: </a:t>
            </a:r>
            <a:endParaRPr lang="ru-RU" b="1" dirty="0">
              <a:solidFill>
                <a:srgbClr val="FF0608"/>
              </a:solidFill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9" y="2485963"/>
            <a:ext cx="460130" cy="460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83" y="2485963"/>
            <a:ext cx="460130" cy="4601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80662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обращений от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 физических </a:t>
            </a:r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и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юридических</a:t>
            </a:r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 лиц в рамках </a:t>
            </a:r>
            <a:r>
              <a:rPr lang="ru-RU" sz="2000" b="1" dirty="0" err="1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грантового</a:t>
            </a:r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 и программно-целевого </a:t>
            </a:r>
            <a:r>
              <a:rPr lang="ru-RU" sz="20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финансирования.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основном вопросы рассмотренных обращений были связаны </a:t>
            </a:r>
            <a:r>
              <a:rPr lang="ru-RU" sz="20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с:</a:t>
            </a:r>
          </a:p>
          <a:p>
            <a:r>
              <a:rPr lang="ru-RU" sz="20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-изменение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и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корректировка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календарных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планов;</a:t>
            </a:r>
          </a:p>
          <a:p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 внесение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изменений в смету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расходов;      -назначение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нового научного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руководителя; -передача </a:t>
            </a:r>
            <a:r>
              <a:rPr lang="ru-RU" sz="2000" b="1" u="sng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проектов в другие научные </a:t>
            </a:r>
            <a:r>
              <a:rPr lang="ru-RU" sz="2000" b="1" u="sng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организации и др.</a:t>
            </a:r>
            <a:endParaRPr lang="ru-RU" sz="2000" b="1" u="sng" dirty="0">
              <a:solidFill>
                <a:srgbClr val="FF0608"/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1529" cy="17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16" y="-422030"/>
            <a:ext cx="13408270" cy="785117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795347" y="5514928"/>
            <a:ext cx="373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0054" y="465745"/>
            <a:ext cx="968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Аккредитованные </a:t>
            </a:r>
            <a:r>
              <a:rPr lang="ru-RU" b="1" dirty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в качестве субъектов научной деятельности юридических лиц, включая </a:t>
            </a:r>
            <a:r>
              <a:rPr lang="ru-RU" b="1" dirty="0" smtClean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государственные</a:t>
            </a:r>
            <a:r>
              <a:rPr lang="ru-RU" b="1" dirty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частные университеты и </a:t>
            </a:r>
            <a:r>
              <a:rPr lang="ru-RU" b="1" dirty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научно-исследовательские институты</a:t>
            </a:r>
            <a:r>
              <a:rPr lang="ru-RU" b="1" dirty="0" smtClean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также </a:t>
            </a:r>
            <a:r>
              <a:rPr lang="ru-RU" b="1" dirty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исследовательские центры со всех регионов </a:t>
            </a:r>
            <a:r>
              <a:rPr lang="ru-RU" b="1" dirty="0" smtClean="0">
                <a:solidFill>
                  <a:srgbClr val="84B5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Казахстана.</a:t>
            </a:r>
            <a:endParaRPr lang="ru-RU" b="1" dirty="0">
              <a:solidFill>
                <a:srgbClr val="84B5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389" y="1505168"/>
            <a:ext cx="938432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Среди </a:t>
            </a:r>
            <a:r>
              <a:rPr lang="ru-RU" sz="16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них: </a:t>
            </a:r>
            <a:br>
              <a:rPr lang="ru-RU" sz="16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</a:br>
            <a:r>
              <a:rPr lang="ru-RU" sz="1400" b="1" dirty="0" smtClean="0">
                <a:solidFill>
                  <a:srgbClr val="FF0608"/>
                </a:solidFill>
                <a:latin typeface="+mj-lt"/>
                <a:ea typeface="Calibri" panose="020F0502020204030204" pitchFamily="34" charset="0"/>
              </a:rPr>
              <a:t>-</a:t>
            </a:r>
            <a:r>
              <a:rPr lang="ru-RU" sz="1400" b="1" dirty="0" smtClean="0">
                <a:solidFill>
                  <a:srgbClr val="FF0608"/>
                </a:solidFill>
              </a:rPr>
              <a:t>НАО </a:t>
            </a:r>
            <a:r>
              <a:rPr lang="ru-RU" sz="1400" b="1" dirty="0">
                <a:solidFill>
                  <a:srgbClr val="FF0608"/>
                </a:solidFill>
              </a:rPr>
              <a:t>"Казахский агротехнический университет им. </a:t>
            </a:r>
            <a:r>
              <a:rPr lang="ru-RU" sz="1400" b="1" dirty="0" err="1" smtClean="0">
                <a:solidFill>
                  <a:srgbClr val="FF0608"/>
                </a:solidFill>
              </a:rPr>
              <a:t>С.Сейфуллина</a:t>
            </a:r>
            <a:r>
              <a:rPr lang="ru-RU" sz="1400" b="1" dirty="0" smtClean="0">
                <a:solidFill>
                  <a:srgbClr val="FF0608"/>
                </a:solidFill>
              </a:rPr>
              <a:t>;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 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-Национальный </a:t>
            </a:r>
            <a:r>
              <a:rPr lang="ru-RU" sz="1400" b="1" dirty="0">
                <a:solidFill>
                  <a:srgbClr val="FF0608"/>
                </a:solidFill>
              </a:rPr>
              <a:t>центр биотехнологии </a:t>
            </a:r>
            <a:r>
              <a:rPr lang="ru-RU" sz="1400" b="1" dirty="0" smtClean="0">
                <a:solidFill>
                  <a:srgbClr val="FF0608"/>
                </a:solidFill>
              </a:rPr>
              <a:t>РК;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/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 </a:t>
            </a:r>
            <a:r>
              <a:rPr lang="ru-RU" sz="1400" b="1" dirty="0">
                <a:solidFill>
                  <a:srgbClr val="FF0608"/>
                </a:solidFill>
              </a:rPr>
              <a:t>Научно-исследовательский институт проблем биологической </a:t>
            </a:r>
            <a:r>
              <a:rPr lang="ru-RU" sz="1400" b="1" dirty="0" smtClean="0">
                <a:solidFill>
                  <a:srgbClr val="FF0608"/>
                </a:solidFill>
              </a:rPr>
              <a:t>безопасности;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/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-НАО </a:t>
            </a:r>
            <a:r>
              <a:rPr lang="ru-RU" sz="1400" b="1" dirty="0">
                <a:solidFill>
                  <a:srgbClr val="FF0608"/>
                </a:solidFill>
              </a:rPr>
              <a:t>"Казахский национальный аграрный университет</a:t>
            </a:r>
            <a:r>
              <a:rPr lang="ru-RU" sz="1400" b="1" dirty="0" smtClean="0">
                <a:solidFill>
                  <a:srgbClr val="FF0608"/>
                </a:solidFill>
              </a:rPr>
              <a:t>»;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/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-НАО </a:t>
            </a:r>
            <a:r>
              <a:rPr lang="ru-RU" sz="1400" b="1" dirty="0">
                <a:solidFill>
                  <a:srgbClr val="FF0608"/>
                </a:solidFill>
              </a:rPr>
              <a:t>"Западно-Казахстанский аграрно-технический университет им. </a:t>
            </a:r>
            <a:r>
              <a:rPr lang="ru-RU" sz="1400" b="1" dirty="0" err="1">
                <a:solidFill>
                  <a:srgbClr val="FF0608"/>
                </a:solidFill>
              </a:rPr>
              <a:t>Жангир</a:t>
            </a:r>
            <a:r>
              <a:rPr lang="ru-RU" sz="1400" b="1" dirty="0">
                <a:solidFill>
                  <a:srgbClr val="FF0608"/>
                </a:solidFill>
              </a:rPr>
              <a:t> </a:t>
            </a:r>
            <a:r>
              <a:rPr lang="ru-RU" sz="1400" b="1" dirty="0" smtClean="0">
                <a:solidFill>
                  <a:srgbClr val="FF0608"/>
                </a:solidFill>
              </a:rPr>
              <a:t>хана»;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/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-ТОО «Казахский </a:t>
            </a:r>
            <a:r>
              <a:rPr lang="ru-RU" sz="1400" b="1" dirty="0">
                <a:solidFill>
                  <a:srgbClr val="FF0608"/>
                </a:solidFill>
              </a:rPr>
              <a:t>научно - исследовательский институт земледелия и </a:t>
            </a:r>
            <a:r>
              <a:rPr lang="ru-RU" sz="1400" b="1" dirty="0" smtClean="0">
                <a:solidFill>
                  <a:srgbClr val="FF0608"/>
                </a:solidFill>
              </a:rPr>
              <a:t>растениеводства»; </a:t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/>
            </a:r>
            <a:br>
              <a:rPr lang="ru-RU" sz="1400" b="1" dirty="0" smtClean="0">
                <a:solidFill>
                  <a:srgbClr val="FF0608"/>
                </a:solidFill>
              </a:rPr>
            </a:br>
            <a:r>
              <a:rPr lang="ru-RU" sz="1400" b="1" dirty="0" smtClean="0">
                <a:solidFill>
                  <a:srgbClr val="FF0608"/>
                </a:solidFill>
              </a:rPr>
              <a:t>- Казахский </a:t>
            </a:r>
            <a:r>
              <a:rPr lang="ru-RU" sz="1400" b="1" dirty="0">
                <a:solidFill>
                  <a:srgbClr val="FF0608"/>
                </a:solidFill>
              </a:rPr>
              <a:t>научно-исследовательский институт экономики агропромышленного комплекса и развития сельских территорий</a:t>
            </a:r>
            <a:endParaRPr lang="ru-RU" sz="1400" b="1" dirty="0">
              <a:solidFill>
                <a:srgbClr val="FF0608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62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415" y="160797"/>
            <a:ext cx="10668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smtClean="0">
                <a:solidFill>
                  <a:srgbClr val="84B5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графика и актов мониторинга хода реализации и результативности научных, научно-технических проектов и программ (подпрограмм) на 2018-2020 гг.</a:t>
            </a:r>
            <a:endParaRPr lang="ru-RU" sz="1400" dirty="0">
              <a:solidFill>
                <a:srgbClr val="84B5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413" y="808892"/>
            <a:ext cx="4538427" cy="3463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813" y="1381328"/>
            <a:ext cx="385152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b="1" dirty="0">
                <a:solidFill>
                  <a:srgbClr val="84B5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23 сентября </a:t>
            </a:r>
            <a:r>
              <a:rPr lang="ru-RU" sz="1200" b="1" dirty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rgbClr val="84B5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 октября </a:t>
            </a:r>
            <a:r>
              <a:rPr lang="ru-RU" sz="1200" b="1" dirty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2019 года комиссией, состоящей из </a:t>
            </a: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группы:</a:t>
            </a:r>
            <a:b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-председатель экспертной группы;</a:t>
            </a:r>
            <a:b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-научных экспертов;</a:t>
            </a:r>
            <a:b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-финансовый аудитор.</a:t>
            </a:r>
            <a:b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возглавляемой </a:t>
            </a:r>
            <a:r>
              <a:rPr lang="ru-RU" sz="1200" b="1" dirty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членами ННС </a:t>
            </a:r>
            <a:r>
              <a:rPr lang="ru-RU" sz="1200" b="1" dirty="0" smtClean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 </a:t>
            </a:r>
            <a:r>
              <a:rPr lang="ru-RU" sz="1200" b="1" dirty="0">
                <a:solidFill>
                  <a:srgbClr val="30B1A8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хода реализации научных, научно-технических проектов и программ (подпрограмм) по ГФ и ПЦФ за 1 год и 9 месяцев реализации проектов и программ.</a:t>
            </a:r>
            <a:endParaRPr lang="ru-RU" sz="1050" b="1" dirty="0">
              <a:solidFill>
                <a:srgbClr val="30B1A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r="30277" b="58846"/>
          <a:stretch/>
        </p:blipFill>
        <p:spPr>
          <a:xfrm>
            <a:off x="-620315" y="3966995"/>
            <a:ext cx="5784652" cy="21277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2090" y="986943"/>
            <a:ext cx="4683371" cy="3198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62089" y="1584227"/>
            <a:ext cx="405032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983F3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983F3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ходе реализации мониторинга проектов и программ проведена оценка соответствия выполненных работ календарным планам и обоснованность расходования средств финансирования по принятым обязательствам (согласно заключенным договорам и календарным планам к договорам за 1 год и 9 месяцев 2019). </a:t>
            </a:r>
            <a:endParaRPr lang="ru-RU" sz="1050" b="1" dirty="0">
              <a:solidFill>
                <a:srgbClr val="983F3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328" y="4420153"/>
            <a:ext cx="3439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Проектов в рамках </a:t>
            </a:r>
            <a:r>
              <a:rPr lang="ru-RU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г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рантового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финансирования  </a:t>
            </a:r>
            <a:b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КН </a:t>
            </a:r>
            <a:r>
              <a:rPr lang="ru-RU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МОН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РК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259" y="4476866"/>
            <a:ext cx="1778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31BCB7"/>
                </a:solidFill>
                <a:latin typeface="+mj-lt"/>
                <a:ea typeface="Calibri" panose="020F0502020204030204" pitchFamily="34" charset="0"/>
              </a:rPr>
              <a:t>39</a:t>
            </a:r>
            <a:endParaRPr lang="ru-RU" sz="4000" b="1" dirty="0">
              <a:solidFill>
                <a:srgbClr val="31BCB7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5536" y="5682480"/>
            <a:ext cx="323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+mj-lt"/>
                <a:ea typeface="Calibri" panose="020F0502020204030204" pitchFamily="34" charset="0"/>
              </a:rPr>
              <a:t>Утверждены все 39</a:t>
            </a:r>
            <a:endParaRPr lang="ru-RU" sz="1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9" y="5186190"/>
            <a:ext cx="1112668" cy="1112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8" r="30404" b="10193"/>
          <a:stretch/>
        </p:blipFill>
        <p:spPr>
          <a:xfrm>
            <a:off x="5830629" y="4034569"/>
            <a:ext cx="6214832" cy="21643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81509" y="4494435"/>
            <a:ext cx="16675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16B6C"/>
                </a:solidFill>
                <a:ea typeface="Calibri" panose="020F0502020204030204" pitchFamily="34" charset="0"/>
              </a:rPr>
              <a:t>37</a:t>
            </a:r>
            <a:endParaRPr lang="ru-RU" dirty="0">
              <a:solidFill>
                <a:srgbClr val="F16B6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00511" y="4471140"/>
            <a:ext cx="3271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рограмм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первого и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второго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 конкурса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в рамках МСХ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36960" y="5700024"/>
            <a:ext cx="323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+mj-lt"/>
                <a:ea typeface="Calibri" panose="020F0502020204030204" pitchFamily="34" charset="0"/>
              </a:rPr>
              <a:t>Утверждены все 37</a:t>
            </a:r>
            <a:endParaRPr lang="ru-RU" sz="1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60" y="5169321"/>
            <a:ext cx="1112668" cy="111266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0635" y="6404031"/>
            <a:ext cx="1107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8000"/>
                </a:solidFill>
                <a:latin typeface="+mj-lt"/>
                <a:ea typeface="Calibri" panose="020F0502020204030204" pitchFamily="34" charset="0"/>
              </a:rPr>
              <a:t>Также </a:t>
            </a:r>
            <a:r>
              <a:rPr lang="ru-RU" sz="1600" b="1" dirty="0">
                <a:solidFill>
                  <a:srgbClr val="008000"/>
                </a:solidFill>
                <a:latin typeface="+mj-lt"/>
                <a:ea typeface="Calibri" panose="020F0502020204030204" pitchFamily="34" charset="0"/>
              </a:rPr>
              <a:t>были утверждены все акты мониторинга и рекомендованы к дальнейшему финансированию</a:t>
            </a:r>
            <a:endParaRPr lang="ru-RU" sz="1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79" y="2679238"/>
            <a:ext cx="1668264" cy="15231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" y="5847697"/>
            <a:ext cx="1112668" cy="11126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9" y="913522"/>
            <a:ext cx="1844168" cy="18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0"/>
          <a:stretch/>
        </p:blipFill>
        <p:spPr>
          <a:xfrm>
            <a:off x="4466492" y="2911382"/>
            <a:ext cx="7725508" cy="3965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23" y="599005"/>
            <a:ext cx="5822854" cy="6277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13652" y="-49824"/>
            <a:ext cx="6096000" cy="10193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Решения, принятые по промежуточным отчетам программно-целевого финансирования на 2018-2020 гг.</a:t>
            </a:r>
            <a:endParaRPr lang="ru-RU" sz="1400" b="1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8212" y="1139407"/>
            <a:ext cx="1614854" cy="81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F5C404"/>
                </a:solidFill>
              </a:rPr>
              <a:t>12 ПЦФ </a:t>
            </a:r>
            <a:r>
              <a:rPr lang="ru-RU" sz="1100" b="1" dirty="0">
                <a:solidFill>
                  <a:srgbClr val="F5C404"/>
                </a:solidFill>
              </a:rPr>
              <a:t>В рамках второго конкурса </a:t>
            </a:r>
            <a:r>
              <a:rPr lang="ru-RU" sz="1100" b="1" dirty="0" smtClean="0">
                <a:solidFill>
                  <a:srgbClr val="F5C404"/>
                </a:solidFill>
              </a:rPr>
              <a:t>МСХ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06719" y="1291565"/>
            <a:ext cx="24149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5C404"/>
                </a:solidFill>
              </a:rPr>
              <a:t>Рекомендованы </a:t>
            </a:r>
            <a:r>
              <a:rPr lang="ru-RU" sz="1600" b="1" dirty="0">
                <a:solidFill>
                  <a:srgbClr val="F5C404"/>
                </a:solidFill>
              </a:rPr>
              <a:t>к финансированию на 2019 год</a:t>
            </a:r>
            <a:endParaRPr lang="ru-RU" sz="1200" b="1" dirty="0">
              <a:solidFill>
                <a:srgbClr val="F5C40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7917" y="1986738"/>
            <a:ext cx="1391995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D81815"/>
                </a:solidFill>
                <a:latin typeface="+mj-lt"/>
              </a:rPr>
              <a:t>77 ГФ     </a:t>
            </a:r>
            <a:r>
              <a:rPr lang="ru-RU" sz="1100" b="1" dirty="0" smtClean="0">
                <a:solidFill>
                  <a:srgbClr val="D81815"/>
                </a:solidFill>
                <a:latin typeface="+mj-lt"/>
              </a:rPr>
              <a:t>В </a:t>
            </a:r>
            <a:r>
              <a:rPr lang="ru-RU" sz="1100" b="1" dirty="0">
                <a:solidFill>
                  <a:srgbClr val="D81815"/>
                </a:solidFill>
                <a:latin typeface="+mj-lt"/>
              </a:rPr>
              <a:t>рамках </a:t>
            </a:r>
            <a:r>
              <a:rPr lang="ru-RU" sz="1100" b="1" dirty="0" smtClean="0">
                <a:solidFill>
                  <a:srgbClr val="D81815"/>
                </a:solidFill>
                <a:latin typeface="+mj-lt"/>
              </a:rPr>
              <a:t>конкурса         КН МОН РК</a:t>
            </a:r>
            <a:endParaRPr lang="ru-RU" sz="500" b="1" dirty="0">
              <a:solidFill>
                <a:srgbClr val="D81815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F5C40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82576" y="1412630"/>
            <a:ext cx="510220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D81815"/>
                </a:solidFill>
              </a:rPr>
              <a:t>Рекомендованы к финансированию на </a:t>
            </a:r>
            <a:r>
              <a:rPr lang="ru-RU" b="1" dirty="0" smtClean="0">
                <a:solidFill>
                  <a:srgbClr val="D81815"/>
                </a:solidFill>
              </a:rPr>
              <a:t>2020 </a:t>
            </a:r>
            <a:r>
              <a:rPr lang="ru-RU" b="1" dirty="0">
                <a:solidFill>
                  <a:srgbClr val="D81815"/>
                </a:solidFill>
              </a:rPr>
              <a:t>год</a:t>
            </a:r>
            <a:endParaRPr lang="ru-RU" sz="1400" b="1" dirty="0">
              <a:solidFill>
                <a:srgbClr val="D818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79040" y="2875084"/>
            <a:ext cx="1814146" cy="100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A5E2"/>
                </a:solidFill>
              </a:rPr>
              <a:t>37 ПЦФ       </a:t>
            </a:r>
            <a:r>
              <a:rPr lang="ru-RU" sz="1050" b="1" dirty="0">
                <a:solidFill>
                  <a:srgbClr val="00A5E2"/>
                </a:solidFill>
              </a:rPr>
              <a:t>В </a:t>
            </a:r>
            <a:r>
              <a:rPr lang="ru-RU" sz="1050" b="1" dirty="0" smtClean="0">
                <a:solidFill>
                  <a:srgbClr val="00A5E2"/>
                </a:solidFill>
              </a:rPr>
              <a:t>рамках первого и </a:t>
            </a:r>
            <a:r>
              <a:rPr lang="ru-RU" sz="1050" b="1" dirty="0">
                <a:solidFill>
                  <a:srgbClr val="00A5E2"/>
                </a:solidFill>
              </a:rPr>
              <a:t>второго конкурса </a:t>
            </a:r>
            <a:r>
              <a:rPr lang="ru-RU" sz="1050" b="1" dirty="0" smtClean="0">
                <a:solidFill>
                  <a:srgbClr val="00A5E2"/>
                </a:solidFill>
              </a:rPr>
              <a:t>      МСХ</a:t>
            </a:r>
            <a:endParaRPr lang="ru-RU" sz="300" b="1" dirty="0">
              <a:solidFill>
                <a:srgbClr val="00A5E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8" y="2692369"/>
            <a:ext cx="240456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A5E2"/>
                </a:solidFill>
              </a:rPr>
              <a:t>Рекомендованы к финансированию на 2020 год</a:t>
            </a:r>
            <a:endParaRPr lang="ru-RU" sz="1200" b="1" dirty="0">
              <a:solidFill>
                <a:srgbClr val="00A5E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8562" y="3884985"/>
            <a:ext cx="1736731" cy="708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b="1" dirty="0" smtClean="0">
                <a:solidFill>
                  <a:srgbClr val="E62970"/>
                </a:solidFill>
              </a:rPr>
              <a:t>Более 10 городов РК</a:t>
            </a:r>
            <a:endParaRPr lang="ru-RU" sz="100" b="1" dirty="0">
              <a:solidFill>
                <a:srgbClr val="E629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593449"/>
            <a:ext cx="240744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ABCD01"/>
                </a:solidFill>
              </a:rPr>
              <a:t>Исполнители </a:t>
            </a:r>
            <a:r>
              <a:rPr lang="ru-RU" sz="1400" b="1" dirty="0" err="1">
                <a:solidFill>
                  <a:srgbClr val="ABCD01"/>
                </a:solidFill>
              </a:rPr>
              <a:t>грантовых</a:t>
            </a:r>
            <a:r>
              <a:rPr lang="ru-RU" sz="1400" b="1" dirty="0">
                <a:solidFill>
                  <a:srgbClr val="ABCD01"/>
                </a:solidFill>
              </a:rPr>
              <a:t> </a:t>
            </a:r>
            <a:r>
              <a:rPr lang="ru-RU" sz="1400" b="1" dirty="0" smtClean="0">
                <a:solidFill>
                  <a:srgbClr val="ABCD01"/>
                </a:solidFill>
              </a:rPr>
              <a:t>и программно-целевых проектов и программ </a:t>
            </a:r>
            <a:endParaRPr lang="ru-RU" sz="1050" b="1" dirty="0">
              <a:solidFill>
                <a:srgbClr val="ABCD0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5693" y="4796837"/>
            <a:ext cx="181414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ABCD01"/>
                </a:solidFill>
              </a:rPr>
              <a:t>33</a:t>
            </a:r>
            <a:r>
              <a:rPr lang="ru-RU" sz="2000" b="1" dirty="0" smtClean="0">
                <a:solidFill>
                  <a:srgbClr val="ABCD01"/>
                </a:solidFill>
              </a:rPr>
              <a:t> </a:t>
            </a:r>
            <a:r>
              <a:rPr lang="ru-RU" sz="1200" b="1" dirty="0" smtClean="0">
                <a:solidFill>
                  <a:srgbClr val="ABCD01"/>
                </a:solidFill>
              </a:rPr>
              <a:t>аккредитованные организации</a:t>
            </a:r>
            <a:endParaRPr lang="ru-RU" sz="100" b="1" dirty="0">
              <a:solidFill>
                <a:srgbClr val="ABCD0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87363" y="3836856"/>
            <a:ext cx="362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62970"/>
                </a:solidFill>
                <a:ea typeface="Calibri" panose="020F0502020204030204" pitchFamily="34" charset="0"/>
              </a:rPr>
              <a:t>Реализует</a:t>
            </a:r>
            <a:endParaRPr lang="ru-RU" b="1" dirty="0">
              <a:solidFill>
                <a:srgbClr val="E62970"/>
              </a:solidFill>
            </a:endParaRPr>
          </a:p>
          <a:p>
            <a:r>
              <a:rPr lang="ru-RU" b="1" dirty="0" smtClean="0">
                <a:solidFill>
                  <a:srgbClr val="E62970"/>
                </a:solidFill>
                <a:latin typeface="+mj-lt"/>
                <a:ea typeface="Calibri" panose="020F0502020204030204" pitchFamily="34" charset="0"/>
              </a:rPr>
              <a:t>Проекты и  программы</a:t>
            </a:r>
            <a:endParaRPr lang="ru-RU" b="1" dirty="0">
              <a:solidFill>
                <a:srgbClr val="E62970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64" y="1777345"/>
            <a:ext cx="2595324" cy="18657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5" y="0"/>
            <a:ext cx="1805652" cy="14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29"/>
            <a:ext cx="12192000" cy="63828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9705" y="1515036"/>
            <a:ext cx="5692589" cy="2662517"/>
          </a:xfrm>
          <a:solidFill>
            <a:schemeClr val="accent3">
              <a:alpha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+mj-lt"/>
              </a:rPr>
              <a:t>Спасибо за внимание !</a:t>
            </a:r>
            <a:endParaRPr lang="ru-RU" sz="6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6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2">
      <a:dk1>
        <a:sysClr val="windowText" lastClr="000000"/>
      </a:dk1>
      <a:lt1>
        <a:sysClr val="window" lastClr="FFFFFF"/>
      </a:lt1>
      <a:dk2>
        <a:srgbClr val="C8F0FA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86C5EE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</TotalTime>
  <Words>424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«УСТОЙЧИВОЕ РАЗВИТИЕ АГРОПРОМЫШЛЕННОГО КОМПЛЕКСА И БЕЗОПАСНОСТЬ СЕЛЬСКОХОЗЯЙСТВЕННОЙ ПРОДУКЦИИ»  </vt:lpstr>
      <vt:lpstr>       В 2019 году было проведено 7 заседаний Совета, на которых рассматривались следующие вопросы:  ♦Рассмотрение промежуточных отчетов и одобрение к финансированию программ в рамках второго конкурса Министерства сельского хозяйства на 2019 год.  ♦ Утверждение специализированных научных направлении и сумм грантового финансирования научных исследований для молодых ученых на 2020-2022 годы и специализированных направлений.  ♦ Рассмотрение обращений юридических и физических лиц в рамках грантового и программно-целевого финансирования, связанных с выполнением одобренных к финансированию проектов и программ.  ♦ Утверждение графика и актов мониторинга проектов по грантовому и программно-целевому финансированию и его проведение.  ♦ Рассмотрение и предложения по перечню специализированных направлений приоритета.  ♦ Рассмотрение промежуточных отчётов проектов за 2019 г. по грантовому и программно-целевому финансированию.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ДЕЯТЕЛЬНОСТИ НАЦИОНАЛЬНОГО НАУЧНОГО СОВЕТА   по ПРИОРИТЕТНОМУ НАПРАВЛЕНИЮ «УСТОЙЧИВОЕ РАЗВИТИЕ АГРОПРОМЫШЛЕННОГО КОМПЛЕКСА И БЕЗОПАСНОСТЬ СЕЛЬСКОХОЗЯЙСТВЕННОЙ ПРОДУКЦИИ»  ЗА 2019 ГОД</dc:title>
  <dc:creator>Турлан Атантаев</dc:creator>
  <cp:lastModifiedBy>Турлан Атантаев</cp:lastModifiedBy>
  <cp:revision>25</cp:revision>
  <dcterms:created xsi:type="dcterms:W3CDTF">2019-12-25T10:18:12Z</dcterms:created>
  <dcterms:modified xsi:type="dcterms:W3CDTF">2020-01-09T10:07:16Z</dcterms:modified>
</cp:coreProperties>
</file>