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9D1B5-762C-4605-B75D-180D2E753E8D}" type="doc">
      <dgm:prSet loTypeId="urn:microsoft.com/office/officeart/2005/8/layout/chart3" loCatId="cycle" qsTypeId="urn:microsoft.com/office/officeart/2005/8/quickstyle/3d5" qsCatId="3D" csTypeId="urn:microsoft.com/office/officeart/2005/8/colors/colorful1" csCatId="colorful" phldr="1"/>
      <dgm:spPr/>
    </dgm:pt>
    <dgm:pt modelId="{2DEA94EF-68C9-4AD2-9C89-7CB0675D1DBE}">
      <dgm:prSet phldrT="[Текст]"/>
      <dgm:spPr/>
      <dgm:t>
        <a:bodyPr/>
        <a:lstStyle/>
        <a:p>
          <a:r>
            <a:rPr lang="ru-RU" dirty="0" smtClean="0"/>
            <a:t>Обращение от физических и юридических лиц</a:t>
          </a:r>
          <a:endParaRPr lang="ru-RU" dirty="0"/>
        </a:p>
      </dgm:t>
    </dgm:pt>
    <dgm:pt modelId="{A6086897-D4C8-41DB-8423-A55DC4380EBE}" type="parTrans" cxnId="{59ABEAC2-9C4A-4BFD-A6A4-8BA454780E5B}">
      <dgm:prSet/>
      <dgm:spPr/>
      <dgm:t>
        <a:bodyPr/>
        <a:lstStyle/>
        <a:p>
          <a:endParaRPr lang="ru-RU"/>
        </a:p>
      </dgm:t>
    </dgm:pt>
    <dgm:pt modelId="{E9E5C182-4742-4BEC-89AD-C7BB50B3FB52}" type="sibTrans" cxnId="{59ABEAC2-9C4A-4BFD-A6A4-8BA454780E5B}">
      <dgm:prSet/>
      <dgm:spPr/>
      <dgm:t>
        <a:bodyPr/>
        <a:lstStyle/>
        <a:p>
          <a:endParaRPr lang="ru-RU"/>
        </a:p>
      </dgm:t>
    </dgm:pt>
    <dgm:pt modelId="{05290F8B-0BAC-4EC7-A4F2-CF041DCF3243}">
      <dgm:prSet phldrT="[Текст]"/>
      <dgm:spPr/>
      <dgm:t>
        <a:bodyPr/>
        <a:lstStyle/>
        <a:p>
          <a:r>
            <a:rPr lang="ru-RU" dirty="0" smtClean="0"/>
            <a:t>Внеконкурсные заявки от АОО «Назарбаев Университет»</a:t>
          </a:r>
          <a:endParaRPr lang="ru-RU" dirty="0"/>
        </a:p>
      </dgm:t>
    </dgm:pt>
    <dgm:pt modelId="{6A7BCFED-3AF6-4096-92F4-8DC56268D2D3}" type="parTrans" cxnId="{EF2AFCF5-A60A-4688-803C-781532454429}">
      <dgm:prSet/>
      <dgm:spPr/>
      <dgm:t>
        <a:bodyPr/>
        <a:lstStyle/>
        <a:p>
          <a:endParaRPr lang="ru-RU"/>
        </a:p>
      </dgm:t>
    </dgm:pt>
    <dgm:pt modelId="{9E843ECB-EE70-4FFB-9188-E485BED0DD5E}" type="sibTrans" cxnId="{EF2AFCF5-A60A-4688-803C-781532454429}">
      <dgm:prSet/>
      <dgm:spPr/>
      <dgm:t>
        <a:bodyPr/>
        <a:lstStyle/>
        <a:p>
          <a:endParaRPr lang="ru-RU"/>
        </a:p>
      </dgm:t>
    </dgm:pt>
    <dgm:pt modelId="{97B8F226-1A9A-4CDF-A6B3-17721AC13400}">
      <dgm:prSet phldrT="[Текст]"/>
      <dgm:spPr/>
      <dgm:t>
        <a:bodyPr/>
        <a:lstStyle/>
        <a:p>
          <a:r>
            <a:rPr lang="ru-RU" dirty="0" smtClean="0"/>
            <a:t>Промежуточные отчеты и 1 заключительный</a:t>
          </a:r>
          <a:endParaRPr lang="ru-RU" dirty="0"/>
        </a:p>
      </dgm:t>
    </dgm:pt>
    <dgm:pt modelId="{BFF33BD5-6EF7-4A61-B44F-0FCF063103FF}" type="parTrans" cxnId="{334AA538-F36B-449B-8484-171D2786ABE3}">
      <dgm:prSet/>
      <dgm:spPr/>
      <dgm:t>
        <a:bodyPr/>
        <a:lstStyle/>
        <a:p>
          <a:endParaRPr lang="ru-RU"/>
        </a:p>
      </dgm:t>
    </dgm:pt>
    <dgm:pt modelId="{44A800F6-2DDA-4F7A-9C0E-0F16A4B4A7A3}" type="sibTrans" cxnId="{334AA538-F36B-449B-8484-171D2786ABE3}">
      <dgm:prSet/>
      <dgm:spPr/>
      <dgm:t>
        <a:bodyPr/>
        <a:lstStyle/>
        <a:p>
          <a:endParaRPr lang="ru-RU"/>
        </a:p>
      </dgm:t>
    </dgm:pt>
    <dgm:pt modelId="{BA15410F-3330-4622-B2C4-E7D29AB36AD9}">
      <dgm:prSet phldrT="[Текст]"/>
      <dgm:spPr/>
      <dgm:t>
        <a:bodyPr/>
        <a:lstStyle/>
        <a:p>
          <a:r>
            <a:rPr lang="ru-RU" dirty="0" smtClean="0"/>
            <a:t>Мониторинг выполнения проектов в рамках </a:t>
          </a:r>
          <a:r>
            <a:rPr lang="ru-RU" dirty="0" err="1" smtClean="0"/>
            <a:t>Грантового</a:t>
          </a:r>
          <a:r>
            <a:rPr lang="ru-RU" dirty="0" smtClean="0"/>
            <a:t> и Программно-целевого финансирования </a:t>
          </a:r>
          <a:endParaRPr lang="ru-RU" dirty="0"/>
        </a:p>
      </dgm:t>
    </dgm:pt>
    <dgm:pt modelId="{C3AC9991-CF90-49E1-8B05-BF5D3004F74C}" type="parTrans" cxnId="{97F0A4CD-6FDD-40EE-B37F-FB227D3B32BF}">
      <dgm:prSet/>
      <dgm:spPr/>
      <dgm:t>
        <a:bodyPr/>
        <a:lstStyle/>
        <a:p>
          <a:endParaRPr lang="ru-RU"/>
        </a:p>
      </dgm:t>
    </dgm:pt>
    <dgm:pt modelId="{FCA661E4-0F2F-4651-BDBB-94E0C01FB02C}" type="sibTrans" cxnId="{97F0A4CD-6FDD-40EE-B37F-FB227D3B32BF}">
      <dgm:prSet/>
      <dgm:spPr/>
      <dgm:t>
        <a:bodyPr/>
        <a:lstStyle/>
        <a:p>
          <a:endParaRPr lang="ru-RU"/>
        </a:p>
      </dgm:t>
    </dgm:pt>
    <dgm:pt modelId="{D1EAF3E4-F96E-4F59-ACAF-164B74E2B3F7}" type="pres">
      <dgm:prSet presAssocID="{8C39D1B5-762C-4605-B75D-180D2E753E8D}" presName="compositeShape" presStyleCnt="0">
        <dgm:presLayoutVars>
          <dgm:chMax val="7"/>
          <dgm:dir/>
          <dgm:resizeHandles val="exact"/>
        </dgm:presLayoutVars>
      </dgm:prSet>
      <dgm:spPr/>
    </dgm:pt>
    <dgm:pt modelId="{FA3BF189-8937-4FE5-83ED-39F67A69AE2F}" type="pres">
      <dgm:prSet presAssocID="{8C39D1B5-762C-4605-B75D-180D2E753E8D}" presName="wedge1" presStyleLbl="node1" presStyleIdx="0" presStyleCnt="4" custScaleX="146410" custScaleY="146410"/>
      <dgm:spPr/>
      <dgm:t>
        <a:bodyPr/>
        <a:lstStyle/>
        <a:p>
          <a:endParaRPr lang="ru-RU"/>
        </a:p>
      </dgm:t>
    </dgm:pt>
    <dgm:pt modelId="{FB421AAF-876A-451D-86B9-7730EA1D085F}" type="pres">
      <dgm:prSet presAssocID="{8C39D1B5-762C-4605-B75D-180D2E753E8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EA51-E886-4C28-BEE6-AF937E6858D6}" type="pres">
      <dgm:prSet presAssocID="{8C39D1B5-762C-4605-B75D-180D2E753E8D}" presName="wedge2" presStyleLbl="node1" presStyleIdx="1" presStyleCnt="4" custScaleX="146410" custScaleY="146410"/>
      <dgm:spPr/>
      <dgm:t>
        <a:bodyPr/>
        <a:lstStyle/>
        <a:p>
          <a:endParaRPr lang="ru-RU"/>
        </a:p>
      </dgm:t>
    </dgm:pt>
    <dgm:pt modelId="{1952946C-E73F-4887-BB79-72264000445F}" type="pres">
      <dgm:prSet presAssocID="{8C39D1B5-762C-4605-B75D-180D2E753E8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D69C2-FC1E-4D10-8B75-6F3012D553AF}" type="pres">
      <dgm:prSet presAssocID="{8C39D1B5-762C-4605-B75D-180D2E753E8D}" presName="wedge3" presStyleLbl="node1" presStyleIdx="2" presStyleCnt="4" custScaleX="146410" custScaleY="146410" custLinFactNeighborY="0"/>
      <dgm:spPr/>
      <dgm:t>
        <a:bodyPr/>
        <a:lstStyle/>
        <a:p>
          <a:endParaRPr lang="ru-RU"/>
        </a:p>
      </dgm:t>
    </dgm:pt>
    <dgm:pt modelId="{6835D057-0B1E-4FE0-AE61-9235223F207A}" type="pres">
      <dgm:prSet presAssocID="{8C39D1B5-762C-4605-B75D-180D2E753E8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C74A1-2B08-4509-82AE-E66CF032355A}" type="pres">
      <dgm:prSet presAssocID="{8C39D1B5-762C-4605-B75D-180D2E753E8D}" presName="wedge4" presStyleLbl="node1" presStyleIdx="3" presStyleCnt="4" custScaleX="146410" custScaleY="146410"/>
      <dgm:spPr/>
      <dgm:t>
        <a:bodyPr/>
        <a:lstStyle/>
        <a:p>
          <a:endParaRPr lang="ru-RU"/>
        </a:p>
      </dgm:t>
    </dgm:pt>
    <dgm:pt modelId="{69665963-CE10-43B4-BA66-A2257E74D479}" type="pres">
      <dgm:prSet presAssocID="{8C39D1B5-762C-4605-B75D-180D2E753E8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214E5-ADF1-478D-BE12-8C4C58F8B5DA}" type="presOf" srcId="{BA15410F-3330-4622-B2C4-E7D29AB36AD9}" destId="{69665963-CE10-43B4-BA66-A2257E74D479}" srcOrd="1" destOrd="0" presId="urn:microsoft.com/office/officeart/2005/8/layout/chart3"/>
    <dgm:cxn modelId="{334AA538-F36B-449B-8484-171D2786ABE3}" srcId="{8C39D1B5-762C-4605-B75D-180D2E753E8D}" destId="{97B8F226-1A9A-4CDF-A6B3-17721AC13400}" srcOrd="0" destOrd="0" parTransId="{BFF33BD5-6EF7-4A61-B44F-0FCF063103FF}" sibTransId="{44A800F6-2DDA-4F7A-9C0E-0F16A4B4A7A3}"/>
    <dgm:cxn modelId="{BB577844-9DDF-4E9C-A6FD-46658556EE28}" type="presOf" srcId="{05290F8B-0BAC-4EC7-A4F2-CF041DCF3243}" destId="{9D5D69C2-FC1E-4D10-8B75-6F3012D553AF}" srcOrd="0" destOrd="0" presId="urn:microsoft.com/office/officeart/2005/8/layout/chart3"/>
    <dgm:cxn modelId="{A1CFC9E6-91A7-40FC-8A21-A53DA3F5B33B}" type="presOf" srcId="{05290F8B-0BAC-4EC7-A4F2-CF041DCF3243}" destId="{6835D057-0B1E-4FE0-AE61-9235223F207A}" srcOrd="1" destOrd="0" presId="urn:microsoft.com/office/officeart/2005/8/layout/chart3"/>
    <dgm:cxn modelId="{49586008-193B-4C04-9C80-C5081C74D278}" type="presOf" srcId="{2DEA94EF-68C9-4AD2-9C89-7CB0675D1DBE}" destId="{F721EA51-E886-4C28-BEE6-AF937E6858D6}" srcOrd="0" destOrd="0" presId="urn:microsoft.com/office/officeart/2005/8/layout/chart3"/>
    <dgm:cxn modelId="{97F0A4CD-6FDD-40EE-B37F-FB227D3B32BF}" srcId="{8C39D1B5-762C-4605-B75D-180D2E753E8D}" destId="{BA15410F-3330-4622-B2C4-E7D29AB36AD9}" srcOrd="3" destOrd="0" parTransId="{C3AC9991-CF90-49E1-8B05-BF5D3004F74C}" sibTransId="{FCA661E4-0F2F-4651-BDBB-94E0C01FB02C}"/>
    <dgm:cxn modelId="{EF2AFCF5-A60A-4688-803C-781532454429}" srcId="{8C39D1B5-762C-4605-B75D-180D2E753E8D}" destId="{05290F8B-0BAC-4EC7-A4F2-CF041DCF3243}" srcOrd="2" destOrd="0" parTransId="{6A7BCFED-3AF6-4096-92F4-8DC56268D2D3}" sibTransId="{9E843ECB-EE70-4FFB-9188-E485BED0DD5E}"/>
    <dgm:cxn modelId="{E40704C0-B9B6-4CB4-845E-7B381CCC737D}" type="presOf" srcId="{BA15410F-3330-4622-B2C4-E7D29AB36AD9}" destId="{38EC74A1-2B08-4509-82AE-E66CF032355A}" srcOrd="0" destOrd="0" presId="urn:microsoft.com/office/officeart/2005/8/layout/chart3"/>
    <dgm:cxn modelId="{A884375C-CDAB-4122-8583-182092AD8ECC}" type="presOf" srcId="{8C39D1B5-762C-4605-B75D-180D2E753E8D}" destId="{D1EAF3E4-F96E-4F59-ACAF-164B74E2B3F7}" srcOrd="0" destOrd="0" presId="urn:microsoft.com/office/officeart/2005/8/layout/chart3"/>
    <dgm:cxn modelId="{D608ED1E-65D1-4CC9-94F5-84B3EC8CF193}" type="presOf" srcId="{2DEA94EF-68C9-4AD2-9C89-7CB0675D1DBE}" destId="{1952946C-E73F-4887-BB79-72264000445F}" srcOrd="1" destOrd="0" presId="urn:microsoft.com/office/officeart/2005/8/layout/chart3"/>
    <dgm:cxn modelId="{893B7C1A-0D19-4A68-961D-25C5151D3474}" type="presOf" srcId="{97B8F226-1A9A-4CDF-A6B3-17721AC13400}" destId="{FA3BF189-8937-4FE5-83ED-39F67A69AE2F}" srcOrd="0" destOrd="0" presId="urn:microsoft.com/office/officeart/2005/8/layout/chart3"/>
    <dgm:cxn modelId="{E6A41AF5-017F-417D-8A73-4F34EF54E341}" type="presOf" srcId="{97B8F226-1A9A-4CDF-A6B3-17721AC13400}" destId="{FB421AAF-876A-451D-86B9-7730EA1D085F}" srcOrd="1" destOrd="0" presId="urn:microsoft.com/office/officeart/2005/8/layout/chart3"/>
    <dgm:cxn modelId="{59ABEAC2-9C4A-4BFD-A6A4-8BA454780E5B}" srcId="{8C39D1B5-762C-4605-B75D-180D2E753E8D}" destId="{2DEA94EF-68C9-4AD2-9C89-7CB0675D1DBE}" srcOrd="1" destOrd="0" parTransId="{A6086897-D4C8-41DB-8423-A55DC4380EBE}" sibTransId="{E9E5C182-4742-4BEC-89AD-C7BB50B3FB52}"/>
    <dgm:cxn modelId="{A0C02152-C9D5-47EF-8BE1-871243008150}" type="presParOf" srcId="{D1EAF3E4-F96E-4F59-ACAF-164B74E2B3F7}" destId="{FA3BF189-8937-4FE5-83ED-39F67A69AE2F}" srcOrd="0" destOrd="0" presId="urn:microsoft.com/office/officeart/2005/8/layout/chart3"/>
    <dgm:cxn modelId="{C7B6B4BC-4E45-459C-9F27-6A9985B533FC}" type="presParOf" srcId="{D1EAF3E4-F96E-4F59-ACAF-164B74E2B3F7}" destId="{FB421AAF-876A-451D-86B9-7730EA1D085F}" srcOrd="1" destOrd="0" presId="urn:microsoft.com/office/officeart/2005/8/layout/chart3"/>
    <dgm:cxn modelId="{C482CF2F-FCA2-48DF-BE2F-443E7397A59B}" type="presParOf" srcId="{D1EAF3E4-F96E-4F59-ACAF-164B74E2B3F7}" destId="{F721EA51-E886-4C28-BEE6-AF937E6858D6}" srcOrd="2" destOrd="0" presId="urn:microsoft.com/office/officeart/2005/8/layout/chart3"/>
    <dgm:cxn modelId="{5FF4EA1E-CBF1-4D67-A086-FCF2359A9FC0}" type="presParOf" srcId="{D1EAF3E4-F96E-4F59-ACAF-164B74E2B3F7}" destId="{1952946C-E73F-4887-BB79-72264000445F}" srcOrd="3" destOrd="0" presId="urn:microsoft.com/office/officeart/2005/8/layout/chart3"/>
    <dgm:cxn modelId="{DFBAA2C1-0850-4EF0-B7B2-E35BDCE22969}" type="presParOf" srcId="{D1EAF3E4-F96E-4F59-ACAF-164B74E2B3F7}" destId="{9D5D69C2-FC1E-4D10-8B75-6F3012D553AF}" srcOrd="4" destOrd="0" presId="urn:microsoft.com/office/officeart/2005/8/layout/chart3"/>
    <dgm:cxn modelId="{C8A11D89-C38C-4ED8-BF3F-7D222D7C0EC6}" type="presParOf" srcId="{D1EAF3E4-F96E-4F59-ACAF-164B74E2B3F7}" destId="{6835D057-0B1E-4FE0-AE61-9235223F207A}" srcOrd="5" destOrd="0" presId="urn:microsoft.com/office/officeart/2005/8/layout/chart3"/>
    <dgm:cxn modelId="{77F1DD23-23CC-41AF-BE61-0482817422D2}" type="presParOf" srcId="{D1EAF3E4-F96E-4F59-ACAF-164B74E2B3F7}" destId="{38EC74A1-2B08-4509-82AE-E66CF032355A}" srcOrd="6" destOrd="0" presId="urn:microsoft.com/office/officeart/2005/8/layout/chart3"/>
    <dgm:cxn modelId="{065E503C-14B7-4A25-805F-4DF3F9C9E9F3}" type="presParOf" srcId="{D1EAF3E4-F96E-4F59-ACAF-164B74E2B3F7}" destId="{69665963-CE10-43B4-BA66-A2257E74D47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</a:rPr>
              <a:t>ОТЧЕТ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 </a:t>
            </a:r>
            <a:r>
              <a:rPr lang="ru-RU" sz="2000" b="1" cap="all" dirty="0">
                <a:solidFill>
                  <a:schemeClr val="tx1"/>
                </a:solidFill>
              </a:rPr>
              <a:t>ДЕЯТЕЛЬНОСТИ НАЦИОНАЛЬНОГО НАУЧНОГО СОВЕТА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cap="all" dirty="0">
                <a:solidFill>
                  <a:schemeClr val="tx1"/>
                </a:solidFill>
              </a:rPr>
              <a:t> по ПРИОРИТЕТНОМУ НАПРАВЛЕНИЮ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cap="all" dirty="0"/>
              <a:t>"Рациональное использование природных ресурсов, в том числе водных ресурсов, геология, переработка, новые материалы и технологии, безопасные изделия и конструкции</a:t>
            </a:r>
            <a:r>
              <a:rPr lang="ru-RU" sz="2000" b="1" cap="all" dirty="0" smtClean="0"/>
              <a:t>"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35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Рассмотрение промежуточных и итоговых отчетов в рамках программно-целевого и </a:t>
            </a:r>
            <a:r>
              <a:rPr lang="ru-RU" sz="1600" b="1" dirty="0" err="1">
                <a:solidFill>
                  <a:schemeClr val="tx1"/>
                </a:solidFill>
              </a:rPr>
              <a:t>грантового</a:t>
            </a:r>
            <a:r>
              <a:rPr lang="ru-RU" sz="1600" b="1" dirty="0">
                <a:solidFill>
                  <a:schemeClr val="tx1"/>
                </a:solidFill>
              </a:rPr>
              <a:t> финансирования по выполняемым научным исследованиям по соответствующим направлениям научной, научно-технической и инновационной деятельности, утверждение сумм финансирования на реализацию научных исследований в </a:t>
            </a:r>
            <a:r>
              <a:rPr 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sz="1600" b="1" dirty="0">
                <a:solidFill>
                  <a:schemeClr val="tx1"/>
                </a:solidFill>
              </a:rPr>
              <a:t>году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7" cy="112538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рамках </a:t>
            </a:r>
            <a:r>
              <a:rPr lang="ru-RU" sz="1600" dirty="0" err="1">
                <a:solidFill>
                  <a:schemeClr val="tx1"/>
                </a:solidFill>
              </a:rPr>
              <a:t>грантового</a:t>
            </a:r>
            <a:r>
              <a:rPr lang="ru-RU" sz="1600" dirty="0">
                <a:solidFill>
                  <a:schemeClr val="tx1"/>
                </a:solidFill>
              </a:rPr>
              <a:t> финансирования было рассмотрено 299 промежуточных отчета.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рамках программно-целевого финансирования было рассмотрено 29 промежуточных отчетов и 1 заключительный отчет.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Все </a:t>
            </a:r>
            <a:r>
              <a:rPr lang="ru-RU" sz="1600" dirty="0">
                <a:solidFill>
                  <a:schemeClr val="tx1"/>
                </a:solidFill>
              </a:rPr>
              <a:t>рассмотренные проекты и программы были одобрены к финансированию в 2020 году (таблица 3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90" y="3824760"/>
            <a:ext cx="4660556" cy="23302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5400" y="3519958"/>
            <a:ext cx="4800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Так же были рассмотрены 4 промежуточных отчетов Министерства экологии, геологии и природных ресурсов Республики Казахстан и 1 отчет Министерства индустрии и инфраструктурного развития Республики Казахстан.</a:t>
            </a:r>
          </a:p>
        </p:txBody>
      </p:sp>
    </p:spTree>
    <p:extLst>
      <p:ext uri="{BB962C8B-B14F-4D97-AF65-F5344CB8AC3E}">
        <p14:creationId xmlns:p14="http://schemas.microsoft.com/office/powerpoint/2010/main" val="42924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Таблица 3 – Рекомендованные ННС объемы финансирования конкурсных ПЦФ и грантов КН МОН РК, на 2020 год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042977"/>
              </p:ext>
            </p:extLst>
          </p:nvPr>
        </p:nvGraphicFramePr>
        <p:xfrm>
          <a:off x="1295399" y="2990377"/>
          <a:ext cx="9601199" cy="1809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472"/>
                <a:gridCol w="1881835"/>
                <a:gridCol w="1207831"/>
                <a:gridCol w="4332061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Промежуточные отчеты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финансирования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Рассмотрено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Одобрено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Бюджет, тенге*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2 560 929 076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ПЦФ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2 721 339 862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ПЦФ МОН РК 2017-2019гг.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ПЦФ по госпрограмме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360 494 057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95402" y="5330052"/>
            <a:ext cx="9601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ННС своевременно проводил заседания и принял решения по всем поступившим вопросам. </a:t>
            </a:r>
          </a:p>
        </p:txBody>
      </p:sp>
    </p:spTree>
    <p:extLst>
      <p:ext uri="{BB962C8B-B14F-4D97-AF65-F5344CB8AC3E}">
        <p14:creationId xmlns:p14="http://schemas.microsoft.com/office/powerpoint/2010/main" val="26891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Председатель ННС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по приоритетному направлению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"Рациональное использование природных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ресурсов, в том числе водных ресурсов,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геология, переработка, новые материалы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 технологии, безопасные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изделия и конструкции "                                	          </a:t>
            </a:r>
            <a:r>
              <a:rPr lang="kk-KZ" b="1" dirty="0">
                <a:solidFill>
                  <a:schemeClr val="tx1"/>
                </a:solidFill>
              </a:rPr>
              <a:t>             </a:t>
            </a:r>
            <a:r>
              <a:rPr lang="ru-RU" b="1" dirty="0">
                <a:solidFill>
                  <a:schemeClr val="tx1"/>
                </a:solidFill>
              </a:rPr>
              <a:t>  	</a:t>
            </a:r>
            <a:r>
              <a:rPr lang="kk-KZ" b="1" dirty="0">
                <a:solidFill>
                  <a:schemeClr val="tx1"/>
                </a:solidFill>
              </a:rPr>
              <a:t>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kk-KZ" b="1" dirty="0">
                <a:solidFill>
                  <a:schemeClr val="tx1"/>
                </a:solidFill>
              </a:rPr>
              <a:t>Купчишин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29" y="2712540"/>
            <a:ext cx="3588268" cy="23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Нормативно</a:t>
            </a:r>
            <a:r>
              <a:rPr lang="ru-RU" dirty="0" smtClean="0"/>
              <a:t>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Национальный научный совет по приоритетному направлению «Рациональное использование природных ресурсов, в том числе водных ресурсов, геология, переработка, новые материалы и технологии, безопасные изделия и конструкции» осуществлял свою работу в 2019 году в соответствии с Законом РК от 18 февраля 2011 года № 407-</a:t>
            </a:r>
            <a:r>
              <a:rPr lang="en-US" dirty="0"/>
              <a:t>IV </a:t>
            </a:r>
            <a:r>
              <a:rPr lang="ru-RU" dirty="0"/>
              <a:t>«О науке» в соответствии с Постановлением Правительства Республики Казахстан от 19 августа 2019 года №607 «О внесении изменения в постановление Правительства Республики Казахстан от 16 мая 2011 года №519 «О национальных научных советах»</a:t>
            </a:r>
          </a:p>
        </p:txBody>
      </p:sp>
    </p:spTree>
    <p:extLst>
      <p:ext uri="{BB962C8B-B14F-4D97-AF65-F5344CB8AC3E}">
        <p14:creationId xmlns:p14="http://schemas.microsoft.com/office/powerpoint/2010/main" val="1338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489" y="1680519"/>
            <a:ext cx="4479322" cy="61783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Работа ННС по приоритетному направлению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67803"/>
              </p:ext>
            </p:extLst>
          </p:nvPr>
        </p:nvGraphicFramePr>
        <p:xfrm>
          <a:off x="5702644" y="1235676"/>
          <a:ext cx="5706762" cy="427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9" y="2467235"/>
            <a:ext cx="4029331" cy="35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Исполнителями </a:t>
            </a:r>
            <a:r>
              <a:rPr lang="ru-RU" sz="2400" dirty="0" err="1">
                <a:solidFill>
                  <a:schemeClr val="tx1"/>
                </a:solidFill>
              </a:rPr>
              <a:t>грантовых</a:t>
            </a:r>
            <a:r>
              <a:rPr lang="ru-RU" sz="2400" dirty="0">
                <a:solidFill>
                  <a:schemeClr val="tx1"/>
                </a:solidFill>
              </a:rPr>
              <a:t> проектов являются </a:t>
            </a:r>
            <a:r>
              <a:rPr lang="kk-KZ" sz="2400" dirty="0" smtClean="0">
                <a:solidFill>
                  <a:schemeClr val="tx1"/>
                </a:solidFill>
              </a:rPr>
              <a:t>около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30 аккредитованных в качестве субъектов научной деятельности юридических лиц, включая университеты, научно-исследовательские институты, технопарк, исследовательские центры со всех регионов Казахстана, такие как</a:t>
            </a:r>
            <a:r>
              <a:rPr lang="kk-KZ" sz="2400" dirty="0">
                <a:solidFill>
                  <a:schemeClr val="tx1"/>
                </a:solidFill>
              </a:rPr>
              <a:t>: 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774554" y="3160729"/>
            <a:ext cx="2646957" cy="2714608"/>
            <a:chOff x="4774554" y="3160729"/>
            <a:chExt cx="2646957" cy="2714608"/>
          </a:xfrm>
        </p:grpSpPr>
        <p:sp>
          <p:nvSpPr>
            <p:cNvPr id="7" name="Полилиния 6"/>
            <p:cNvSpPr/>
            <p:nvPr/>
          </p:nvSpPr>
          <p:spPr>
            <a:xfrm>
              <a:off x="4774554" y="4643052"/>
              <a:ext cx="1429275" cy="1232285"/>
            </a:xfrm>
            <a:custGeom>
              <a:avLst/>
              <a:gdLst>
                <a:gd name="connsiteX0" fmla="*/ 0 w 1429275"/>
                <a:gd name="connsiteY0" fmla="*/ 616143 h 1232285"/>
                <a:gd name="connsiteX1" fmla="*/ 308071 w 1429275"/>
                <a:gd name="connsiteY1" fmla="*/ 0 h 1232285"/>
                <a:gd name="connsiteX2" fmla="*/ 1121204 w 1429275"/>
                <a:gd name="connsiteY2" fmla="*/ 0 h 1232285"/>
                <a:gd name="connsiteX3" fmla="*/ 1429275 w 1429275"/>
                <a:gd name="connsiteY3" fmla="*/ 616143 h 1232285"/>
                <a:gd name="connsiteX4" fmla="*/ 1121204 w 1429275"/>
                <a:gd name="connsiteY4" fmla="*/ 1232285 h 1232285"/>
                <a:gd name="connsiteX5" fmla="*/ 308071 w 1429275"/>
                <a:gd name="connsiteY5" fmla="*/ 1232285 h 1232285"/>
                <a:gd name="connsiteX6" fmla="*/ 0 w 1429275"/>
                <a:gd name="connsiteY6" fmla="*/ 616143 h 123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275" h="1232285">
                  <a:moveTo>
                    <a:pt x="0" y="616143"/>
                  </a:moveTo>
                  <a:lnTo>
                    <a:pt x="308071" y="0"/>
                  </a:lnTo>
                  <a:lnTo>
                    <a:pt x="1121204" y="0"/>
                  </a:lnTo>
                  <a:lnTo>
                    <a:pt x="1429275" y="616143"/>
                  </a:lnTo>
                  <a:lnTo>
                    <a:pt x="1121204" y="1232285"/>
                  </a:lnTo>
                  <a:lnTo>
                    <a:pt x="308071" y="1232285"/>
                  </a:lnTo>
                  <a:lnTo>
                    <a:pt x="0" y="616143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797" tIns="212818" rIns="221797" bIns="21281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err="1" smtClean="0"/>
                <a:t>Nazarbayev</a:t>
              </a:r>
              <a:r>
                <a:rPr lang="en-US" sz="1100" kern="1200" dirty="0" smtClean="0"/>
                <a:t> University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992236" y="3966516"/>
              <a:ext cx="1429275" cy="1232285"/>
            </a:xfrm>
            <a:custGeom>
              <a:avLst/>
              <a:gdLst>
                <a:gd name="connsiteX0" fmla="*/ 0 w 1429275"/>
                <a:gd name="connsiteY0" fmla="*/ 616143 h 1232285"/>
                <a:gd name="connsiteX1" fmla="*/ 308071 w 1429275"/>
                <a:gd name="connsiteY1" fmla="*/ 0 h 1232285"/>
                <a:gd name="connsiteX2" fmla="*/ 1121204 w 1429275"/>
                <a:gd name="connsiteY2" fmla="*/ 0 h 1232285"/>
                <a:gd name="connsiteX3" fmla="*/ 1429275 w 1429275"/>
                <a:gd name="connsiteY3" fmla="*/ 616143 h 1232285"/>
                <a:gd name="connsiteX4" fmla="*/ 1121204 w 1429275"/>
                <a:gd name="connsiteY4" fmla="*/ 1232285 h 1232285"/>
                <a:gd name="connsiteX5" fmla="*/ 308071 w 1429275"/>
                <a:gd name="connsiteY5" fmla="*/ 1232285 h 1232285"/>
                <a:gd name="connsiteX6" fmla="*/ 0 w 1429275"/>
                <a:gd name="connsiteY6" fmla="*/ 616143 h 123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275" h="1232285">
                  <a:moveTo>
                    <a:pt x="0" y="616143"/>
                  </a:moveTo>
                  <a:lnTo>
                    <a:pt x="308071" y="0"/>
                  </a:lnTo>
                  <a:lnTo>
                    <a:pt x="1121204" y="0"/>
                  </a:lnTo>
                  <a:lnTo>
                    <a:pt x="1429275" y="616143"/>
                  </a:lnTo>
                  <a:lnTo>
                    <a:pt x="1121204" y="1232285"/>
                  </a:lnTo>
                  <a:lnTo>
                    <a:pt x="308071" y="1232285"/>
                  </a:lnTo>
                  <a:lnTo>
                    <a:pt x="0" y="616143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797" tIns="212818" rIns="221797" bIns="21281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100" kern="1200" dirty="0" smtClean="0"/>
                <a:t>ЕНУ им</a:t>
              </a:r>
              <a:r>
                <a:rPr lang="ru-RU" sz="1100" kern="1200" dirty="0" smtClean="0"/>
                <a:t>.</a:t>
              </a:r>
              <a:br>
                <a:rPr lang="ru-RU" sz="1100" kern="1200" dirty="0" smtClean="0"/>
              </a:br>
              <a:r>
                <a:rPr lang="ru-RU" sz="1100" kern="1200" dirty="0" smtClean="0"/>
                <a:t>Л.Н. Гумилева</a:t>
              </a: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7247049" y="5187081"/>
              <a:ext cx="167342" cy="14422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4774554" y="3292911"/>
              <a:ext cx="1429275" cy="1232285"/>
            </a:xfrm>
            <a:custGeom>
              <a:avLst/>
              <a:gdLst>
                <a:gd name="connsiteX0" fmla="*/ 0 w 1429275"/>
                <a:gd name="connsiteY0" fmla="*/ 616143 h 1232285"/>
                <a:gd name="connsiteX1" fmla="*/ 308071 w 1429275"/>
                <a:gd name="connsiteY1" fmla="*/ 0 h 1232285"/>
                <a:gd name="connsiteX2" fmla="*/ 1121204 w 1429275"/>
                <a:gd name="connsiteY2" fmla="*/ 0 h 1232285"/>
                <a:gd name="connsiteX3" fmla="*/ 1429275 w 1429275"/>
                <a:gd name="connsiteY3" fmla="*/ 616143 h 1232285"/>
                <a:gd name="connsiteX4" fmla="*/ 1121204 w 1429275"/>
                <a:gd name="connsiteY4" fmla="*/ 1232285 h 1232285"/>
                <a:gd name="connsiteX5" fmla="*/ 308071 w 1429275"/>
                <a:gd name="connsiteY5" fmla="*/ 1232285 h 1232285"/>
                <a:gd name="connsiteX6" fmla="*/ 0 w 1429275"/>
                <a:gd name="connsiteY6" fmla="*/ 616143 h 123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9275" h="1232285">
                  <a:moveTo>
                    <a:pt x="0" y="616143"/>
                  </a:moveTo>
                  <a:lnTo>
                    <a:pt x="308071" y="0"/>
                  </a:lnTo>
                  <a:lnTo>
                    <a:pt x="1121204" y="0"/>
                  </a:lnTo>
                  <a:lnTo>
                    <a:pt x="1429275" y="616143"/>
                  </a:lnTo>
                  <a:lnTo>
                    <a:pt x="1121204" y="1232285"/>
                  </a:lnTo>
                  <a:lnTo>
                    <a:pt x="308071" y="1232285"/>
                  </a:lnTo>
                  <a:lnTo>
                    <a:pt x="0" y="616143"/>
                  </a:lnTo>
                  <a:close/>
                </a:path>
              </a:pathLst>
            </a:custGeom>
            <a:solidFill>
              <a:srgbClr val="CC99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797" tIns="205198" rIns="221797" bIns="20519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err="1" smtClean="0"/>
                <a:t>КазНУ</a:t>
              </a:r>
              <a:r>
                <a:rPr lang="ru-RU" sz="1100" kern="1200" dirty="0" smtClean="0"/>
                <a:t> имени Аль-</a:t>
              </a:r>
              <a:r>
                <a:rPr lang="ru-RU" sz="1100" kern="1200" dirty="0" err="1" smtClean="0"/>
                <a:t>Фараби</a:t>
              </a:r>
              <a:endParaRPr lang="ru-RU" sz="1100" kern="1200" dirty="0"/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6034453" y="3160729"/>
              <a:ext cx="167342" cy="14422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Полилиния 18"/>
          <p:cNvSpPr/>
          <p:nvPr/>
        </p:nvSpPr>
        <p:spPr>
          <a:xfrm>
            <a:off x="5992236" y="2617841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err="1" smtClean="0"/>
              <a:t>КазНИТУ</a:t>
            </a:r>
            <a:r>
              <a:rPr lang="ru-RU" sz="1100" kern="1200" dirty="0" smtClean="0"/>
              <a:t> </a:t>
            </a:r>
            <a:br>
              <a:rPr lang="ru-RU" sz="1100" kern="1200" dirty="0" smtClean="0"/>
            </a:br>
            <a:r>
              <a:rPr lang="ru-RU" sz="1100" kern="1200" dirty="0" smtClean="0"/>
              <a:t>имени</a:t>
            </a:r>
            <a:br>
              <a:rPr lang="ru-RU" sz="1100" kern="1200" dirty="0" smtClean="0"/>
            </a:br>
            <a:r>
              <a:rPr lang="ru-RU" sz="1100" kern="1200" dirty="0" smtClean="0"/>
              <a:t>К. И. </a:t>
            </a:r>
            <a:r>
              <a:rPr lang="ru-RU" sz="1100" kern="1200" dirty="0" err="1" smtClean="0"/>
              <a:t>Сатпаева</a:t>
            </a:r>
            <a:endParaRPr lang="ru-RU" sz="1100" kern="1200" dirty="0"/>
          </a:p>
        </p:txBody>
      </p:sp>
      <p:sp>
        <p:nvSpPr>
          <p:cNvPr id="21" name="Полилиния 20"/>
          <p:cNvSpPr/>
          <p:nvPr/>
        </p:nvSpPr>
        <p:spPr>
          <a:xfrm>
            <a:off x="7209918" y="3289923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err="1" smtClean="0"/>
              <a:t>КарГТУ</a:t>
            </a:r>
            <a:endParaRPr lang="ru-RU" sz="1100" kern="1200" dirty="0" smtClean="0"/>
          </a:p>
        </p:txBody>
      </p:sp>
      <p:sp>
        <p:nvSpPr>
          <p:cNvPr id="22" name="Полилиния 21"/>
          <p:cNvSpPr/>
          <p:nvPr/>
        </p:nvSpPr>
        <p:spPr>
          <a:xfrm>
            <a:off x="7209917" y="4635687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/>
              <a:t>КБТУ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8427598" y="3966515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ЮКГУ</a:t>
            </a:r>
            <a:br>
              <a:rPr lang="ru-RU" sz="1100" kern="1200" dirty="0" smtClean="0"/>
            </a:br>
            <a:r>
              <a:rPr lang="ru-RU" sz="1100" kern="1200" dirty="0" smtClean="0"/>
              <a:t>имени</a:t>
            </a:r>
            <a:br>
              <a:rPr lang="ru-RU" sz="1100" kern="1200" dirty="0" smtClean="0"/>
            </a:br>
            <a:r>
              <a:rPr lang="ru-RU" sz="1100" kern="1200" dirty="0" smtClean="0"/>
              <a:t>М. </a:t>
            </a:r>
            <a:r>
              <a:rPr lang="ru-RU" sz="1100" kern="1200" dirty="0" err="1" smtClean="0"/>
              <a:t>Ауезова</a:t>
            </a:r>
            <a:endParaRPr lang="ru-RU" sz="1100" kern="1200" dirty="0" smtClean="0"/>
          </a:p>
        </p:txBody>
      </p:sp>
      <p:sp>
        <p:nvSpPr>
          <p:cNvPr id="24" name="Полилиния 23"/>
          <p:cNvSpPr/>
          <p:nvPr/>
        </p:nvSpPr>
        <p:spPr>
          <a:xfrm>
            <a:off x="8427598" y="2618340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АУЭС</a:t>
            </a:r>
            <a:endParaRPr lang="ru-RU" sz="1100" kern="1200" dirty="0"/>
          </a:p>
        </p:txBody>
      </p:sp>
      <p:sp>
        <p:nvSpPr>
          <p:cNvPr id="25" name="Полилиния 24"/>
          <p:cNvSpPr/>
          <p:nvPr/>
        </p:nvSpPr>
        <p:spPr>
          <a:xfrm>
            <a:off x="9645280" y="3289922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err="1" smtClean="0"/>
              <a:t>КазАТУ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>имени</a:t>
            </a:r>
            <a:br>
              <a:rPr lang="ru-RU" sz="1100" dirty="0" smtClean="0"/>
            </a:br>
            <a:r>
              <a:rPr lang="ru-RU" sz="1100" dirty="0" smtClean="0"/>
              <a:t>С. Сейфуллина</a:t>
            </a:r>
            <a:endParaRPr lang="ru-RU" sz="11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9645278" y="4643052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/>
              <a:t>Институт топлива, катализа и электрохимии им. </a:t>
            </a:r>
            <a:r>
              <a:rPr lang="ru-RU" sz="1100" dirty="0" err="1"/>
              <a:t>Д.В.Сокольского</a:t>
            </a:r>
            <a:endParaRPr lang="ru-RU" sz="1100" kern="1200" dirty="0" smtClean="0"/>
          </a:p>
        </p:txBody>
      </p:sp>
      <p:sp>
        <p:nvSpPr>
          <p:cNvPr id="27" name="Полилиния 26"/>
          <p:cNvSpPr/>
          <p:nvPr/>
        </p:nvSpPr>
        <p:spPr>
          <a:xfrm>
            <a:off x="3548890" y="2616699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АРГУ</a:t>
            </a:r>
            <a:br>
              <a:rPr lang="ru-RU" sz="1100" kern="1200" dirty="0" smtClean="0"/>
            </a:br>
            <a:r>
              <a:rPr lang="ru-RU" sz="1100" kern="1200" dirty="0" smtClean="0"/>
              <a:t>имени</a:t>
            </a:r>
            <a:br>
              <a:rPr lang="ru-RU" sz="1100" kern="1200" dirty="0" smtClean="0"/>
            </a:br>
            <a:r>
              <a:rPr lang="ru-RU" sz="1100" kern="1200" dirty="0" smtClean="0"/>
              <a:t>К. </a:t>
            </a:r>
            <a:r>
              <a:rPr lang="ru-RU" sz="1100" kern="1200" dirty="0" err="1" smtClean="0"/>
              <a:t>Жубанова</a:t>
            </a:r>
            <a:endParaRPr lang="ru-RU" sz="1100" kern="1200" dirty="0" smtClean="0"/>
          </a:p>
        </p:txBody>
      </p:sp>
      <p:sp>
        <p:nvSpPr>
          <p:cNvPr id="28" name="Полилиния 27"/>
          <p:cNvSpPr/>
          <p:nvPr/>
        </p:nvSpPr>
        <p:spPr>
          <a:xfrm>
            <a:off x="3548889" y="3965925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Национальная</a:t>
            </a:r>
            <a:br>
              <a:rPr lang="ru-RU" sz="1100" kern="1200" dirty="0" smtClean="0"/>
            </a:br>
            <a:r>
              <a:rPr lang="ru-RU" sz="1100" kern="1200" dirty="0" smtClean="0"/>
              <a:t>инженерная</a:t>
            </a:r>
            <a:br>
              <a:rPr lang="ru-RU" sz="1100" kern="1200" dirty="0" smtClean="0"/>
            </a:br>
            <a:r>
              <a:rPr lang="ru-RU" sz="1100" kern="1200" dirty="0" smtClean="0"/>
              <a:t>академия </a:t>
            </a:r>
            <a:br>
              <a:rPr lang="ru-RU" sz="1100" kern="1200" dirty="0" smtClean="0"/>
            </a:br>
            <a:r>
              <a:rPr lang="ru-RU" sz="1100" kern="1200" dirty="0" smtClean="0"/>
              <a:t>Республики</a:t>
            </a:r>
            <a:br>
              <a:rPr lang="ru-RU" sz="1100" kern="1200" dirty="0" smtClean="0"/>
            </a:br>
            <a:r>
              <a:rPr lang="ru-RU" sz="1100" kern="1200" dirty="0" smtClean="0"/>
              <a:t>Казахстан</a:t>
            </a:r>
            <a:endParaRPr lang="ru-RU" sz="1100" kern="1200" dirty="0"/>
          </a:p>
        </p:txBody>
      </p:sp>
      <p:sp>
        <p:nvSpPr>
          <p:cNvPr id="29" name="Полилиния 28"/>
          <p:cNvSpPr/>
          <p:nvPr/>
        </p:nvSpPr>
        <p:spPr>
          <a:xfrm>
            <a:off x="2323224" y="3304956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err="1" smtClean="0"/>
              <a:t>КарГУ</a:t>
            </a:r>
            <a:r>
              <a:rPr lang="ru-RU" sz="1100" kern="1200" dirty="0" smtClean="0"/>
              <a:t/>
            </a:r>
            <a:br>
              <a:rPr lang="ru-RU" sz="1100" kern="1200" dirty="0" smtClean="0"/>
            </a:br>
            <a:r>
              <a:rPr lang="ru-RU" sz="1100" kern="1200" dirty="0" smtClean="0"/>
              <a:t>имени</a:t>
            </a:r>
            <a:br>
              <a:rPr lang="ru-RU" sz="1100" kern="1200" dirty="0" smtClean="0"/>
            </a:br>
            <a:r>
              <a:rPr lang="ru-RU" sz="1100" kern="1200" dirty="0" smtClean="0"/>
              <a:t>Е. А. </a:t>
            </a:r>
            <a:r>
              <a:rPr lang="ru-RU" sz="1100" kern="1200" dirty="0" err="1" smtClean="0"/>
              <a:t>Букетова</a:t>
            </a:r>
            <a:endParaRPr lang="ru-RU" sz="1100" kern="1200" dirty="0"/>
          </a:p>
        </p:txBody>
      </p:sp>
      <p:sp>
        <p:nvSpPr>
          <p:cNvPr id="30" name="Полилиния 29"/>
          <p:cNvSpPr/>
          <p:nvPr/>
        </p:nvSpPr>
        <p:spPr>
          <a:xfrm>
            <a:off x="2323223" y="4654182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Институт</a:t>
            </a:r>
            <a:br>
              <a:rPr lang="ru-RU" sz="1100" kern="1200" dirty="0" smtClean="0"/>
            </a:br>
            <a:r>
              <a:rPr lang="ru-RU" sz="1100" kern="1200" dirty="0" smtClean="0"/>
              <a:t>металлургии</a:t>
            </a:r>
            <a:br>
              <a:rPr lang="ru-RU" sz="1100" kern="1200" dirty="0" smtClean="0"/>
            </a:br>
            <a:r>
              <a:rPr lang="ru-RU" sz="1100" kern="1200" dirty="0" smtClean="0"/>
              <a:t>и обогащения</a:t>
            </a:r>
            <a:endParaRPr lang="ru-RU" sz="1100" kern="1200" dirty="0"/>
          </a:p>
        </p:txBody>
      </p:sp>
      <p:sp>
        <p:nvSpPr>
          <p:cNvPr id="31" name="Полилиния 30"/>
          <p:cNvSpPr/>
          <p:nvPr/>
        </p:nvSpPr>
        <p:spPr>
          <a:xfrm>
            <a:off x="1097558" y="3979569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Физико-технический</a:t>
            </a:r>
            <a:br>
              <a:rPr lang="ru-RU" sz="1100" kern="1200" dirty="0" smtClean="0"/>
            </a:br>
            <a:r>
              <a:rPr lang="ru-RU" sz="1100" kern="1200" dirty="0" smtClean="0"/>
              <a:t>институт</a:t>
            </a:r>
            <a:endParaRPr lang="ru-RU" sz="1100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1104525" y="2608961"/>
            <a:ext cx="1429275" cy="1232285"/>
          </a:xfrm>
          <a:custGeom>
            <a:avLst/>
            <a:gdLst>
              <a:gd name="connsiteX0" fmla="*/ 0 w 1429275"/>
              <a:gd name="connsiteY0" fmla="*/ 616143 h 1232285"/>
              <a:gd name="connsiteX1" fmla="*/ 308071 w 1429275"/>
              <a:gd name="connsiteY1" fmla="*/ 0 h 1232285"/>
              <a:gd name="connsiteX2" fmla="*/ 1121204 w 1429275"/>
              <a:gd name="connsiteY2" fmla="*/ 0 h 1232285"/>
              <a:gd name="connsiteX3" fmla="*/ 1429275 w 1429275"/>
              <a:gd name="connsiteY3" fmla="*/ 616143 h 1232285"/>
              <a:gd name="connsiteX4" fmla="*/ 1121204 w 1429275"/>
              <a:gd name="connsiteY4" fmla="*/ 1232285 h 1232285"/>
              <a:gd name="connsiteX5" fmla="*/ 308071 w 1429275"/>
              <a:gd name="connsiteY5" fmla="*/ 1232285 h 1232285"/>
              <a:gd name="connsiteX6" fmla="*/ 0 w 1429275"/>
              <a:gd name="connsiteY6" fmla="*/ 616143 h 123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275" h="1232285">
                <a:moveTo>
                  <a:pt x="0" y="616143"/>
                </a:moveTo>
                <a:lnTo>
                  <a:pt x="308071" y="0"/>
                </a:lnTo>
                <a:lnTo>
                  <a:pt x="1121204" y="0"/>
                </a:lnTo>
                <a:lnTo>
                  <a:pt x="1429275" y="616143"/>
                </a:lnTo>
                <a:lnTo>
                  <a:pt x="1121204" y="1232285"/>
                </a:lnTo>
                <a:lnTo>
                  <a:pt x="308071" y="1232285"/>
                </a:lnTo>
                <a:lnTo>
                  <a:pt x="0" y="61614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797" tIns="205198" rIns="221797" bIns="20519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/>
              <a:t>ИЯФ</a:t>
            </a:r>
            <a:endParaRPr lang="ru-RU" sz="1100" kern="1200" dirty="0"/>
          </a:p>
        </p:txBody>
      </p:sp>
    </p:spTree>
    <p:extLst>
      <p:ext uri="{BB962C8B-B14F-4D97-AF65-F5344CB8AC3E}">
        <p14:creationId xmlns:p14="http://schemas.microsoft.com/office/powerpoint/2010/main" val="3814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них наибольшее </a:t>
            </a:r>
            <a:r>
              <a:rPr lang="ru-RU" dirty="0"/>
              <a:t>количество </a:t>
            </a:r>
            <a:r>
              <a:rPr lang="ru-RU" dirty="0" err="1"/>
              <a:t>грантовых</a:t>
            </a:r>
            <a:r>
              <a:rPr lang="ru-RU" dirty="0"/>
              <a:t> проектов </a:t>
            </a:r>
            <a:r>
              <a:rPr lang="ru-RU" dirty="0" smtClean="0"/>
              <a:t>вели: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535083" y="2458267"/>
            <a:ext cx="9454192" cy="1328326"/>
            <a:chOff x="3139177" y="2559933"/>
            <a:chExt cx="6384798" cy="3312933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39177" y="2559933"/>
              <a:ext cx="6384798" cy="942307"/>
            </a:xfrm>
            <a:custGeom>
              <a:avLst/>
              <a:gdLst>
                <a:gd name="connsiteX0" fmla="*/ 0 w 6384798"/>
                <a:gd name="connsiteY0" fmla="*/ 0 h 942305"/>
                <a:gd name="connsiteX1" fmla="*/ 5913646 w 6384798"/>
                <a:gd name="connsiteY1" fmla="*/ 0 h 942305"/>
                <a:gd name="connsiteX2" fmla="*/ 6384798 w 6384798"/>
                <a:gd name="connsiteY2" fmla="*/ 471153 h 942305"/>
                <a:gd name="connsiteX3" fmla="*/ 5913646 w 6384798"/>
                <a:gd name="connsiteY3" fmla="*/ 942305 h 942305"/>
                <a:gd name="connsiteX4" fmla="*/ 0 w 6384798"/>
                <a:gd name="connsiteY4" fmla="*/ 942305 h 942305"/>
                <a:gd name="connsiteX5" fmla="*/ 0 w 6384798"/>
                <a:gd name="connsiteY5" fmla="*/ 0 h 94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4798" h="942305">
                  <a:moveTo>
                    <a:pt x="6384798" y="942304"/>
                  </a:moveTo>
                  <a:lnTo>
                    <a:pt x="471152" y="942304"/>
                  </a:lnTo>
                  <a:lnTo>
                    <a:pt x="0" y="471152"/>
                  </a:lnTo>
                  <a:lnTo>
                    <a:pt x="471152" y="1"/>
                  </a:lnTo>
                  <a:lnTo>
                    <a:pt x="6384798" y="1"/>
                  </a:lnTo>
                  <a:lnTo>
                    <a:pt x="6384798" y="9423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106" tIns="106681" rIns="199136" bIns="10668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Казахский национальный университет им. аль-</a:t>
              </a:r>
              <a:r>
                <a:rPr lang="ru-RU" sz="2000" kern="1200" dirty="0" err="1" smtClean="0"/>
                <a:t>Фараби</a:t>
              </a:r>
              <a:r>
                <a:rPr lang="ru-RU" sz="2000" kern="1200" dirty="0" smtClean="0"/>
                <a:t> </a:t>
              </a:r>
              <a:endParaRPr lang="ru-RU" sz="2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3139177" y="3745247"/>
              <a:ext cx="6384798" cy="942306"/>
            </a:xfrm>
            <a:custGeom>
              <a:avLst/>
              <a:gdLst>
                <a:gd name="connsiteX0" fmla="*/ 0 w 6384798"/>
                <a:gd name="connsiteY0" fmla="*/ 0 h 942305"/>
                <a:gd name="connsiteX1" fmla="*/ 5913646 w 6384798"/>
                <a:gd name="connsiteY1" fmla="*/ 0 h 942305"/>
                <a:gd name="connsiteX2" fmla="*/ 6384798 w 6384798"/>
                <a:gd name="connsiteY2" fmla="*/ 471153 h 942305"/>
                <a:gd name="connsiteX3" fmla="*/ 5913646 w 6384798"/>
                <a:gd name="connsiteY3" fmla="*/ 942305 h 942305"/>
                <a:gd name="connsiteX4" fmla="*/ 0 w 6384798"/>
                <a:gd name="connsiteY4" fmla="*/ 942305 h 942305"/>
                <a:gd name="connsiteX5" fmla="*/ 0 w 6384798"/>
                <a:gd name="connsiteY5" fmla="*/ 0 h 94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4798" h="942305">
                  <a:moveTo>
                    <a:pt x="6384798" y="942304"/>
                  </a:moveTo>
                  <a:lnTo>
                    <a:pt x="471152" y="942304"/>
                  </a:lnTo>
                  <a:lnTo>
                    <a:pt x="0" y="471152"/>
                  </a:lnTo>
                  <a:lnTo>
                    <a:pt x="471152" y="1"/>
                  </a:lnTo>
                  <a:lnTo>
                    <a:pt x="6384798" y="1"/>
                  </a:lnTo>
                  <a:lnTo>
                    <a:pt x="6384798" y="9423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106" tIns="106680" rIns="199136" bIns="10668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Евразийский национальный университет им. Л.Н. Гумилева </a:t>
              </a:r>
              <a:endParaRPr lang="ru-RU" sz="20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139177" y="4930560"/>
              <a:ext cx="6384798" cy="942306"/>
            </a:xfrm>
            <a:custGeom>
              <a:avLst/>
              <a:gdLst>
                <a:gd name="connsiteX0" fmla="*/ 0 w 6384798"/>
                <a:gd name="connsiteY0" fmla="*/ 0 h 942305"/>
                <a:gd name="connsiteX1" fmla="*/ 5913646 w 6384798"/>
                <a:gd name="connsiteY1" fmla="*/ 0 h 942305"/>
                <a:gd name="connsiteX2" fmla="*/ 6384798 w 6384798"/>
                <a:gd name="connsiteY2" fmla="*/ 471153 h 942305"/>
                <a:gd name="connsiteX3" fmla="*/ 5913646 w 6384798"/>
                <a:gd name="connsiteY3" fmla="*/ 942305 h 942305"/>
                <a:gd name="connsiteX4" fmla="*/ 0 w 6384798"/>
                <a:gd name="connsiteY4" fmla="*/ 942305 h 942305"/>
                <a:gd name="connsiteX5" fmla="*/ 0 w 6384798"/>
                <a:gd name="connsiteY5" fmla="*/ 0 h 94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4798" h="942305">
                  <a:moveTo>
                    <a:pt x="6384798" y="942304"/>
                  </a:moveTo>
                  <a:lnTo>
                    <a:pt x="471152" y="942304"/>
                  </a:lnTo>
                  <a:lnTo>
                    <a:pt x="0" y="471152"/>
                  </a:lnTo>
                  <a:lnTo>
                    <a:pt x="471152" y="1"/>
                  </a:lnTo>
                  <a:lnTo>
                    <a:pt x="6384798" y="1"/>
                  </a:lnTo>
                  <a:lnTo>
                    <a:pt x="6384798" y="9423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106" tIns="106681" rIns="199136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Южно-Казахстанский государственный университет имени </a:t>
              </a:r>
              <a:r>
                <a:rPr lang="ru-RU" sz="2000" dirty="0" err="1"/>
                <a:t>М.Ауезова</a:t>
              </a:r>
              <a:r>
                <a:rPr lang="ru-RU" sz="2000" dirty="0"/>
                <a:t> </a:t>
              </a:r>
              <a:endParaRPr lang="ru-RU" sz="2000" kern="1200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157083" y="2470720"/>
            <a:ext cx="378000" cy="3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32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57080" y="2931371"/>
            <a:ext cx="378000" cy="3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16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157080" y="3420433"/>
            <a:ext cx="378000" cy="3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15</a:t>
            </a:r>
            <a:endParaRPr lang="ru-RU" sz="14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535081" y="3889516"/>
            <a:ext cx="9454194" cy="1320379"/>
            <a:chOff x="3139176" y="2579753"/>
            <a:chExt cx="6384799" cy="3293113"/>
          </a:xfrm>
        </p:grpSpPr>
        <p:sp>
          <p:nvSpPr>
            <p:cNvPr id="42" name="Полилиния 41"/>
            <p:cNvSpPr/>
            <p:nvPr/>
          </p:nvSpPr>
          <p:spPr>
            <a:xfrm>
              <a:off x="3139176" y="2579753"/>
              <a:ext cx="6384798" cy="942308"/>
            </a:xfrm>
            <a:custGeom>
              <a:avLst/>
              <a:gdLst>
                <a:gd name="connsiteX0" fmla="*/ 0 w 6384798"/>
                <a:gd name="connsiteY0" fmla="*/ 0 h 942305"/>
                <a:gd name="connsiteX1" fmla="*/ 5913646 w 6384798"/>
                <a:gd name="connsiteY1" fmla="*/ 0 h 942305"/>
                <a:gd name="connsiteX2" fmla="*/ 6384798 w 6384798"/>
                <a:gd name="connsiteY2" fmla="*/ 471153 h 942305"/>
                <a:gd name="connsiteX3" fmla="*/ 5913646 w 6384798"/>
                <a:gd name="connsiteY3" fmla="*/ 942305 h 942305"/>
                <a:gd name="connsiteX4" fmla="*/ 0 w 6384798"/>
                <a:gd name="connsiteY4" fmla="*/ 942305 h 942305"/>
                <a:gd name="connsiteX5" fmla="*/ 0 w 6384798"/>
                <a:gd name="connsiteY5" fmla="*/ 0 h 94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4798" h="942305">
                  <a:moveTo>
                    <a:pt x="6384798" y="942304"/>
                  </a:moveTo>
                  <a:lnTo>
                    <a:pt x="471152" y="942304"/>
                  </a:lnTo>
                  <a:lnTo>
                    <a:pt x="0" y="471152"/>
                  </a:lnTo>
                  <a:lnTo>
                    <a:pt x="471152" y="1"/>
                  </a:lnTo>
                  <a:lnTo>
                    <a:pt x="6384798" y="1"/>
                  </a:lnTo>
                  <a:lnTo>
                    <a:pt x="6384798" y="9423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106" tIns="106681" rIns="199136" bIns="10668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Институт топлива, катализа и электрохимии им. </a:t>
              </a:r>
              <a:r>
                <a:rPr lang="ru-RU" sz="2000" dirty="0" err="1"/>
                <a:t>Д.В.Сокольского</a:t>
              </a:r>
              <a:r>
                <a:rPr lang="ru-RU" sz="2000" dirty="0"/>
                <a:t> </a:t>
              </a:r>
              <a:endParaRPr lang="ru-RU" sz="2000" kern="1200" dirty="0"/>
            </a:p>
          </p:txBody>
        </p:sp>
        <p:sp>
          <p:nvSpPr>
            <p:cNvPr id="43" name="Полилиния 42"/>
            <p:cNvSpPr/>
            <p:nvPr/>
          </p:nvSpPr>
          <p:spPr>
            <a:xfrm rot="21600000">
              <a:off x="3139177" y="3745247"/>
              <a:ext cx="6384798" cy="942306"/>
            </a:xfrm>
            <a:custGeom>
              <a:avLst/>
              <a:gdLst>
                <a:gd name="connsiteX0" fmla="*/ 0 w 6384798"/>
                <a:gd name="connsiteY0" fmla="*/ 0 h 942305"/>
                <a:gd name="connsiteX1" fmla="*/ 5913646 w 6384798"/>
                <a:gd name="connsiteY1" fmla="*/ 0 h 942305"/>
                <a:gd name="connsiteX2" fmla="*/ 6384798 w 6384798"/>
                <a:gd name="connsiteY2" fmla="*/ 471153 h 942305"/>
                <a:gd name="connsiteX3" fmla="*/ 5913646 w 6384798"/>
                <a:gd name="connsiteY3" fmla="*/ 942305 h 942305"/>
                <a:gd name="connsiteX4" fmla="*/ 0 w 6384798"/>
                <a:gd name="connsiteY4" fmla="*/ 942305 h 942305"/>
                <a:gd name="connsiteX5" fmla="*/ 0 w 6384798"/>
                <a:gd name="connsiteY5" fmla="*/ 0 h 94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4798" h="942305">
                  <a:moveTo>
                    <a:pt x="6384798" y="942304"/>
                  </a:moveTo>
                  <a:lnTo>
                    <a:pt x="471152" y="942304"/>
                  </a:lnTo>
                  <a:lnTo>
                    <a:pt x="0" y="471152"/>
                  </a:lnTo>
                  <a:lnTo>
                    <a:pt x="471152" y="1"/>
                  </a:lnTo>
                  <a:lnTo>
                    <a:pt x="6384798" y="1"/>
                  </a:lnTo>
                  <a:lnTo>
                    <a:pt x="6384798" y="9423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106" tIns="106680" rIns="199136" bIns="10668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err="1"/>
                <a:t>КазНИТУ</a:t>
              </a:r>
              <a:r>
                <a:rPr lang="ru-RU" sz="2000" dirty="0"/>
                <a:t> имени К.И. </a:t>
              </a:r>
              <a:r>
                <a:rPr lang="ru-RU" sz="2000" dirty="0" err="1"/>
                <a:t>Сатпаева</a:t>
              </a:r>
              <a:r>
                <a:rPr lang="ru-RU" sz="2000" dirty="0"/>
                <a:t> </a:t>
              </a:r>
              <a:endParaRPr lang="ru-RU" sz="2000" kern="1200" dirty="0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3139177" y="4930560"/>
              <a:ext cx="6384798" cy="942306"/>
            </a:xfrm>
            <a:custGeom>
              <a:avLst/>
              <a:gdLst>
                <a:gd name="connsiteX0" fmla="*/ 0 w 6384798"/>
                <a:gd name="connsiteY0" fmla="*/ 0 h 942305"/>
                <a:gd name="connsiteX1" fmla="*/ 5913646 w 6384798"/>
                <a:gd name="connsiteY1" fmla="*/ 0 h 942305"/>
                <a:gd name="connsiteX2" fmla="*/ 6384798 w 6384798"/>
                <a:gd name="connsiteY2" fmla="*/ 471153 h 942305"/>
                <a:gd name="connsiteX3" fmla="*/ 5913646 w 6384798"/>
                <a:gd name="connsiteY3" fmla="*/ 942305 h 942305"/>
                <a:gd name="connsiteX4" fmla="*/ 0 w 6384798"/>
                <a:gd name="connsiteY4" fmla="*/ 942305 h 942305"/>
                <a:gd name="connsiteX5" fmla="*/ 0 w 6384798"/>
                <a:gd name="connsiteY5" fmla="*/ 0 h 94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4798" h="942305">
                  <a:moveTo>
                    <a:pt x="6384798" y="942304"/>
                  </a:moveTo>
                  <a:lnTo>
                    <a:pt x="471152" y="942304"/>
                  </a:lnTo>
                  <a:lnTo>
                    <a:pt x="0" y="471152"/>
                  </a:lnTo>
                  <a:lnTo>
                    <a:pt x="471152" y="1"/>
                  </a:lnTo>
                  <a:lnTo>
                    <a:pt x="6384798" y="1"/>
                  </a:lnTo>
                  <a:lnTo>
                    <a:pt x="6384798" y="9423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106" tIns="106681" rIns="199136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Институт химических наук имени </a:t>
              </a:r>
              <a:r>
                <a:rPr lang="ru-RU" sz="2000" dirty="0" err="1"/>
                <a:t>А.Б.Бектурова</a:t>
              </a:r>
              <a:r>
                <a:rPr lang="ru-RU" sz="2000" dirty="0"/>
                <a:t> </a:t>
              </a:r>
              <a:endParaRPr lang="ru-RU" sz="2000" kern="1200" dirty="0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1157080" y="3886327"/>
            <a:ext cx="378000" cy="3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1</a:t>
            </a:r>
            <a:r>
              <a:rPr lang="kk-KZ" sz="1600" dirty="0" smtClean="0"/>
              <a:t>2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157080" y="4348339"/>
            <a:ext cx="378000" cy="3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10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157080" y="4830095"/>
            <a:ext cx="378000" cy="3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9</a:t>
            </a:r>
            <a:endParaRPr lang="ru-RU" sz="1400" dirty="0"/>
          </a:p>
        </p:txBody>
      </p:sp>
      <p:sp>
        <p:nvSpPr>
          <p:cNvPr id="48" name="Полилиния 47"/>
          <p:cNvSpPr/>
          <p:nvPr/>
        </p:nvSpPr>
        <p:spPr>
          <a:xfrm>
            <a:off x="1535080" y="5309525"/>
            <a:ext cx="9454194" cy="377819"/>
          </a:xfrm>
          <a:custGeom>
            <a:avLst/>
            <a:gdLst>
              <a:gd name="connsiteX0" fmla="*/ 0 w 6384798"/>
              <a:gd name="connsiteY0" fmla="*/ 0 h 942305"/>
              <a:gd name="connsiteX1" fmla="*/ 5913646 w 6384798"/>
              <a:gd name="connsiteY1" fmla="*/ 0 h 942305"/>
              <a:gd name="connsiteX2" fmla="*/ 6384798 w 6384798"/>
              <a:gd name="connsiteY2" fmla="*/ 471153 h 942305"/>
              <a:gd name="connsiteX3" fmla="*/ 5913646 w 6384798"/>
              <a:gd name="connsiteY3" fmla="*/ 942305 h 942305"/>
              <a:gd name="connsiteX4" fmla="*/ 0 w 6384798"/>
              <a:gd name="connsiteY4" fmla="*/ 942305 h 942305"/>
              <a:gd name="connsiteX5" fmla="*/ 0 w 6384798"/>
              <a:gd name="connsiteY5" fmla="*/ 0 h 9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4798" h="942305">
                <a:moveTo>
                  <a:pt x="6384798" y="942304"/>
                </a:moveTo>
                <a:lnTo>
                  <a:pt x="471152" y="942304"/>
                </a:lnTo>
                <a:lnTo>
                  <a:pt x="0" y="471152"/>
                </a:lnTo>
                <a:lnTo>
                  <a:pt x="471152" y="1"/>
                </a:lnTo>
                <a:lnTo>
                  <a:pt x="6384798" y="1"/>
                </a:lnTo>
                <a:lnTo>
                  <a:pt x="6384798" y="9423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106" tIns="106680" rIns="199136" bIns="1066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/>
              <a:t>Nazarbayev</a:t>
            </a:r>
            <a:r>
              <a:rPr lang="en-US" sz="2000" dirty="0"/>
              <a:t> University </a:t>
            </a:r>
            <a:endParaRPr lang="ru-RU" sz="2000" kern="1200" dirty="0"/>
          </a:p>
        </p:txBody>
      </p:sp>
      <p:sp>
        <p:nvSpPr>
          <p:cNvPr id="49" name="Полилиния 48"/>
          <p:cNvSpPr/>
          <p:nvPr/>
        </p:nvSpPr>
        <p:spPr>
          <a:xfrm>
            <a:off x="1535080" y="5785232"/>
            <a:ext cx="9454194" cy="377819"/>
          </a:xfrm>
          <a:custGeom>
            <a:avLst/>
            <a:gdLst>
              <a:gd name="connsiteX0" fmla="*/ 0 w 6384798"/>
              <a:gd name="connsiteY0" fmla="*/ 0 h 942305"/>
              <a:gd name="connsiteX1" fmla="*/ 5913646 w 6384798"/>
              <a:gd name="connsiteY1" fmla="*/ 0 h 942305"/>
              <a:gd name="connsiteX2" fmla="*/ 6384798 w 6384798"/>
              <a:gd name="connsiteY2" fmla="*/ 471153 h 942305"/>
              <a:gd name="connsiteX3" fmla="*/ 5913646 w 6384798"/>
              <a:gd name="connsiteY3" fmla="*/ 942305 h 942305"/>
              <a:gd name="connsiteX4" fmla="*/ 0 w 6384798"/>
              <a:gd name="connsiteY4" fmla="*/ 942305 h 942305"/>
              <a:gd name="connsiteX5" fmla="*/ 0 w 6384798"/>
              <a:gd name="connsiteY5" fmla="*/ 0 h 9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4798" h="942305">
                <a:moveTo>
                  <a:pt x="6384798" y="942304"/>
                </a:moveTo>
                <a:lnTo>
                  <a:pt x="471152" y="942304"/>
                </a:lnTo>
                <a:lnTo>
                  <a:pt x="0" y="471152"/>
                </a:lnTo>
                <a:lnTo>
                  <a:pt x="471152" y="1"/>
                </a:lnTo>
                <a:lnTo>
                  <a:pt x="6384798" y="1"/>
                </a:lnTo>
                <a:lnTo>
                  <a:pt x="6384798" y="9423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1106" tIns="106680" rIns="199136" bIns="1066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Карагандинский государственный университет имени академика </a:t>
            </a:r>
            <a:r>
              <a:rPr lang="ru-RU" sz="2000" dirty="0" err="1" smtClean="0"/>
              <a:t>Е.А.Букетова</a:t>
            </a:r>
            <a:endParaRPr lang="ru-RU" sz="2000" kern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157080" y="5305002"/>
            <a:ext cx="378000" cy="3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7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157080" y="5783251"/>
            <a:ext cx="378000" cy="3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75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 В </a:t>
            </a:r>
            <a:r>
              <a:rPr lang="ru-RU" sz="2000" dirty="0" smtClean="0">
                <a:solidFill>
                  <a:schemeClr val="tx1"/>
                </a:solidFill>
              </a:rPr>
              <a:t>2019 году были проведены </a:t>
            </a:r>
            <a:r>
              <a:rPr lang="ru-RU" sz="2000" dirty="0"/>
              <a:t>научные исследования в области </a:t>
            </a:r>
            <a:r>
              <a:rPr lang="ru-RU" sz="2000" dirty="0" smtClean="0"/>
              <a:t>«Рациональное </a:t>
            </a:r>
            <a:r>
              <a:rPr lang="ru-RU" sz="2000" dirty="0"/>
              <a:t>использование природных ресурсов, в том числе водных ресурсов, геология, переработка, новые материалы и технологии, безопасные изделия и </a:t>
            </a:r>
            <a:r>
              <a:rPr lang="ru-RU" sz="2000" dirty="0" smtClean="0"/>
              <a:t>конструкции» в </a:t>
            </a:r>
            <a:r>
              <a:rPr lang="ru-RU" sz="2000" dirty="0"/>
              <a:t>соответствии со следующими </a:t>
            </a:r>
            <a:r>
              <a:rPr lang="ru-RU" sz="2000" dirty="0" err="1"/>
              <a:t>подприоритетами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>
                <a:solidFill>
                  <a:schemeClr val="tx1"/>
                </a:solidFill>
              </a:rPr>
              <a:t>Прикладные исследования в области химической науки</a:t>
            </a:r>
            <a:r>
              <a:rPr lang="kk-KZ" sz="3700" dirty="0" smtClean="0">
                <a:solidFill>
                  <a:schemeClr val="tx1"/>
                </a:solidFill>
              </a:rPr>
              <a:t>;</a:t>
            </a:r>
            <a:endParaRPr lang="ru-RU" sz="37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Исследования в области наук о земле</a:t>
            </a:r>
            <a:r>
              <a:rPr lang="kk-KZ" sz="3700" dirty="0" smtClean="0">
                <a:solidFill>
                  <a:schemeClr val="tx1"/>
                </a:solidFill>
              </a:rPr>
              <a:t>;</a:t>
            </a:r>
            <a:endParaRPr lang="ru-RU" sz="37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Геология </a:t>
            </a:r>
            <a:r>
              <a:rPr lang="ru-RU" sz="3700" dirty="0">
                <a:solidFill>
                  <a:schemeClr val="tx1"/>
                </a:solidFill>
              </a:rPr>
              <a:t>и разработка месторождений полезных ископаемых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Комплексное </a:t>
            </a:r>
            <a:r>
              <a:rPr lang="ru-RU" sz="3700" dirty="0">
                <a:solidFill>
                  <a:schemeClr val="tx1"/>
                </a:solidFill>
              </a:rPr>
              <a:t>и безотходное использование минерального сырья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Управление </a:t>
            </a:r>
            <a:r>
              <a:rPr lang="ru-RU" sz="3700" dirty="0">
                <a:solidFill>
                  <a:schemeClr val="tx1"/>
                </a:solidFill>
              </a:rPr>
              <a:t>водными, почвенными и биологическими ресурсами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Мониторинг </a:t>
            </a:r>
            <a:r>
              <a:rPr lang="ru-RU" sz="3700" dirty="0">
                <a:solidFill>
                  <a:schemeClr val="tx1"/>
                </a:solidFill>
              </a:rPr>
              <a:t>объектов окружающей среды и «зеленые» технологии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Комплексная </a:t>
            </a:r>
            <a:r>
              <a:rPr lang="ru-RU" sz="3700" dirty="0">
                <a:solidFill>
                  <a:schemeClr val="tx1"/>
                </a:solidFill>
              </a:rPr>
              <a:t>переработка углеводородного сырья</a:t>
            </a:r>
            <a:r>
              <a:rPr lang="kk-KZ" sz="3700" dirty="0">
                <a:solidFill>
                  <a:schemeClr val="tx1"/>
                </a:solidFill>
              </a:rPr>
              <a:t>;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Композиционные </a:t>
            </a:r>
            <a:r>
              <a:rPr lang="ru-RU" sz="3700" dirty="0">
                <a:solidFill>
                  <a:schemeClr val="tx1"/>
                </a:solidFill>
              </a:rPr>
              <a:t>материалы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err="1" smtClean="0">
                <a:solidFill>
                  <a:schemeClr val="tx1"/>
                </a:solidFill>
              </a:rPr>
              <a:t>Наноматериалы</a:t>
            </a:r>
            <a:r>
              <a:rPr lang="ru-RU" sz="3700" dirty="0" smtClean="0">
                <a:solidFill>
                  <a:schemeClr val="tx1"/>
                </a:solidFill>
              </a:rPr>
              <a:t> </a:t>
            </a:r>
            <a:r>
              <a:rPr lang="ru-RU" sz="3700" dirty="0">
                <a:solidFill>
                  <a:schemeClr val="tx1"/>
                </a:solidFill>
              </a:rPr>
              <a:t>и </a:t>
            </a:r>
            <a:r>
              <a:rPr lang="ru-RU" sz="3700" dirty="0" err="1">
                <a:solidFill>
                  <a:schemeClr val="tx1"/>
                </a:solidFill>
              </a:rPr>
              <a:t>нанотехнологии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Биомедицинские </a:t>
            </a:r>
            <a:r>
              <a:rPr lang="ru-RU" sz="3700" dirty="0">
                <a:solidFill>
                  <a:schemeClr val="tx1"/>
                </a:solidFill>
              </a:rPr>
              <a:t>материалы, биологически активные вещества, биологические и медицинские препараты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Новые </a:t>
            </a:r>
            <a:r>
              <a:rPr lang="ru-RU" sz="3700" dirty="0">
                <a:solidFill>
                  <a:schemeClr val="tx1"/>
                </a:solidFill>
              </a:rPr>
              <a:t>материалы многоцелевого назначения на основе природного сырья и техногенных отходов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Промышленная </a:t>
            </a:r>
            <a:r>
              <a:rPr lang="ru-RU" sz="3700" dirty="0">
                <a:solidFill>
                  <a:schemeClr val="tx1"/>
                </a:solidFill>
              </a:rPr>
              <a:t>биотехнология</a:t>
            </a:r>
            <a:r>
              <a:rPr lang="kk-KZ" sz="3700" dirty="0">
                <a:solidFill>
                  <a:schemeClr val="tx1"/>
                </a:solidFill>
              </a:rPr>
              <a:t>;</a:t>
            </a:r>
            <a:r>
              <a:rPr lang="ru-RU" sz="3700" dirty="0">
                <a:solidFill>
                  <a:schemeClr val="tx1"/>
                </a:solidFill>
              </a:rPr>
              <a:t> 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Производство </a:t>
            </a:r>
            <a:r>
              <a:rPr lang="ru-RU" sz="3700" dirty="0">
                <a:solidFill>
                  <a:schemeClr val="tx1"/>
                </a:solidFill>
              </a:rPr>
              <a:t>и обработка металлов и материалов</a:t>
            </a:r>
            <a:r>
              <a:rPr lang="kk-KZ" sz="3700" dirty="0">
                <a:solidFill>
                  <a:schemeClr val="tx1"/>
                </a:solidFill>
              </a:rPr>
              <a:t>;</a:t>
            </a:r>
            <a:r>
              <a:rPr lang="ru-RU" sz="3700" dirty="0">
                <a:solidFill>
                  <a:schemeClr val="tx1"/>
                </a:solidFill>
              </a:rPr>
              <a:t>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Системы </a:t>
            </a:r>
            <a:r>
              <a:rPr lang="ru-RU" sz="3700" dirty="0">
                <a:solidFill>
                  <a:schemeClr val="tx1"/>
                </a:solidFill>
              </a:rPr>
              <a:t>очистки сточных вод, газоочистки и пылеулавливания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Системы </a:t>
            </a:r>
            <a:r>
              <a:rPr lang="ru-RU" sz="3700" dirty="0">
                <a:solidFill>
                  <a:schemeClr val="tx1"/>
                </a:solidFill>
              </a:rPr>
              <a:t>по переработке промышленных и бытовых отходов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Системы </a:t>
            </a:r>
            <a:r>
              <a:rPr lang="ru-RU" sz="3700" dirty="0">
                <a:solidFill>
                  <a:schemeClr val="tx1"/>
                </a:solidFill>
              </a:rPr>
              <a:t>снижения уровня выбросов парниковых газов и применения альтернативных источников энергии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Геоинформационные </a:t>
            </a:r>
            <a:r>
              <a:rPr lang="ru-RU" sz="3700" dirty="0">
                <a:solidFill>
                  <a:schemeClr val="tx1"/>
                </a:solidFill>
              </a:rPr>
              <a:t>системы в окружающей среде и информационные системы производства продукции и материалов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Каталитические </a:t>
            </a:r>
            <a:r>
              <a:rPr lang="ru-RU" sz="3700" dirty="0">
                <a:solidFill>
                  <a:schemeClr val="tx1"/>
                </a:solidFill>
              </a:rPr>
              <a:t>системы и технологии</a:t>
            </a:r>
            <a:r>
              <a:rPr lang="kk-KZ" sz="3700" dirty="0">
                <a:solidFill>
                  <a:schemeClr val="tx1"/>
                </a:solidFill>
              </a:rPr>
              <a:t>; </a:t>
            </a:r>
            <a:endParaRPr lang="ru-RU" sz="37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Полимерные </a:t>
            </a:r>
            <a:r>
              <a:rPr lang="ru-RU" sz="3700" dirty="0">
                <a:solidFill>
                  <a:schemeClr val="tx1"/>
                </a:solidFill>
              </a:rPr>
              <a:t>материалы со специальными свойствами</a:t>
            </a:r>
            <a:r>
              <a:rPr lang="kk-KZ" sz="3700" dirty="0">
                <a:solidFill>
                  <a:schemeClr val="tx1"/>
                </a:solidFill>
              </a:rPr>
              <a:t>;</a:t>
            </a:r>
            <a:r>
              <a:rPr lang="ru-RU" sz="3700" dirty="0">
                <a:solidFill>
                  <a:schemeClr val="tx1"/>
                </a:solidFill>
              </a:rPr>
              <a:t>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700" dirty="0" smtClean="0">
                <a:solidFill>
                  <a:schemeClr val="tx1"/>
                </a:solidFill>
              </a:rPr>
              <a:t>Строительные </a:t>
            </a:r>
            <a:r>
              <a:rPr lang="ru-RU" sz="3700" dirty="0">
                <a:solidFill>
                  <a:schemeClr val="tx1"/>
                </a:solidFill>
              </a:rPr>
              <a:t>технологии, материалы и конструкции.  </a:t>
            </a:r>
          </a:p>
          <a:p>
            <a:pPr>
              <a:buClr>
                <a:schemeClr val="tx1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4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В 2019 году было проведено 10 заседаний ННС по приоритетному направлению «Рациональное использование природных ресурсов, в том числе водных ресурсов, геология, переработка, новые материалы и технологии, безопасные изделия и конструкции», на которых были рассмотрены следующие вопросы: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ClrTx/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</a:rPr>
              <a:t>Рассмотрение </a:t>
            </a:r>
            <a:r>
              <a:rPr lang="ru-RU" sz="1600" b="1" dirty="0">
                <a:solidFill>
                  <a:schemeClr val="tx1"/>
                </a:solidFill>
              </a:rPr>
              <a:t>обращений, от частных и юридических лиц по одобрению или отклонению проектов и их обоснованности, замене научных руководителей, объемов выделенного финансирования, внесению изменений в календарные планы и т.п.</a:t>
            </a:r>
            <a:r>
              <a:rPr lang="ru-RU" sz="1600" b="1" i="1" dirty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</a:rPr>
              <a:t>Мониторинг хода реализации и результативности научных, научно-технических проектов и программ (подпрограмм) на </a:t>
            </a:r>
            <a:r>
              <a:rPr lang="ru-RU" sz="1600" b="1" dirty="0" smtClean="0">
                <a:solidFill>
                  <a:schemeClr val="tx1"/>
                </a:solidFill>
              </a:rPr>
              <a:t>2019 год.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</a:rPr>
              <a:t>Рассмотрение промежуточных и итоговых отчетов в рамках программно-целевого и </a:t>
            </a:r>
            <a:r>
              <a:rPr lang="ru-RU" sz="1600" b="1" dirty="0" err="1">
                <a:solidFill>
                  <a:schemeClr val="tx1"/>
                </a:solidFill>
              </a:rPr>
              <a:t>грантового</a:t>
            </a:r>
            <a:r>
              <a:rPr lang="ru-RU" sz="1600" b="1" dirty="0">
                <a:solidFill>
                  <a:schemeClr val="tx1"/>
                </a:solidFill>
              </a:rPr>
              <a:t> финансирования по выполняемым научным исследованиям по соответствующим направлениям научной, научно-технической и инновационной деятельности, утверждение сумм финансирования на реализацию научных исследований в 2019 году.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Рассмотрение обращений, от частных и юридических лиц по одобрению или отклонению проектов и их обоснованности, замене научных руководителей, объемов выделенного финансирования, внесению изменений в календарные планы и т.п.</a:t>
            </a:r>
            <a:r>
              <a:rPr lang="ru-RU" sz="1800" b="1" i="1" dirty="0">
                <a:solidFill>
                  <a:schemeClr val="tx1"/>
                </a:solidFill>
              </a:rPr>
              <a:t> 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2019 году ННС по приоритету «Рациональное использование природных ресурсов, в том числе водных ресурсов, геология, переработка, новые материалы и технологии, безопасные изделия и конструкции» было рассмотрено 339 обращений, в том числе от АО «Фонд науки».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Основные вопросы рассмотренных обращений были связаны с недостаточными объемами финансирования, повторным рассмотрением проектов, назначением нового научного руководителя, внесение изменении в смету расходов, замена </a:t>
            </a:r>
            <a:r>
              <a:rPr lang="ru-RU" dirty="0" err="1">
                <a:solidFill>
                  <a:schemeClr val="tx1"/>
                </a:solidFill>
              </a:rPr>
              <a:t>грантополучателя</a:t>
            </a:r>
            <a:r>
              <a:rPr lang="ru-RU" dirty="0">
                <a:solidFill>
                  <a:schemeClr val="tx1"/>
                </a:solidFill>
              </a:rPr>
              <a:t>, внесением изменений в календарные планы, передачи проектов в другие научные организации, рекомендациями по объемам финансирования ПЦФ и грантов в (2019 – 2020) годах и другие.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Мониторинг хода реализации и результативности научных, научно-технических проектов и программ (подпрограмм) на </a:t>
            </a:r>
            <a:r>
              <a:rPr lang="ru-RU" sz="2400" b="1" dirty="0" smtClean="0">
                <a:solidFill>
                  <a:schemeClr val="tx1"/>
                </a:solidFill>
              </a:rPr>
              <a:t>2019 год.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23 сентября по 31 октября 2019 года комиссией, состоящей из группы научных и финансовых экспертов, возглавляемой членами ННС по приоритетному направлению «Рациональное использование природных ресурсов, в том числе водных ресурсов, геология, переработка, новые материалы и технологии, безопасные изделия и конструкции» проведен мониторинг хода реализации научных, научно-технических проектов и программ (подпрограмм) по </a:t>
            </a:r>
            <a:r>
              <a:rPr lang="ru-RU" dirty="0" err="1">
                <a:solidFill>
                  <a:schemeClr val="tx1"/>
                </a:solidFill>
              </a:rPr>
              <a:t>грантовому</a:t>
            </a:r>
            <a:r>
              <a:rPr lang="ru-RU" dirty="0">
                <a:solidFill>
                  <a:schemeClr val="tx1"/>
                </a:solidFill>
              </a:rPr>
              <a:t> и программно-целевому финансированию за 8 месяцев 2019 года.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ходе реализации мониторинга проведена оценка соответствия выполненных работ календарным планам и обоснованность расходования средств финансирования по принятым обязательствам согласно заключенным договорам и календарным планам к договорам за 8 месяцев 2019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Проведен мониторинг хода реализации и результативности 35 проектов по </a:t>
            </a:r>
            <a:r>
              <a:rPr lang="ru-RU" dirty="0" err="1">
                <a:solidFill>
                  <a:schemeClr val="tx1"/>
                </a:solidFill>
              </a:rPr>
              <a:t>грантовому</a:t>
            </a:r>
            <a:r>
              <a:rPr lang="ru-RU" dirty="0">
                <a:solidFill>
                  <a:schemeClr val="tx1"/>
                </a:solidFill>
              </a:rPr>
              <a:t> финансированию и 30 научных и научно-технических программ по программно-целевому финансированию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Мониторинг проведен строго в соответствии с Положением о мониторинге хода реализации и результативности научных и научно-технических проектов и программ согласно Методическим рекомендациям по мониторингу Комитета науки МОН РК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1075</Words>
  <Application>Microsoft Office PowerPoint</Application>
  <PresentationFormat>Широкоэкранный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ОТЧЕТ  О ДЕЯТЕЛЬНОСТИ НАЦИОНАЛЬНОГО НАУЧНОГО СОВЕТА   по ПРИОРИТЕТНОМУ НАПРАВЛЕНИЮ</vt:lpstr>
      <vt:lpstr>Нормативно-правовая база</vt:lpstr>
      <vt:lpstr>Работа ННС по приоритетному направлению</vt:lpstr>
      <vt:lpstr>Исполнителями грантовых проектов являются около 30 аккредитованных в качестве субъектов научной деятельности юридических лиц, включая университеты, научно-исследовательские институты, технопарк, исследовательские центры со всех регионов Казахстана, такие как: </vt:lpstr>
      <vt:lpstr>Из них наибольшее количество грантовых проектов вели:</vt:lpstr>
      <vt:lpstr> В 2019 году были проведены научные исследования в области «Рациональное использование природных ресурсов, в том числе водных ресурсов, геология, переработка, новые материалы и технологии, безопасные изделия и конструкции» в соответствии со следующими подприоритетами:</vt:lpstr>
      <vt:lpstr>В 2019 году было проведено 10 заседаний ННС по приоритетному направлению «Рациональное использование природных ресурсов, в том числе водных ресурсов, геология, переработка, новые материалы и технологии, безопасные изделия и конструкции», на которых были рассмотрены следующие вопросы: </vt:lpstr>
      <vt:lpstr>Рассмотрение обращений, от частных и юридических лиц по одобрению или отклонению проектов и их обоснованности, замене научных руководителей, объемов выделенного финансирования, внесению изменений в календарные планы и т.п.  </vt:lpstr>
      <vt:lpstr>Мониторинг хода реализации и результативности научных, научно-технических проектов и программ (подпрограмм) на 2019 год.</vt:lpstr>
      <vt:lpstr>Рассмотрение промежуточных и итоговых отчетов в рамках программно-целевого и грантового финансирования по выполняемым научным исследованиям по соответствующим направлениям научной, научно-технической и инновационной деятельности, утверждение сумм финансирования на реализацию научных исследований в 2020 году.</vt:lpstr>
      <vt:lpstr>Таблица 3 – Рекомендованные ННС объемы финансирования конкурсных ПЦФ и грантов КН МОН РК, на 2020 год.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ДЕЯТЕЛЬНОСТИ НАЦИОНАЛЬНОГО НАУЧНОГО СОВЕТА   по ПРИОРИТЕТНОМУ НАПРАВЛЕНИЮ</dc:title>
  <dc:creator>biggrizzly.bg@gmail.com</dc:creator>
  <cp:lastModifiedBy>M.Makhambetov</cp:lastModifiedBy>
  <cp:revision>18</cp:revision>
  <dcterms:created xsi:type="dcterms:W3CDTF">2019-12-25T10:15:15Z</dcterms:created>
  <dcterms:modified xsi:type="dcterms:W3CDTF">2020-01-20T06:10:20Z</dcterms:modified>
</cp:coreProperties>
</file>