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2" r:id="rId16"/>
  </p:sldIdLst>
  <p:sldSz cx="12192000" cy="6858000"/>
  <p:notesSz cx="6858000" cy="12192000"/>
  <p:embeddedFontLst>
    <p:embeddedFont>
      <p:font typeface="MiSans" panose="020B0604020202020204" charset="-122"/>
      <p:regular r:id="rId18"/>
    </p:embeddedFont>
    <p:embeddedFont>
      <p:font typeface="思源宋体" panose="020B0604020202020204" charset="-128"/>
      <p:regular r:id="rId19"/>
    </p:embeddedFont>
  </p:embeddedFontLst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9" d="100"/>
          <a:sy n="109" d="100"/>
        </p:scale>
        <p:origin x="5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204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42658-C6B9-627F-B2E2-2F5CD93F4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68B3C1-42A3-7BDD-BF85-D0C34501F0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1ED777-A38F-9020-20F9-C8777346AC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33599-614F-C9B1-4A33-96AE547D8C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3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astanatimes.com/8a4d3bdde17172e019aa23a09f7d632e98318d62.jpg"/>
          <p:cNvPicPr>
            <a:picLocks noChangeAspect="1"/>
          </p:cNvPicPr>
          <p:nvPr/>
        </p:nvPicPr>
        <p:blipFill>
          <a:blip r:embed="rId3">
            <a:alphaModFix amt="20000"/>
          </a:blip>
          <a:srcRect t="8919" b="8919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8B0000">
                  <a:alpha val="90000"/>
                </a:srgbClr>
              </a:gs>
              <a:gs pos="50000">
                <a:srgbClr val="8B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2700000" scaled="1"/>
          </a:gradFill>
          <a:ln/>
        </p:spPr>
        <p:txBody>
          <a:bodyPr/>
          <a:lstStyle/>
          <a:p>
            <a:endParaRPr lang="ru-KZ"/>
          </a:p>
        </p:txBody>
      </p:sp>
      <p:sp>
        <p:nvSpPr>
          <p:cNvPr id="4" name="Shape 1"/>
          <p:cNvSpPr/>
          <p:nvPr/>
        </p:nvSpPr>
        <p:spPr>
          <a:xfrm>
            <a:off x="381000" y="381000"/>
            <a:ext cx="1590675" cy="457200"/>
          </a:xfrm>
          <a:custGeom>
            <a:avLst/>
            <a:gdLst/>
            <a:ahLst/>
            <a:cxnLst/>
            <a:rect l="l" t="t" r="r" b="b"/>
            <a:pathLst>
              <a:path w="1590675" h="457200">
                <a:moveTo>
                  <a:pt x="76202" y="0"/>
                </a:moveTo>
                <a:lnTo>
                  <a:pt x="1514473" y="0"/>
                </a:lnTo>
                <a:cubicBezTo>
                  <a:pt x="1556558" y="0"/>
                  <a:pt x="1590675" y="34117"/>
                  <a:pt x="1590675" y="76202"/>
                </a:cubicBezTo>
                <a:lnTo>
                  <a:pt x="1590675" y="380998"/>
                </a:lnTo>
                <a:cubicBezTo>
                  <a:pt x="1590675" y="423083"/>
                  <a:pt x="1556558" y="457200"/>
                  <a:pt x="1514473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FFFFFF">
              <a:alpha val="94902"/>
            </a:srgbClr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KZ"/>
          </a:p>
        </p:txBody>
      </p:sp>
      <p:sp>
        <p:nvSpPr>
          <p:cNvPr id="5" name="Text 2"/>
          <p:cNvSpPr/>
          <p:nvPr/>
        </p:nvSpPr>
        <p:spPr>
          <a:xfrm>
            <a:off x="609600" y="495300"/>
            <a:ext cx="12096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АО «НЦГНТЭ»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8680996" y="381000"/>
            <a:ext cx="31337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Приказ Председателя Комитета науки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8680996" y="609600"/>
            <a:ext cx="31337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от «3» февраля 2026 года № 11-нж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381000" y="1800225"/>
            <a:ext cx="11715750" cy="142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45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Конкурсная документация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45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ПЦФ </a:t>
            </a:r>
            <a:r>
              <a:rPr lang="kk-KZ" sz="45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МНВО РК на </a:t>
            </a:r>
            <a:r>
              <a:rPr lang="en-US" sz="45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2026-2028</a:t>
            </a:r>
            <a:r>
              <a:rPr lang="kk-KZ" sz="45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гг.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381000" y="3381375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0" name="Text 7"/>
          <p:cNvSpPr/>
          <p:nvPr/>
        </p:nvSpPr>
        <p:spPr>
          <a:xfrm>
            <a:off x="381000" y="3571875"/>
            <a:ext cx="115443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FFFFFF">
                    <a:alpha val="95000"/>
                  </a:srgbClr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Программно-целевое финансирование научных</a:t>
            </a:r>
            <a:endParaRPr lang="en-US" sz="1600" dirty="0"/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FFFFFF">
                    <a:alpha val="95000"/>
                  </a:srgbClr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и научно-технических программ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381000" y="4486275"/>
            <a:ext cx="2124075" cy="800100"/>
          </a:xfrm>
          <a:custGeom>
            <a:avLst/>
            <a:gdLst/>
            <a:ahLst/>
            <a:cxnLst/>
            <a:rect l="l" t="t" r="r" b="b"/>
            <a:pathLst>
              <a:path w="2124075" h="800100">
                <a:moveTo>
                  <a:pt x="76202" y="0"/>
                </a:moveTo>
                <a:lnTo>
                  <a:pt x="2047873" y="0"/>
                </a:lnTo>
                <a:cubicBezTo>
                  <a:pt x="2089958" y="0"/>
                  <a:pt x="2124075" y="34117"/>
                  <a:pt x="2124075" y="76202"/>
                </a:cubicBezTo>
                <a:lnTo>
                  <a:pt x="2124075" y="723898"/>
                </a:lnTo>
                <a:cubicBezTo>
                  <a:pt x="2124075" y="765983"/>
                  <a:pt x="2089958" y="800100"/>
                  <a:pt x="2047873" y="800100"/>
                </a:cubicBezTo>
                <a:lnTo>
                  <a:pt x="76202" y="800100"/>
                </a:lnTo>
                <a:cubicBezTo>
                  <a:pt x="34117" y="800100"/>
                  <a:pt x="0" y="765983"/>
                  <a:pt x="0" y="7238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2" name="Text 9"/>
          <p:cNvSpPr/>
          <p:nvPr/>
        </p:nvSpPr>
        <p:spPr>
          <a:xfrm>
            <a:off x="609600" y="4600575"/>
            <a:ext cx="180975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5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75 млрд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609600" y="4943475"/>
            <a:ext cx="17430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тенге общий бюджет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2736205" y="4486275"/>
            <a:ext cx="2733675" cy="800100"/>
          </a:xfrm>
          <a:custGeom>
            <a:avLst/>
            <a:gdLst/>
            <a:ahLst/>
            <a:cxnLst/>
            <a:rect l="l" t="t" r="r" b="b"/>
            <a:pathLst>
              <a:path w="2733675" h="800100">
                <a:moveTo>
                  <a:pt x="76202" y="0"/>
                </a:moveTo>
                <a:lnTo>
                  <a:pt x="2657473" y="0"/>
                </a:lnTo>
                <a:cubicBezTo>
                  <a:pt x="2699558" y="0"/>
                  <a:pt x="2733675" y="34117"/>
                  <a:pt x="2733675" y="76202"/>
                </a:cubicBezTo>
                <a:lnTo>
                  <a:pt x="2733675" y="723898"/>
                </a:lnTo>
                <a:cubicBezTo>
                  <a:pt x="2733675" y="765983"/>
                  <a:pt x="2699558" y="800100"/>
                  <a:pt x="2657473" y="800100"/>
                </a:cubicBezTo>
                <a:lnTo>
                  <a:pt x="76202" y="800100"/>
                </a:lnTo>
                <a:cubicBezTo>
                  <a:pt x="34117" y="800100"/>
                  <a:pt x="0" y="765983"/>
                  <a:pt x="0" y="7238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5" name="Text 12"/>
          <p:cNvSpPr/>
          <p:nvPr/>
        </p:nvSpPr>
        <p:spPr>
          <a:xfrm>
            <a:off x="2964805" y="4600575"/>
            <a:ext cx="241935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5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7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2964805" y="4943475"/>
            <a:ext cx="23526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приоритетных направлений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5699968" y="4486275"/>
            <a:ext cx="2752725" cy="800100"/>
          </a:xfrm>
          <a:custGeom>
            <a:avLst/>
            <a:gdLst/>
            <a:ahLst/>
            <a:cxnLst/>
            <a:rect l="l" t="t" r="r" b="b"/>
            <a:pathLst>
              <a:path w="2752725" h="800100">
                <a:moveTo>
                  <a:pt x="76202" y="0"/>
                </a:moveTo>
                <a:lnTo>
                  <a:pt x="2676523" y="0"/>
                </a:lnTo>
                <a:cubicBezTo>
                  <a:pt x="2718608" y="0"/>
                  <a:pt x="2752725" y="34117"/>
                  <a:pt x="2752725" y="76202"/>
                </a:cubicBezTo>
                <a:lnTo>
                  <a:pt x="2752725" y="723898"/>
                </a:lnTo>
                <a:cubicBezTo>
                  <a:pt x="2752725" y="765983"/>
                  <a:pt x="2718608" y="800100"/>
                  <a:pt x="2676523" y="800100"/>
                </a:cubicBezTo>
                <a:lnTo>
                  <a:pt x="76202" y="800100"/>
                </a:lnTo>
                <a:cubicBezTo>
                  <a:pt x="34117" y="800100"/>
                  <a:pt x="0" y="765983"/>
                  <a:pt x="0" y="7238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8" name="Text 15"/>
          <p:cNvSpPr/>
          <p:nvPr/>
        </p:nvSpPr>
        <p:spPr>
          <a:xfrm>
            <a:off x="5928568" y="4600575"/>
            <a:ext cx="24384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5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36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5928568" y="4943475"/>
            <a:ext cx="23717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месяцев максимальный срок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381000" y="6248400"/>
            <a:ext cx="11506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17500" y="31750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63500" y="0"/>
                </a:moveTo>
                <a:lnTo>
                  <a:pt x="254000" y="0"/>
                </a:lnTo>
                <a:cubicBezTo>
                  <a:pt x="289047" y="0"/>
                  <a:pt x="317500" y="28453"/>
                  <a:pt x="317500" y="63500"/>
                </a:cubicBezTo>
                <a:lnTo>
                  <a:pt x="317500" y="254000"/>
                </a:lnTo>
                <a:cubicBezTo>
                  <a:pt x="317500" y="289047"/>
                  <a:pt x="289047" y="317500"/>
                  <a:pt x="254000" y="317500"/>
                </a:cubicBezTo>
                <a:lnTo>
                  <a:pt x="63500" y="317500"/>
                </a:lnTo>
                <a:cubicBezTo>
                  <a:pt x="28453" y="317500"/>
                  <a:pt x="0" y="289047"/>
                  <a:pt x="0" y="2540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" name="Text 1"/>
          <p:cNvSpPr/>
          <p:nvPr/>
        </p:nvSpPr>
        <p:spPr>
          <a:xfrm>
            <a:off x="429493" y="365125"/>
            <a:ext cx="17462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6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30250" y="333375"/>
            <a:ext cx="314325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875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Процесс подачи заявки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17500" y="666750"/>
            <a:ext cx="762000" cy="31750"/>
          </a:xfrm>
          <a:custGeom>
            <a:avLst/>
            <a:gdLst/>
            <a:ahLst/>
            <a:cxnLst/>
            <a:rect l="l" t="t" r="r" b="b"/>
            <a:pathLst>
              <a:path w="762000" h="31750">
                <a:moveTo>
                  <a:pt x="0" y="0"/>
                </a:moveTo>
                <a:lnTo>
                  <a:pt x="762000" y="0"/>
                </a:lnTo>
                <a:lnTo>
                  <a:pt x="762000" y="31750"/>
                </a:lnTo>
                <a:lnTo>
                  <a:pt x="0" y="3175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" name="Shape 4"/>
          <p:cNvSpPr/>
          <p:nvPr/>
        </p:nvSpPr>
        <p:spPr>
          <a:xfrm>
            <a:off x="317500" y="762000"/>
            <a:ext cx="5730875" cy="2913063"/>
          </a:xfrm>
          <a:custGeom>
            <a:avLst/>
            <a:gdLst/>
            <a:ahLst/>
            <a:cxnLst/>
            <a:rect l="l" t="t" r="r" b="b"/>
            <a:pathLst>
              <a:path w="5730875" h="2913063">
                <a:moveTo>
                  <a:pt x="63505" y="0"/>
                </a:moveTo>
                <a:lnTo>
                  <a:pt x="5667370" y="0"/>
                </a:lnTo>
                <a:cubicBezTo>
                  <a:pt x="5702443" y="0"/>
                  <a:pt x="5730875" y="28432"/>
                  <a:pt x="5730875" y="63505"/>
                </a:cubicBezTo>
                <a:lnTo>
                  <a:pt x="5730875" y="2849558"/>
                </a:lnTo>
                <a:cubicBezTo>
                  <a:pt x="5730875" y="2884630"/>
                  <a:pt x="5702443" y="2913063"/>
                  <a:pt x="5667370" y="2913063"/>
                </a:cubicBezTo>
                <a:lnTo>
                  <a:pt x="63505" y="2913063"/>
                </a:lnTo>
                <a:cubicBezTo>
                  <a:pt x="28432" y="2913063"/>
                  <a:pt x="0" y="2884630"/>
                  <a:pt x="0" y="2849558"/>
                </a:cubicBezTo>
                <a:lnTo>
                  <a:pt x="0" y="63505"/>
                </a:lnTo>
                <a:cubicBezTo>
                  <a:pt x="0" y="28456"/>
                  <a:pt x="28456" y="0"/>
                  <a:pt x="63505" y="0"/>
                </a:cubicBezTo>
                <a:close/>
              </a:path>
            </a:pathLst>
          </a:custGeom>
          <a:solidFill>
            <a:srgbClr val="8B0000"/>
          </a:solidFill>
          <a:ln/>
          <a:effectLst>
            <a:outerShdw blurRad="119063" dist="79375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KZ"/>
          </a:p>
        </p:txBody>
      </p:sp>
      <p:sp>
        <p:nvSpPr>
          <p:cNvPr id="7" name="Shape 5"/>
          <p:cNvSpPr/>
          <p:nvPr/>
        </p:nvSpPr>
        <p:spPr>
          <a:xfrm>
            <a:off x="414734" y="896938"/>
            <a:ext cx="178594" cy="142875"/>
          </a:xfrm>
          <a:custGeom>
            <a:avLst/>
            <a:gdLst/>
            <a:ahLst/>
            <a:cxnLst/>
            <a:rect l="l" t="t" r="r" b="b"/>
            <a:pathLst>
              <a:path w="178594" h="142875">
                <a:moveTo>
                  <a:pt x="35719" y="8930"/>
                </a:moveTo>
                <a:cubicBezTo>
                  <a:pt x="25868" y="8930"/>
                  <a:pt x="17859" y="16939"/>
                  <a:pt x="17859" y="26789"/>
                </a:cubicBezTo>
                <a:lnTo>
                  <a:pt x="17859" y="93762"/>
                </a:lnTo>
                <a:lnTo>
                  <a:pt x="35719" y="93762"/>
                </a:lnTo>
                <a:lnTo>
                  <a:pt x="35719" y="26789"/>
                </a:lnTo>
                <a:lnTo>
                  <a:pt x="142875" y="26789"/>
                </a:lnTo>
                <a:lnTo>
                  <a:pt x="142875" y="93762"/>
                </a:lnTo>
                <a:lnTo>
                  <a:pt x="160734" y="93762"/>
                </a:lnTo>
                <a:lnTo>
                  <a:pt x="160734" y="26789"/>
                </a:lnTo>
                <a:cubicBezTo>
                  <a:pt x="160734" y="16939"/>
                  <a:pt x="152726" y="8930"/>
                  <a:pt x="142875" y="8930"/>
                </a:cubicBezTo>
                <a:lnTo>
                  <a:pt x="35719" y="8930"/>
                </a:lnTo>
                <a:close/>
                <a:moveTo>
                  <a:pt x="5358" y="107156"/>
                </a:moveTo>
                <a:cubicBezTo>
                  <a:pt x="2400" y="107156"/>
                  <a:pt x="0" y="109556"/>
                  <a:pt x="0" y="112514"/>
                </a:cubicBezTo>
                <a:cubicBezTo>
                  <a:pt x="0" y="124346"/>
                  <a:pt x="9599" y="133945"/>
                  <a:pt x="21431" y="133945"/>
                </a:cubicBezTo>
                <a:lnTo>
                  <a:pt x="157162" y="133945"/>
                </a:lnTo>
                <a:cubicBezTo>
                  <a:pt x="168994" y="133945"/>
                  <a:pt x="178594" y="124346"/>
                  <a:pt x="178594" y="112514"/>
                </a:cubicBezTo>
                <a:cubicBezTo>
                  <a:pt x="178594" y="109556"/>
                  <a:pt x="176194" y="107156"/>
                  <a:pt x="173236" y="107156"/>
                </a:cubicBezTo>
                <a:lnTo>
                  <a:pt x="5358" y="107156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8" name="Text 6"/>
          <p:cNvSpPr/>
          <p:nvPr/>
        </p:nvSpPr>
        <p:spPr>
          <a:xfrm>
            <a:off x="595313" y="857250"/>
            <a:ext cx="542925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Электронная подача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412750" y="1143000"/>
            <a:ext cx="5540375" cy="738188"/>
          </a:xfrm>
          <a:custGeom>
            <a:avLst/>
            <a:gdLst/>
            <a:ahLst/>
            <a:cxnLst/>
            <a:rect l="l" t="t" r="r" b="b"/>
            <a:pathLst>
              <a:path w="5540375" h="738188">
                <a:moveTo>
                  <a:pt x="31749" y="0"/>
                </a:moveTo>
                <a:lnTo>
                  <a:pt x="5508626" y="0"/>
                </a:lnTo>
                <a:cubicBezTo>
                  <a:pt x="5526160" y="0"/>
                  <a:pt x="5540375" y="14215"/>
                  <a:pt x="5540375" y="31749"/>
                </a:cubicBezTo>
                <a:lnTo>
                  <a:pt x="5540375" y="706438"/>
                </a:lnTo>
                <a:cubicBezTo>
                  <a:pt x="5540375" y="723973"/>
                  <a:pt x="5526160" y="738188"/>
                  <a:pt x="5508626" y="738188"/>
                </a:cubicBezTo>
                <a:lnTo>
                  <a:pt x="31749" y="738188"/>
                </a:lnTo>
                <a:cubicBezTo>
                  <a:pt x="14215" y="738188"/>
                  <a:pt x="0" y="723973"/>
                  <a:pt x="0" y="706438"/>
                </a:cubicBezTo>
                <a:lnTo>
                  <a:pt x="0" y="31749"/>
                </a:lnTo>
                <a:cubicBezTo>
                  <a:pt x="0" y="14226"/>
                  <a:pt x="14226" y="0"/>
                  <a:pt x="31749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0" name="Text 8"/>
          <p:cNvSpPr/>
          <p:nvPr/>
        </p:nvSpPr>
        <p:spPr>
          <a:xfrm>
            <a:off x="476250" y="1206500"/>
            <a:ext cx="5476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Информационная система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476250" y="1397000"/>
            <a:ext cx="549275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АИС НЦГНТЭ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476250" y="1619250"/>
            <a:ext cx="5476875" cy="1984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Ссылка: </a:t>
            </a:r>
            <a:r>
              <a:rPr lang="en-US" sz="1000" dirty="0">
                <a:solidFill>
                  <a:srgbClr val="FFFFFF"/>
                </a:solidFill>
                <a:highlight>
                  <a:srgbClr val="FFFFFF">
                    <a:alpha val="3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www.is.ncste.kz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412750" y="1944688"/>
            <a:ext cx="5540375" cy="873125"/>
          </a:xfrm>
          <a:custGeom>
            <a:avLst/>
            <a:gdLst/>
            <a:ahLst/>
            <a:cxnLst/>
            <a:rect l="l" t="t" r="r" b="b"/>
            <a:pathLst>
              <a:path w="5540375" h="873125">
                <a:moveTo>
                  <a:pt x="31747" y="0"/>
                </a:moveTo>
                <a:lnTo>
                  <a:pt x="5508628" y="0"/>
                </a:lnTo>
                <a:cubicBezTo>
                  <a:pt x="5526161" y="0"/>
                  <a:pt x="5540375" y="14214"/>
                  <a:pt x="5540375" y="31747"/>
                </a:cubicBezTo>
                <a:lnTo>
                  <a:pt x="5540375" y="841378"/>
                </a:lnTo>
                <a:cubicBezTo>
                  <a:pt x="5540375" y="858911"/>
                  <a:pt x="5526161" y="873125"/>
                  <a:pt x="5508628" y="873125"/>
                </a:cubicBezTo>
                <a:lnTo>
                  <a:pt x="31747" y="873125"/>
                </a:lnTo>
                <a:cubicBezTo>
                  <a:pt x="14214" y="873125"/>
                  <a:pt x="0" y="858911"/>
                  <a:pt x="0" y="841378"/>
                </a:cubicBezTo>
                <a:lnTo>
                  <a:pt x="0" y="31747"/>
                </a:lnTo>
                <a:cubicBezTo>
                  <a:pt x="0" y="14225"/>
                  <a:pt x="14225" y="0"/>
                  <a:pt x="31747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4" name="Text 12"/>
          <p:cNvSpPr/>
          <p:nvPr/>
        </p:nvSpPr>
        <p:spPr>
          <a:xfrm>
            <a:off x="476250" y="2008187"/>
            <a:ext cx="5476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Требования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476250" y="2198688"/>
            <a:ext cx="547687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Электронная цифровая подпись (ЭЦП) руководителя программы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476250" y="2389188"/>
            <a:ext cx="547687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ЭЦП заявителя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476250" y="2579688"/>
            <a:ext cx="547687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ЭЦП членов исследовательской группы (резиденты РК)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412750" y="2881313"/>
            <a:ext cx="5540375" cy="698500"/>
          </a:xfrm>
          <a:custGeom>
            <a:avLst/>
            <a:gdLst/>
            <a:ahLst/>
            <a:cxnLst/>
            <a:rect l="l" t="t" r="r" b="b"/>
            <a:pathLst>
              <a:path w="5540375" h="698500">
                <a:moveTo>
                  <a:pt x="31747" y="0"/>
                </a:moveTo>
                <a:lnTo>
                  <a:pt x="5508628" y="0"/>
                </a:lnTo>
                <a:cubicBezTo>
                  <a:pt x="5526161" y="0"/>
                  <a:pt x="5540375" y="14214"/>
                  <a:pt x="5540375" y="31747"/>
                </a:cubicBezTo>
                <a:lnTo>
                  <a:pt x="5540375" y="666753"/>
                </a:lnTo>
                <a:cubicBezTo>
                  <a:pt x="5540375" y="684286"/>
                  <a:pt x="5526161" y="698500"/>
                  <a:pt x="5508628" y="698500"/>
                </a:cubicBezTo>
                <a:lnTo>
                  <a:pt x="31747" y="698500"/>
                </a:lnTo>
                <a:cubicBezTo>
                  <a:pt x="14214" y="698500"/>
                  <a:pt x="0" y="684286"/>
                  <a:pt x="0" y="666753"/>
                </a:cubicBezTo>
                <a:lnTo>
                  <a:pt x="0" y="31747"/>
                </a:lnTo>
                <a:cubicBezTo>
                  <a:pt x="0" y="14225"/>
                  <a:pt x="14225" y="0"/>
                  <a:pt x="31747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9" name="Text 17"/>
          <p:cNvSpPr/>
          <p:nvPr/>
        </p:nvSpPr>
        <p:spPr>
          <a:xfrm>
            <a:off x="476250" y="2944813"/>
            <a:ext cx="5476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ИРН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476250" y="3135313"/>
            <a:ext cx="547687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После подписания заявки присваивается индивидуальный регистрационный номер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325438" y="3746500"/>
            <a:ext cx="5715000" cy="3096605"/>
          </a:xfrm>
          <a:custGeom>
            <a:avLst/>
            <a:gdLst/>
            <a:ahLst/>
            <a:cxnLst/>
            <a:rect l="l" t="t" r="r" b="b"/>
            <a:pathLst>
              <a:path w="5715000" h="3889375">
                <a:moveTo>
                  <a:pt x="63513" y="0"/>
                </a:moveTo>
                <a:lnTo>
                  <a:pt x="5651487" y="0"/>
                </a:lnTo>
                <a:cubicBezTo>
                  <a:pt x="5686564" y="0"/>
                  <a:pt x="5715000" y="28436"/>
                  <a:pt x="5715000" y="63513"/>
                </a:cubicBezTo>
                <a:lnTo>
                  <a:pt x="5715000" y="3825862"/>
                </a:lnTo>
                <a:cubicBezTo>
                  <a:pt x="5715000" y="3860939"/>
                  <a:pt x="5686564" y="3889375"/>
                  <a:pt x="5651487" y="3889375"/>
                </a:cubicBezTo>
                <a:lnTo>
                  <a:pt x="63513" y="3889375"/>
                </a:lnTo>
                <a:cubicBezTo>
                  <a:pt x="28436" y="3889375"/>
                  <a:pt x="0" y="3860939"/>
                  <a:pt x="0" y="3825862"/>
                </a:cubicBezTo>
                <a:lnTo>
                  <a:pt x="0" y="63513"/>
                </a:lnTo>
                <a:cubicBezTo>
                  <a:pt x="0" y="28436"/>
                  <a:pt x="28436" y="0"/>
                  <a:pt x="63513" y="0"/>
                </a:cubicBezTo>
                <a:close/>
              </a:path>
            </a:pathLst>
          </a:custGeom>
          <a:solidFill>
            <a:srgbClr val="F9FAFB"/>
          </a:solidFill>
          <a:ln w="25400">
            <a:solidFill>
              <a:srgbClr val="8B0000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22" name="Shape 20"/>
          <p:cNvSpPr/>
          <p:nvPr/>
        </p:nvSpPr>
        <p:spPr>
          <a:xfrm>
            <a:off x="466328" y="3785678"/>
            <a:ext cx="107156" cy="142875"/>
          </a:xfrm>
          <a:custGeom>
            <a:avLst/>
            <a:gdLst/>
            <a:ahLst/>
            <a:cxnLst/>
            <a:rect l="l" t="t" r="r" b="b"/>
            <a:pathLst>
              <a:path w="107156" h="142875">
                <a:moveTo>
                  <a:pt x="35719" y="26789"/>
                </a:moveTo>
                <a:lnTo>
                  <a:pt x="35719" y="44648"/>
                </a:lnTo>
                <a:lnTo>
                  <a:pt x="71438" y="44648"/>
                </a:lnTo>
                <a:lnTo>
                  <a:pt x="71438" y="26789"/>
                </a:lnTo>
                <a:cubicBezTo>
                  <a:pt x="71438" y="16939"/>
                  <a:pt x="63429" y="8930"/>
                  <a:pt x="53578" y="8930"/>
                </a:cubicBezTo>
                <a:cubicBezTo>
                  <a:pt x="43728" y="8930"/>
                  <a:pt x="35719" y="16939"/>
                  <a:pt x="35719" y="26789"/>
                </a:cubicBezTo>
                <a:close/>
                <a:moveTo>
                  <a:pt x="17859" y="44648"/>
                </a:moveTo>
                <a:lnTo>
                  <a:pt x="17859" y="26789"/>
                </a:lnTo>
                <a:cubicBezTo>
                  <a:pt x="17859" y="7060"/>
                  <a:pt x="33849" y="-8930"/>
                  <a:pt x="53578" y="-8930"/>
                </a:cubicBezTo>
                <a:cubicBezTo>
                  <a:pt x="73307" y="-8930"/>
                  <a:pt x="89297" y="7060"/>
                  <a:pt x="89297" y="26789"/>
                </a:cubicBezTo>
                <a:lnTo>
                  <a:pt x="89297" y="44648"/>
                </a:lnTo>
                <a:cubicBezTo>
                  <a:pt x="99147" y="44648"/>
                  <a:pt x="107156" y="52657"/>
                  <a:pt x="107156" y="62508"/>
                </a:cubicBezTo>
                <a:lnTo>
                  <a:pt x="107156" y="125016"/>
                </a:lnTo>
                <a:cubicBezTo>
                  <a:pt x="107156" y="134866"/>
                  <a:pt x="99147" y="142875"/>
                  <a:pt x="89297" y="142875"/>
                </a:cubicBezTo>
                <a:lnTo>
                  <a:pt x="17859" y="142875"/>
                </a:lnTo>
                <a:cubicBezTo>
                  <a:pt x="8009" y="142875"/>
                  <a:pt x="0" y="134866"/>
                  <a:pt x="0" y="125016"/>
                </a:cubicBezTo>
                <a:lnTo>
                  <a:pt x="0" y="62508"/>
                </a:lnTo>
                <a:cubicBezTo>
                  <a:pt x="0" y="52657"/>
                  <a:pt x="8009" y="44648"/>
                  <a:pt x="17859" y="44648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3" name="Text 21"/>
          <p:cNvSpPr/>
          <p:nvPr/>
        </p:nvSpPr>
        <p:spPr>
          <a:xfrm>
            <a:off x="611188" y="3745991"/>
            <a:ext cx="53975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Заявки с грифом секретности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432594" y="3999991"/>
            <a:ext cx="5500688" cy="564544"/>
          </a:xfrm>
          <a:custGeom>
            <a:avLst/>
            <a:gdLst/>
            <a:ahLst/>
            <a:cxnLst/>
            <a:rect l="l" t="t" r="r" b="b"/>
            <a:pathLst>
              <a:path w="5500688" h="690563">
                <a:moveTo>
                  <a:pt x="31752" y="0"/>
                </a:moveTo>
                <a:lnTo>
                  <a:pt x="5468935" y="0"/>
                </a:lnTo>
                <a:cubicBezTo>
                  <a:pt x="5486472" y="0"/>
                  <a:pt x="5500688" y="14216"/>
                  <a:pt x="5500688" y="31752"/>
                </a:cubicBezTo>
                <a:lnTo>
                  <a:pt x="5500688" y="658810"/>
                </a:lnTo>
                <a:cubicBezTo>
                  <a:pt x="5500688" y="676347"/>
                  <a:pt x="5486472" y="690562"/>
                  <a:pt x="5468935" y="690563"/>
                </a:cubicBezTo>
                <a:lnTo>
                  <a:pt x="31752" y="690563"/>
                </a:lnTo>
                <a:cubicBezTo>
                  <a:pt x="14216" y="690563"/>
                  <a:pt x="0" y="676347"/>
                  <a:pt x="0" y="658810"/>
                </a:cubicBezTo>
                <a:lnTo>
                  <a:pt x="0" y="31752"/>
                </a:lnTo>
                <a:cubicBezTo>
                  <a:pt x="0" y="14216"/>
                  <a:pt x="14216" y="0"/>
                  <a:pt x="31752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25" name="Text 23"/>
          <p:cNvSpPr/>
          <p:nvPr/>
        </p:nvSpPr>
        <p:spPr>
          <a:xfrm>
            <a:off x="500063" y="4008909"/>
            <a:ext cx="5429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Форма подачи: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500063" y="4199409"/>
            <a:ext cx="54292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Бумажный носитель: 2 экземпляра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500063" y="4389909"/>
            <a:ext cx="54292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CD-диск: 2 шт.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432594" y="4610660"/>
            <a:ext cx="5500688" cy="952500"/>
          </a:xfrm>
          <a:custGeom>
            <a:avLst/>
            <a:gdLst/>
            <a:ahLst/>
            <a:cxnLst/>
            <a:rect l="l" t="t" r="r" b="b"/>
            <a:pathLst>
              <a:path w="5500688" h="1071563">
                <a:moveTo>
                  <a:pt x="31750" y="0"/>
                </a:moveTo>
                <a:lnTo>
                  <a:pt x="5468937" y="0"/>
                </a:lnTo>
                <a:cubicBezTo>
                  <a:pt x="5486472" y="0"/>
                  <a:pt x="5500688" y="14215"/>
                  <a:pt x="5500688" y="31750"/>
                </a:cubicBezTo>
                <a:lnTo>
                  <a:pt x="5500688" y="1039812"/>
                </a:lnTo>
                <a:cubicBezTo>
                  <a:pt x="5500688" y="1057347"/>
                  <a:pt x="5486472" y="1071563"/>
                  <a:pt x="5468937" y="1071563"/>
                </a:cubicBezTo>
                <a:lnTo>
                  <a:pt x="31750" y="1071563"/>
                </a:lnTo>
                <a:cubicBezTo>
                  <a:pt x="14215" y="1071563"/>
                  <a:pt x="0" y="1057347"/>
                  <a:pt x="0" y="1039812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29" name="Text 27"/>
          <p:cNvSpPr/>
          <p:nvPr/>
        </p:nvSpPr>
        <p:spPr>
          <a:xfrm>
            <a:off x="500063" y="4610659"/>
            <a:ext cx="5429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Оформление бумажного носителя: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500063" y="4801159"/>
            <a:ext cx="54292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Брошюра с описью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500063" y="4991659"/>
            <a:ext cx="54292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Итоговая запись с количеством листов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500063" y="5182159"/>
            <a:ext cx="54292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Скрепление наклейкой с печатью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500063" y="5372659"/>
            <a:ext cx="54292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Инвентарный номер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432594" y="5626659"/>
            <a:ext cx="5500688" cy="452917"/>
          </a:xfrm>
          <a:custGeom>
            <a:avLst/>
            <a:gdLst/>
            <a:ahLst/>
            <a:cxnLst/>
            <a:rect l="l" t="t" r="r" b="b"/>
            <a:pathLst>
              <a:path w="5500688" h="515938">
                <a:moveTo>
                  <a:pt x="31751" y="0"/>
                </a:moveTo>
                <a:lnTo>
                  <a:pt x="5468937" y="0"/>
                </a:lnTo>
                <a:cubicBezTo>
                  <a:pt x="5486472" y="0"/>
                  <a:pt x="5500688" y="14215"/>
                  <a:pt x="5500688" y="31751"/>
                </a:cubicBezTo>
                <a:lnTo>
                  <a:pt x="5500688" y="484187"/>
                </a:lnTo>
                <a:cubicBezTo>
                  <a:pt x="5500687" y="501722"/>
                  <a:pt x="5486472" y="515938"/>
                  <a:pt x="5468937" y="515938"/>
                </a:cubicBezTo>
                <a:lnTo>
                  <a:pt x="31751" y="515938"/>
                </a:lnTo>
                <a:cubicBezTo>
                  <a:pt x="14215" y="515938"/>
                  <a:pt x="0" y="501722"/>
                  <a:pt x="0" y="484187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35" name="Text 33"/>
          <p:cNvSpPr/>
          <p:nvPr/>
        </p:nvSpPr>
        <p:spPr>
          <a:xfrm>
            <a:off x="500063" y="5631108"/>
            <a:ext cx="5429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Диск: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500063" y="5821608"/>
            <a:ext cx="5429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Должен иметь ИРН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444500" y="6206518"/>
            <a:ext cx="5492750" cy="317500"/>
          </a:xfrm>
          <a:custGeom>
            <a:avLst/>
            <a:gdLst/>
            <a:ahLst/>
            <a:cxnLst/>
            <a:rect l="l" t="t" r="r" b="b"/>
            <a:pathLst>
              <a:path w="5492750" h="317500">
                <a:moveTo>
                  <a:pt x="31750" y="0"/>
                </a:moveTo>
                <a:lnTo>
                  <a:pt x="5461000" y="0"/>
                </a:lnTo>
                <a:cubicBezTo>
                  <a:pt x="5478523" y="0"/>
                  <a:pt x="5492750" y="14227"/>
                  <a:pt x="5492750" y="31750"/>
                </a:cubicBezTo>
                <a:lnTo>
                  <a:pt x="5492750" y="285750"/>
                </a:lnTo>
                <a:cubicBezTo>
                  <a:pt x="5492750" y="303273"/>
                  <a:pt x="5478523" y="317500"/>
                  <a:pt x="5461000" y="317500"/>
                </a:cubicBezTo>
                <a:lnTo>
                  <a:pt x="31750" y="317500"/>
                </a:lnTo>
                <a:cubicBezTo>
                  <a:pt x="14227" y="317500"/>
                  <a:pt x="0" y="303273"/>
                  <a:pt x="0" y="2857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EF3C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1" name="Shape 39"/>
          <p:cNvSpPr/>
          <p:nvPr/>
        </p:nvSpPr>
        <p:spPr>
          <a:xfrm>
            <a:off x="444500" y="6206518"/>
            <a:ext cx="31750" cy="317500"/>
          </a:xfrm>
          <a:custGeom>
            <a:avLst/>
            <a:gdLst/>
            <a:ahLst/>
            <a:cxnLst/>
            <a:rect l="l" t="t" r="r" b="b"/>
            <a:pathLst>
              <a:path w="31750" h="317500">
                <a:moveTo>
                  <a:pt x="31750" y="0"/>
                </a:moveTo>
                <a:lnTo>
                  <a:pt x="31750" y="0"/>
                </a:lnTo>
                <a:lnTo>
                  <a:pt x="31750" y="317500"/>
                </a:lnTo>
                <a:lnTo>
                  <a:pt x="31750" y="317500"/>
                </a:lnTo>
                <a:cubicBezTo>
                  <a:pt x="14227" y="317500"/>
                  <a:pt x="0" y="303273"/>
                  <a:pt x="0" y="2857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2" name="Text 40"/>
          <p:cNvSpPr/>
          <p:nvPr/>
        </p:nvSpPr>
        <p:spPr>
          <a:xfrm>
            <a:off x="523875" y="6270018"/>
            <a:ext cx="5413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D97706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Обязательно уведомление в КНБ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6159500" y="762000"/>
            <a:ext cx="5715000" cy="1936750"/>
          </a:xfrm>
          <a:custGeom>
            <a:avLst/>
            <a:gdLst/>
            <a:ahLst/>
            <a:cxnLst/>
            <a:rect l="l" t="t" r="r" b="b"/>
            <a:pathLst>
              <a:path w="5715000" h="1936750">
                <a:moveTo>
                  <a:pt x="31750" y="0"/>
                </a:moveTo>
                <a:lnTo>
                  <a:pt x="5651494" y="0"/>
                </a:lnTo>
                <a:cubicBezTo>
                  <a:pt x="5686567" y="0"/>
                  <a:pt x="5715000" y="28433"/>
                  <a:pt x="5715000" y="63506"/>
                </a:cubicBezTo>
                <a:lnTo>
                  <a:pt x="5715000" y="1873244"/>
                </a:lnTo>
                <a:cubicBezTo>
                  <a:pt x="5715000" y="1908317"/>
                  <a:pt x="5686567" y="1936750"/>
                  <a:pt x="5651494" y="1936750"/>
                </a:cubicBezTo>
                <a:lnTo>
                  <a:pt x="31750" y="1936750"/>
                </a:lnTo>
                <a:cubicBezTo>
                  <a:pt x="14227" y="1936750"/>
                  <a:pt x="0" y="1922523"/>
                  <a:pt x="0" y="1905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4" name="Shape 42"/>
          <p:cNvSpPr/>
          <p:nvPr/>
        </p:nvSpPr>
        <p:spPr>
          <a:xfrm>
            <a:off x="6159500" y="705438"/>
            <a:ext cx="31750" cy="1936750"/>
          </a:xfrm>
          <a:custGeom>
            <a:avLst/>
            <a:gdLst/>
            <a:ahLst/>
            <a:cxnLst/>
            <a:rect l="l" t="t" r="r" b="b"/>
            <a:pathLst>
              <a:path w="31750" h="1936750">
                <a:moveTo>
                  <a:pt x="31750" y="0"/>
                </a:moveTo>
                <a:lnTo>
                  <a:pt x="31750" y="0"/>
                </a:lnTo>
                <a:lnTo>
                  <a:pt x="31750" y="1936750"/>
                </a:lnTo>
                <a:lnTo>
                  <a:pt x="31750" y="1936750"/>
                </a:lnTo>
                <a:cubicBezTo>
                  <a:pt x="14227" y="1936750"/>
                  <a:pt x="0" y="1922523"/>
                  <a:pt x="0" y="1905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F293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5" name="Shape 43"/>
          <p:cNvSpPr/>
          <p:nvPr/>
        </p:nvSpPr>
        <p:spPr>
          <a:xfrm>
            <a:off x="6272609" y="896938"/>
            <a:ext cx="178594" cy="142875"/>
          </a:xfrm>
          <a:custGeom>
            <a:avLst/>
            <a:gdLst/>
            <a:ahLst/>
            <a:cxnLst/>
            <a:rect l="l" t="t" r="r" b="b"/>
            <a:pathLst>
              <a:path w="178594" h="142875">
                <a:moveTo>
                  <a:pt x="17859" y="26789"/>
                </a:moveTo>
                <a:cubicBezTo>
                  <a:pt x="17859" y="16939"/>
                  <a:pt x="25868" y="8930"/>
                  <a:pt x="35719" y="8930"/>
                </a:cubicBezTo>
                <a:lnTo>
                  <a:pt x="116086" y="8930"/>
                </a:lnTo>
                <a:cubicBezTo>
                  <a:pt x="125936" y="8930"/>
                  <a:pt x="133945" y="16939"/>
                  <a:pt x="133945" y="26789"/>
                </a:cubicBezTo>
                <a:lnTo>
                  <a:pt x="133945" y="35719"/>
                </a:lnTo>
                <a:lnTo>
                  <a:pt x="148093" y="35719"/>
                </a:lnTo>
                <a:cubicBezTo>
                  <a:pt x="152837" y="35719"/>
                  <a:pt x="157386" y="37588"/>
                  <a:pt x="160734" y="40937"/>
                </a:cubicBezTo>
                <a:lnTo>
                  <a:pt x="173375" y="53578"/>
                </a:lnTo>
                <a:cubicBezTo>
                  <a:pt x="176724" y="56927"/>
                  <a:pt x="178594" y="61475"/>
                  <a:pt x="178594" y="66219"/>
                </a:cubicBezTo>
                <a:lnTo>
                  <a:pt x="178594" y="107156"/>
                </a:lnTo>
                <a:cubicBezTo>
                  <a:pt x="178594" y="117007"/>
                  <a:pt x="170585" y="125016"/>
                  <a:pt x="160734" y="125016"/>
                </a:cubicBezTo>
                <a:lnTo>
                  <a:pt x="159814" y="125016"/>
                </a:lnTo>
                <a:cubicBezTo>
                  <a:pt x="156911" y="135313"/>
                  <a:pt x="147424" y="142875"/>
                  <a:pt x="136178" y="142875"/>
                </a:cubicBezTo>
                <a:cubicBezTo>
                  <a:pt x="124932" y="142875"/>
                  <a:pt x="115472" y="135313"/>
                  <a:pt x="112542" y="125016"/>
                </a:cubicBezTo>
                <a:lnTo>
                  <a:pt x="83911" y="125016"/>
                </a:lnTo>
                <a:cubicBezTo>
                  <a:pt x="81009" y="135313"/>
                  <a:pt x="71521" y="142875"/>
                  <a:pt x="60275" y="142875"/>
                </a:cubicBezTo>
                <a:cubicBezTo>
                  <a:pt x="49030" y="142875"/>
                  <a:pt x="39570" y="135313"/>
                  <a:pt x="36640" y="125016"/>
                </a:cubicBezTo>
                <a:lnTo>
                  <a:pt x="35719" y="125016"/>
                </a:lnTo>
                <a:cubicBezTo>
                  <a:pt x="25868" y="125016"/>
                  <a:pt x="17859" y="117007"/>
                  <a:pt x="17859" y="107156"/>
                </a:cubicBezTo>
                <a:lnTo>
                  <a:pt x="17859" y="93762"/>
                </a:lnTo>
                <a:lnTo>
                  <a:pt x="6697" y="93762"/>
                </a:lnTo>
                <a:cubicBezTo>
                  <a:pt x="2986" y="93762"/>
                  <a:pt x="0" y="90776"/>
                  <a:pt x="0" y="87064"/>
                </a:cubicBezTo>
                <a:cubicBezTo>
                  <a:pt x="0" y="83353"/>
                  <a:pt x="2986" y="80367"/>
                  <a:pt x="6697" y="80367"/>
                </a:cubicBezTo>
                <a:lnTo>
                  <a:pt x="37951" y="80367"/>
                </a:lnTo>
                <a:cubicBezTo>
                  <a:pt x="41663" y="80367"/>
                  <a:pt x="44648" y="77381"/>
                  <a:pt x="44648" y="73670"/>
                </a:cubicBezTo>
                <a:cubicBezTo>
                  <a:pt x="44648" y="69959"/>
                  <a:pt x="41663" y="66973"/>
                  <a:pt x="37951" y="66973"/>
                </a:cubicBezTo>
                <a:lnTo>
                  <a:pt x="6697" y="66973"/>
                </a:lnTo>
                <a:cubicBezTo>
                  <a:pt x="2986" y="66973"/>
                  <a:pt x="0" y="63987"/>
                  <a:pt x="0" y="60275"/>
                </a:cubicBezTo>
                <a:cubicBezTo>
                  <a:pt x="0" y="56564"/>
                  <a:pt x="2986" y="53578"/>
                  <a:pt x="6697" y="53578"/>
                </a:cubicBezTo>
                <a:lnTo>
                  <a:pt x="55811" y="53578"/>
                </a:lnTo>
                <a:cubicBezTo>
                  <a:pt x="59522" y="53578"/>
                  <a:pt x="62508" y="50592"/>
                  <a:pt x="62508" y="46881"/>
                </a:cubicBezTo>
                <a:cubicBezTo>
                  <a:pt x="62508" y="43169"/>
                  <a:pt x="59522" y="40184"/>
                  <a:pt x="55811" y="40184"/>
                </a:cubicBezTo>
                <a:lnTo>
                  <a:pt x="6697" y="40184"/>
                </a:lnTo>
                <a:cubicBezTo>
                  <a:pt x="2986" y="40184"/>
                  <a:pt x="0" y="37198"/>
                  <a:pt x="0" y="33486"/>
                </a:cubicBezTo>
                <a:cubicBezTo>
                  <a:pt x="0" y="29775"/>
                  <a:pt x="2986" y="26789"/>
                  <a:pt x="6697" y="26789"/>
                </a:cubicBezTo>
                <a:lnTo>
                  <a:pt x="17859" y="26789"/>
                </a:lnTo>
                <a:close/>
                <a:moveTo>
                  <a:pt x="160734" y="80367"/>
                </a:moveTo>
                <a:lnTo>
                  <a:pt x="160734" y="66219"/>
                </a:lnTo>
                <a:lnTo>
                  <a:pt x="148093" y="53578"/>
                </a:lnTo>
                <a:lnTo>
                  <a:pt x="133945" y="53578"/>
                </a:lnTo>
                <a:lnTo>
                  <a:pt x="133945" y="80367"/>
                </a:lnTo>
                <a:lnTo>
                  <a:pt x="160734" y="80367"/>
                </a:lnTo>
                <a:close/>
                <a:moveTo>
                  <a:pt x="71438" y="118318"/>
                </a:moveTo>
                <a:cubicBezTo>
                  <a:pt x="71438" y="112158"/>
                  <a:pt x="66436" y="107156"/>
                  <a:pt x="60275" y="107156"/>
                </a:cubicBezTo>
                <a:cubicBezTo>
                  <a:pt x="54115" y="107156"/>
                  <a:pt x="49113" y="112158"/>
                  <a:pt x="49113" y="118318"/>
                </a:cubicBezTo>
                <a:cubicBezTo>
                  <a:pt x="49113" y="124479"/>
                  <a:pt x="54115" y="129480"/>
                  <a:pt x="60275" y="129480"/>
                </a:cubicBezTo>
                <a:cubicBezTo>
                  <a:pt x="66436" y="129480"/>
                  <a:pt x="71438" y="124479"/>
                  <a:pt x="71438" y="118318"/>
                </a:cubicBezTo>
                <a:close/>
                <a:moveTo>
                  <a:pt x="136178" y="129480"/>
                </a:moveTo>
                <a:cubicBezTo>
                  <a:pt x="142338" y="129480"/>
                  <a:pt x="147340" y="124479"/>
                  <a:pt x="147340" y="118318"/>
                </a:cubicBezTo>
                <a:cubicBezTo>
                  <a:pt x="147340" y="112158"/>
                  <a:pt x="142338" y="107156"/>
                  <a:pt x="136178" y="107156"/>
                </a:cubicBezTo>
                <a:cubicBezTo>
                  <a:pt x="130017" y="107156"/>
                  <a:pt x="125016" y="112158"/>
                  <a:pt x="125016" y="118318"/>
                </a:cubicBezTo>
                <a:cubicBezTo>
                  <a:pt x="125016" y="124479"/>
                  <a:pt x="130017" y="129480"/>
                  <a:pt x="136178" y="129480"/>
                </a:cubicBezTo>
                <a:close/>
              </a:path>
            </a:pathLst>
          </a:custGeom>
          <a:solidFill>
            <a:srgbClr val="1F293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6" name="Text 44"/>
          <p:cNvSpPr/>
          <p:nvPr/>
        </p:nvSpPr>
        <p:spPr>
          <a:xfrm>
            <a:off x="6453188" y="857250"/>
            <a:ext cx="53975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Пересылка секретных заявок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6274594" y="1146969"/>
            <a:ext cx="5500688" cy="690563"/>
          </a:xfrm>
          <a:custGeom>
            <a:avLst/>
            <a:gdLst/>
            <a:ahLst/>
            <a:cxnLst/>
            <a:rect l="l" t="t" r="r" b="b"/>
            <a:pathLst>
              <a:path w="5500688" h="690563">
                <a:moveTo>
                  <a:pt x="31752" y="0"/>
                </a:moveTo>
                <a:lnTo>
                  <a:pt x="5468935" y="0"/>
                </a:lnTo>
                <a:cubicBezTo>
                  <a:pt x="5486472" y="0"/>
                  <a:pt x="5500688" y="14216"/>
                  <a:pt x="5500688" y="31752"/>
                </a:cubicBezTo>
                <a:lnTo>
                  <a:pt x="5500688" y="658810"/>
                </a:lnTo>
                <a:cubicBezTo>
                  <a:pt x="5500688" y="676347"/>
                  <a:pt x="5486472" y="690562"/>
                  <a:pt x="5468935" y="690563"/>
                </a:cubicBezTo>
                <a:lnTo>
                  <a:pt x="31752" y="690563"/>
                </a:lnTo>
                <a:cubicBezTo>
                  <a:pt x="14216" y="690563"/>
                  <a:pt x="0" y="676347"/>
                  <a:pt x="0" y="658810"/>
                </a:cubicBezTo>
                <a:lnTo>
                  <a:pt x="0" y="31752"/>
                </a:lnTo>
                <a:cubicBezTo>
                  <a:pt x="0" y="14216"/>
                  <a:pt x="14216" y="0"/>
                  <a:pt x="31752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48" name="Text 46"/>
          <p:cNvSpPr/>
          <p:nvPr/>
        </p:nvSpPr>
        <p:spPr>
          <a:xfrm>
            <a:off x="6342063" y="1214438"/>
            <a:ext cx="5429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Способы пересылки:</a:t>
            </a:r>
            <a:endParaRPr lang="en-US" sz="1600" dirty="0"/>
          </a:p>
        </p:txBody>
      </p:sp>
      <p:sp>
        <p:nvSpPr>
          <p:cNvPr id="49" name="Text 47"/>
          <p:cNvSpPr/>
          <p:nvPr/>
        </p:nvSpPr>
        <p:spPr>
          <a:xfrm>
            <a:off x="6342063" y="1404938"/>
            <a:ext cx="54292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Фельдъегерская служба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6342063" y="1595438"/>
            <a:ext cx="54292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АО «Казпочта» - «Республиканская служба специальной связи» (РССС)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6274594" y="1880688"/>
            <a:ext cx="5500688" cy="690563"/>
          </a:xfrm>
          <a:custGeom>
            <a:avLst/>
            <a:gdLst/>
            <a:ahLst/>
            <a:cxnLst/>
            <a:rect l="l" t="t" r="r" b="b"/>
            <a:pathLst>
              <a:path w="5500688" h="690563">
                <a:moveTo>
                  <a:pt x="31752" y="0"/>
                </a:moveTo>
                <a:lnTo>
                  <a:pt x="5468935" y="0"/>
                </a:lnTo>
                <a:cubicBezTo>
                  <a:pt x="5486472" y="0"/>
                  <a:pt x="5500688" y="14216"/>
                  <a:pt x="5500688" y="31752"/>
                </a:cubicBezTo>
                <a:lnTo>
                  <a:pt x="5500688" y="658810"/>
                </a:lnTo>
                <a:cubicBezTo>
                  <a:pt x="5500688" y="676347"/>
                  <a:pt x="5486472" y="690562"/>
                  <a:pt x="5468935" y="690563"/>
                </a:cubicBezTo>
                <a:lnTo>
                  <a:pt x="31752" y="690563"/>
                </a:lnTo>
                <a:cubicBezTo>
                  <a:pt x="14216" y="690563"/>
                  <a:pt x="0" y="676347"/>
                  <a:pt x="0" y="658810"/>
                </a:cubicBezTo>
                <a:lnTo>
                  <a:pt x="0" y="31752"/>
                </a:lnTo>
                <a:cubicBezTo>
                  <a:pt x="0" y="14216"/>
                  <a:pt x="14216" y="0"/>
                  <a:pt x="31752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52" name="Text 50"/>
          <p:cNvSpPr/>
          <p:nvPr/>
        </p:nvSpPr>
        <p:spPr>
          <a:xfrm>
            <a:off x="6342063" y="1948157"/>
            <a:ext cx="5429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Маркировка конверта: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6342063" y="2138657"/>
            <a:ext cx="54292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Гриф секретности</a:t>
            </a:r>
            <a:endParaRPr lang="en-US" sz="1600" dirty="0"/>
          </a:p>
        </p:txBody>
      </p:sp>
      <p:sp>
        <p:nvSpPr>
          <p:cNvPr id="54" name="Text 52"/>
          <p:cNvSpPr/>
          <p:nvPr/>
        </p:nvSpPr>
        <p:spPr>
          <a:xfrm>
            <a:off x="6342063" y="2329157"/>
            <a:ext cx="54292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Пометка «Для служебной информации ограниченного распространения»</a:t>
            </a:r>
            <a:endParaRPr lang="en-US" sz="1600" dirty="0"/>
          </a:p>
        </p:txBody>
      </p:sp>
      <p:sp>
        <p:nvSpPr>
          <p:cNvPr id="55" name="Shape 53"/>
          <p:cNvSpPr/>
          <p:nvPr/>
        </p:nvSpPr>
        <p:spPr>
          <a:xfrm>
            <a:off x="6159500" y="2649126"/>
            <a:ext cx="5715000" cy="1555750"/>
          </a:xfrm>
          <a:custGeom>
            <a:avLst/>
            <a:gdLst/>
            <a:ahLst/>
            <a:cxnLst/>
            <a:rect l="l" t="t" r="r" b="b"/>
            <a:pathLst>
              <a:path w="5715000" h="1555750">
                <a:moveTo>
                  <a:pt x="31750" y="0"/>
                </a:moveTo>
                <a:lnTo>
                  <a:pt x="5651494" y="0"/>
                </a:lnTo>
                <a:cubicBezTo>
                  <a:pt x="5686568" y="0"/>
                  <a:pt x="5715000" y="28432"/>
                  <a:pt x="5715000" y="63506"/>
                </a:cubicBezTo>
                <a:lnTo>
                  <a:pt x="5715000" y="1492244"/>
                </a:lnTo>
                <a:cubicBezTo>
                  <a:pt x="5715000" y="1527318"/>
                  <a:pt x="5686568" y="1555750"/>
                  <a:pt x="5651494" y="1555750"/>
                </a:cubicBezTo>
                <a:lnTo>
                  <a:pt x="31750" y="1555750"/>
                </a:lnTo>
                <a:cubicBezTo>
                  <a:pt x="14215" y="1555750"/>
                  <a:pt x="0" y="1541535"/>
                  <a:pt x="0" y="1524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56" name="Shape 54"/>
          <p:cNvSpPr/>
          <p:nvPr/>
        </p:nvSpPr>
        <p:spPr>
          <a:xfrm>
            <a:off x="6159500" y="2686834"/>
            <a:ext cx="31750" cy="1555750"/>
          </a:xfrm>
          <a:custGeom>
            <a:avLst/>
            <a:gdLst/>
            <a:ahLst/>
            <a:cxnLst/>
            <a:rect l="l" t="t" r="r" b="b"/>
            <a:pathLst>
              <a:path w="31750" h="1555750">
                <a:moveTo>
                  <a:pt x="31750" y="0"/>
                </a:moveTo>
                <a:lnTo>
                  <a:pt x="31750" y="0"/>
                </a:lnTo>
                <a:lnTo>
                  <a:pt x="31750" y="1555750"/>
                </a:lnTo>
                <a:lnTo>
                  <a:pt x="31750" y="1555750"/>
                </a:lnTo>
                <a:cubicBezTo>
                  <a:pt x="14227" y="1555750"/>
                  <a:pt x="0" y="1541523"/>
                  <a:pt x="0" y="1524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57" name="Shape 55"/>
          <p:cNvSpPr/>
          <p:nvPr/>
        </p:nvSpPr>
        <p:spPr>
          <a:xfrm>
            <a:off x="6290469" y="2812345"/>
            <a:ext cx="125016" cy="142875"/>
          </a:xfrm>
          <a:custGeom>
            <a:avLst/>
            <a:gdLst/>
            <a:ahLst/>
            <a:cxnLst/>
            <a:rect l="l" t="t" r="r" b="b"/>
            <a:pathLst>
              <a:path w="125016" h="142875">
                <a:moveTo>
                  <a:pt x="47718" y="-4465"/>
                </a:moveTo>
                <a:cubicBezTo>
                  <a:pt x="37560" y="-4465"/>
                  <a:pt x="31589" y="11804"/>
                  <a:pt x="28659" y="26789"/>
                </a:cubicBezTo>
                <a:lnTo>
                  <a:pt x="20092" y="26789"/>
                </a:lnTo>
                <a:cubicBezTo>
                  <a:pt x="16380" y="26789"/>
                  <a:pt x="13395" y="29775"/>
                  <a:pt x="13395" y="33486"/>
                </a:cubicBezTo>
                <a:cubicBezTo>
                  <a:pt x="13395" y="37198"/>
                  <a:pt x="16380" y="40184"/>
                  <a:pt x="20092" y="40184"/>
                </a:cubicBezTo>
                <a:lnTo>
                  <a:pt x="26789" y="40184"/>
                </a:lnTo>
                <a:lnTo>
                  <a:pt x="26789" y="49113"/>
                </a:lnTo>
                <a:cubicBezTo>
                  <a:pt x="26789" y="53857"/>
                  <a:pt x="27710" y="58378"/>
                  <a:pt x="29384" y="62508"/>
                </a:cubicBezTo>
                <a:lnTo>
                  <a:pt x="26789" y="62508"/>
                </a:lnTo>
                <a:lnTo>
                  <a:pt x="26789" y="62508"/>
                </a:lnTo>
                <a:lnTo>
                  <a:pt x="21068" y="62508"/>
                </a:lnTo>
                <a:cubicBezTo>
                  <a:pt x="16827" y="62508"/>
                  <a:pt x="13395" y="65940"/>
                  <a:pt x="13395" y="70182"/>
                </a:cubicBezTo>
                <a:cubicBezTo>
                  <a:pt x="13395" y="71019"/>
                  <a:pt x="13534" y="71828"/>
                  <a:pt x="13785" y="72610"/>
                </a:cubicBezTo>
                <a:lnTo>
                  <a:pt x="21850" y="96775"/>
                </a:lnTo>
                <a:cubicBezTo>
                  <a:pt x="11218" y="105928"/>
                  <a:pt x="4465" y="119462"/>
                  <a:pt x="4465" y="134587"/>
                </a:cubicBezTo>
                <a:cubicBezTo>
                  <a:pt x="4465" y="139164"/>
                  <a:pt x="8176" y="142875"/>
                  <a:pt x="12753" y="142875"/>
                </a:cubicBezTo>
                <a:lnTo>
                  <a:pt x="112263" y="142875"/>
                </a:lnTo>
                <a:cubicBezTo>
                  <a:pt x="116839" y="142875"/>
                  <a:pt x="120551" y="139164"/>
                  <a:pt x="120551" y="134587"/>
                </a:cubicBezTo>
                <a:cubicBezTo>
                  <a:pt x="120551" y="119462"/>
                  <a:pt x="113798" y="105928"/>
                  <a:pt x="103166" y="96803"/>
                </a:cubicBezTo>
                <a:lnTo>
                  <a:pt x="111230" y="72637"/>
                </a:lnTo>
                <a:cubicBezTo>
                  <a:pt x="111482" y="71856"/>
                  <a:pt x="111621" y="71047"/>
                  <a:pt x="111621" y="70210"/>
                </a:cubicBezTo>
                <a:cubicBezTo>
                  <a:pt x="111621" y="65968"/>
                  <a:pt x="108189" y="62536"/>
                  <a:pt x="103947" y="62536"/>
                </a:cubicBezTo>
                <a:lnTo>
                  <a:pt x="98227" y="62536"/>
                </a:lnTo>
                <a:lnTo>
                  <a:pt x="98227" y="62536"/>
                </a:lnTo>
                <a:lnTo>
                  <a:pt x="95631" y="62536"/>
                </a:lnTo>
                <a:cubicBezTo>
                  <a:pt x="97306" y="58406"/>
                  <a:pt x="98227" y="53885"/>
                  <a:pt x="98227" y="49141"/>
                </a:cubicBezTo>
                <a:lnTo>
                  <a:pt x="98227" y="40211"/>
                </a:lnTo>
                <a:lnTo>
                  <a:pt x="104924" y="40211"/>
                </a:lnTo>
                <a:cubicBezTo>
                  <a:pt x="108635" y="40211"/>
                  <a:pt x="111621" y="37226"/>
                  <a:pt x="111621" y="33514"/>
                </a:cubicBezTo>
                <a:cubicBezTo>
                  <a:pt x="111621" y="29803"/>
                  <a:pt x="108635" y="26817"/>
                  <a:pt x="104924" y="26817"/>
                </a:cubicBezTo>
                <a:lnTo>
                  <a:pt x="96357" y="26817"/>
                </a:lnTo>
                <a:cubicBezTo>
                  <a:pt x="93455" y="11832"/>
                  <a:pt x="87455" y="-4437"/>
                  <a:pt x="77298" y="-4437"/>
                </a:cubicBezTo>
                <a:cubicBezTo>
                  <a:pt x="74619" y="-4437"/>
                  <a:pt x="71996" y="-3349"/>
                  <a:pt x="69624" y="-2149"/>
                </a:cubicBezTo>
                <a:cubicBezTo>
                  <a:pt x="67335" y="-1005"/>
                  <a:pt x="64489" y="28"/>
                  <a:pt x="62508" y="28"/>
                </a:cubicBezTo>
                <a:cubicBezTo>
                  <a:pt x="60527" y="28"/>
                  <a:pt x="57680" y="-1005"/>
                  <a:pt x="55392" y="-2149"/>
                </a:cubicBezTo>
                <a:cubicBezTo>
                  <a:pt x="53020" y="-3377"/>
                  <a:pt x="50397" y="-4465"/>
                  <a:pt x="47718" y="-4465"/>
                </a:cubicBezTo>
                <a:close/>
                <a:moveTo>
                  <a:pt x="73865" y="130708"/>
                </a:moveTo>
                <a:lnTo>
                  <a:pt x="66945" y="110923"/>
                </a:lnTo>
                <a:lnTo>
                  <a:pt x="74730" y="101854"/>
                </a:lnTo>
                <a:cubicBezTo>
                  <a:pt x="75484" y="100961"/>
                  <a:pt x="75902" y="99845"/>
                  <a:pt x="75902" y="98673"/>
                </a:cubicBezTo>
                <a:cubicBezTo>
                  <a:pt x="75902" y="95966"/>
                  <a:pt x="73726" y="93790"/>
                  <a:pt x="71019" y="93790"/>
                </a:cubicBezTo>
                <a:lnTo>
                  <a:pt x="53997" y="93790"/>
                </a:lnTo>
                <a:cubicBezTo>
                  <a:pt x="51290" y="93790"/>
                  <a:pt x="49113" y="95966"/>
                  <a:pt x="49113" y="98673"/>
                </a:cubicBezTo>
                <a:cubicBezTo>
                  <a:pt x="49113" y="99845"/>
                  <a:pt x="49532" y="100961"/>
                  <a:pt x="50285" y="101854"/>
                </a:cubicBezTo>
                <a:lnTo>
                  <a:pt x="58071" y="110923"/>
                </a:lnTo>
                <a:lnTo>
                  <a:pt x="51150" y="130708"/>
                </a:lnTo>
                <a:lnTo>
                  <a:pt x="35244" y="80367"/>
                </a:lnTo>
                <a:lnTo>
                  <a:pt x="45207" y="80367"/>
                </a:lnTo>
                <a:cubicBezTo>
                  <a:pt x="50341" y="83214"/>
                  <a:pt x="56229" y="84832"/>
                  <a:pt x="62508" y="84832"/>
                </a:cubicBezTo>
                <a:cubicBezTo>
                  <a:pt x="68786" y="84832"/>
                  <a:pt x="74675" y="83214"/>
                  <a:pt x="79809" y="80367"/>
                </a:cubicBezTo>
                <a:lnTo>
                  <a:pt x="89771" y="80367"/>
                </a:lnTo>
                <a:lnTo>
                  <a:pt x="73865" y="130708"/>
                </a:lnTo>
                <a:close/>
                <a:moveTo>
                  <a:pt x="62508" y="71438"/>
                </a:moveTo>
                <a:cubicBezTo>
                  <a:pt x="52825" y="71438"/>
                  <a:pt x="44593" y="65270"/>
                  <a:pt x="41495" y="56648"/>
                </a:cubicBezTo>
                <a:cubicBezTo>
                  <a:pt x="43086" y="57541"/>
                  <a:pt x="44927" y="58043"/>
                  <a:pt x="46881" y="58043"/>
                </a:cubicBezTo>
                <a:lnTo>
                  <a:pt x="50341" y="58043"/>
                </a:lnTo>
                <a:cubicBezTo>
                  <a:pt x="54945" y="58043"/>
                  <a:pt x="59020" y="55085"/>
                  <a:pt x="60471" y="50732"/>
                </a:cubicBezTo>
                <a:cubicBezTo>
                  <a:pt x="61113" y="48778"/>
                  <a:pt x="63875" y="48778"/>
                  <a:pt x="64517" y="50732"/>
                </a:cubicBezTo>
                <a:cubicBezTo>
                  <a:pt x="65968" y="55085"/>
                  <a:pt x="70070" y="58043"/>
                  <a:pt x="74647" y="58043"/>
                </a:cubicBezTo>
                <a:lnTo>
                  <a:pt x="78107" y="58043"/>
                </a:lnTo>
                <a:cubicBezTo>
                  <a:pt x="80060" y="58043"/>
                  <a:pt x="81902" y="57541"/>
                  <a:pt x="83493" y="56648"/>
                </a:cubicBezTo>
                <a:cubicBezTo>
                  <a:pt x="80395" y="65270"/>
                  <a:pt x="72163" y="71438"/>
                  <a:pt x="62480" y="71438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58" name="Text 56"/>
          <p:cNvSpPr/>
          <p:nvPr/>
        </p:nvSpPr>
        <p:spPr>
          <a:xfrm>
            <a:off x="6453188" y="2744376"/>
            <a:ext cx="53975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Служебная информация ограниченного распространения</a:t>
            </a:r>
            <a:endParaRPr lang="en-US" sz="1600" dirty="0"/>
          </a:p>
        </p:txBody>
      </p:sp>
      <p:sp>
        <p:nvSpPr>
          <p:cNvPr id="59" name="Text 57"/>
          <p:cNvSpPr/>
          <p:nvPr/>
        </p:nvSpPr>
        <p:spPr>
          <a:xfrm>
            <a:off x="6270625" y="3030126"/>
            <a:ext cx="5572125" cy="349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Оформляется в соответствии с Постановлением Правительства РК № 429 от 24.06.2022</a:t>
            </a:r>
            <a:endParaRPr lang="en-US" sz="1600" dirty="0"/>
          </a:p>
        </p:txBody>
      </p:sp>
      <p:sp>
        <p:nvSpPr>
          <p:cNvPr id="60" name="Shape 58"/>
          <p:cNvSpPr/>
          <p:nvPr/>
        </p:nvSpPr>
        <p:spPr>
          <a:xfrm>
            <a:off x="6286500" y="3442876"/>
            <a:ext cx="5492750" cy="666750"/>
          </a:xfrm>
          <a:custGeom>
            <a:avLst/>
            <a:gdLst/>
            <a:ahLst/>
            <a:cxnLst/>
            <a:rect l="l" t="t" r="r" b="b"/>
            <a:pathLst>
              <a:path w="5492750" h="666750">
                <a:moveTo>
                  <a:pt x="31750" y="0"/>
                </a:moveTo>
                <a:lnTo>
                  <a:pt x="5460999" y="0"/>
                </a:lnTo>
                <a:cubicBezTo>
                  <a:pt x="5478535" y="0"/>
                  <a:pt x="5492750" y="14215"/>
                  <a:pt x="5492750" y="31751"/>
                </a:cubicBezTo>
                <a:lnTo>
                  <a:pt x="5492750" y="634999"/>
                </a:lnTo>
                <a:cubicBezTo>
                  <a:pt x="5492750" y="652535"/>
                  <a:pt x="5478535" y="666750"/>
                  <a:pt x="5460999" y="666750"/>
                </a:cubicBezTo>
                <a:lnTo>
                  <a:pt x="31750" y="666750"/>
                </a:lnTo>
                <a:cubicBezTo>
                  <a:pt x="14215" y="666750"/>
                  <a:pt x="0" y="652535"/>
                  <a:pt x="0" y="635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EF3C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1" name="Shape 59"/>
          <p:cNvSpPr/>
          <p:nvPr/>
        </p:nvSpPr>
        <p:spPr>
          <a:xfrm>
            <a:off x="6286500" y="3452303"/>
            <a:ext cx="31750" cy="666750"/>
          </a:xfrm>
          <a:custGeom>
            <a:avLst/>
            <a:gdLst/>
            <a:ahLst/>
            <a:cxnLst/>
            <a:rect l="l" t="t" r="r" b="b"/>
            <a:pathLst>
              <a:path w="31750" h="666750">
                <a:moveTo>
                  <a:pt x="31750" y="0"/>
                </a:moveTo>
                <a:lnTo>
                  <a:pt x="31750" y="0"/>
                </a:lnTo>
                <a:lnTo>
                  <a:pt x="31750" y="666750"/>
                </a:lnTo>
                <a:lnTo>
                  <a:pt x="31750" y="666750"/>
                </a:lnTo>
                <a:cubicBezTo>
                  <a:pt x="14227" y="666750"/>
                  <a:pt x="0" y="652523"/>
                  <a:pt x="0" y="635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2" name="Text 60"/>
          <p:cNvSpPr/>
          <p:nvPr/>
        </p:nvSpPr>
        <p:spPr>
          <a:xfrm>
            <a:off x="6365875" y="3506376"/>
            <a:ext cx="5413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D97706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Важно:</a:t>
            </a:r>
            <a:endParaRPr lang="en-US" sz="1600" dirty="0"/>
          </a:p>
        </p:txBody>
      </p:sp>
      <p:sp>
        <p:nvSpPr>
          <p:cNvPr id="63" name="Text 61"/>
          <p:cNvSpPr/>
          <p:nvPr/>
        </p:nvSpPr>
        <p:spPr>
          <a:xfrm>
            <a:off x="6365875" y="3696876"/>
            <a:ext cx="5413375" cy="349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Не допускается изменение грифа секретности и снятие пометки после одобрения и в процессе реализации</a:t>
            </a:r>
            <a:endParaRPr lang="en-US" sz="1600" dirty="0"/>
          </a:p>
        </p:txBody>
      </p:sp>
      <p:sp>
        <p:nvSpPr>
          <p:cNvPr id="64" name="Shape 62"/>
          <p:cNvSpPr/>
          <p:nvPr/>
        </p:nvSpPr>
        <p:spPr>
          <a:xfrm>
            <a:off x="6143625" y="4277803"/>
            <a:ext cx="5730875" cy="1524000"/>
          </a:xfrm>
          <a:custGeom>
            <a:avLst/>
            <a:gdLst/>
            <a:ahLst/>
            <a:cxnLst/>
            <a:rect l="l" t="t" r="r" b="b"/>
            <a:pathLst>
              <a:path w="5730875" h="1524000">
                <a:moveTo>
                  <a:pt x="63505" y="0"/>
                </a:moveTo>
                <a:lnTo>
                  <a:pt x="5667370" y="0"/>
                </a:lnTo>
                <a:cubicBezTo>
                  <a:pt x="5702443" y="0"/>
                  <a:pt x="5730875" y="28432"/>
                  <a:pt x="5730875" y="63505"/>
                </a:cubicBezTo>
                <a:lnTo>
                  <a:pt x="5730875" y="1460495"/>
                </a:lnTo>
                <a:cubicBezTo>
                  <a:pt x="5730875" y="1495568"/>
                  <a:pt x="5702443" y="1524000"/>
                  <a:pt x="5667370" y="1524000"/>
                </a:cubicBezTo>
                <a:lnTo>
                  <a:pt x="63505" y="1524000"/>
                </a:lnTo>
                <a:cubicBezTo>
                  <a:pt x="28432" y="1524000"/>
                  <a:pt x="0" y="1495568"/>
                  <a:pt x="0" y="1460495"/>
                </a:cubicBezTo>
                <a:lnTo>
                  <a:pt x="0" y="63505"/>
                </a:lnTo>
                <a:cubicBezTo>
                  <a:pt x="0" y="28456"/>
                  <a:pt x="28456" y="0"/>
                  <a:pt x="63505" y="0"/>
                </a:cubicBezTo>
                <a:close/>
              </a:path>
            </a:pathLst>
          </a:custGeom>
          <a:solidFill>
            <a:srgbClr val="8B0000"/>
          </a:solidFill>
          <a:ln/>
          <a:effectLst>
            <a:outerShdw blurRad="119063" dist="79375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KZ"/>
          </a:p>
        </p:txBody>
      </p:sp>
      <p:sp>
        <p:nvSpPr>
          <p:cNvPr id="65" name="Shape 63"/>
          <p:cNvSpPr/>
          <p:nvPr/>
        </p:nvSpPr>
        <p:spPr>
          <a:xfrm>
            <a:off x="6258719" y="4412741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131601" y="6055"/>
                </a:moveTo>
                <a:cubicBezTo>
                  <a:pt x="125490" y="-56"/>
                  <a:pt x="115612" y="-56"/>
                  <a:pt x="109500" y="6055"/>
                </a:cubicBezTo>
                <a:lnTo>
                  <a:pt x="102691" y="12864"/>
                </a:lnTo>
                <a:lnTo>
                  <a:pt x="130011" y="40184"/>
                </a:lnTo>
                <a:lnTo>
                  <a:pt x="136820" y="33375"/>
                </a:lnTo>
                <a:cubicBezTo>
                  <a:pt x="142931" y="27263"/>
                  <a:pt x="142931" y="17385"/>
                  <a:pt x="136820" y="11274"/>
                </a:cubicBezTo>
                <a:lnTo>
                  <a:pt x="131601" y="6055"/>
                </a:lnTo>
                <a:close/>
                <a:moveTo>
                  <a:pt x="48109" y="67447"/>
                </a:moveTo>
                <a:cubicBezTo>
                  <a:pt x="46406" y="69149"/>
                  <a:pt x="45095" y="71242"/>
                  <a:pt x="44341" y="73558"/>
                </a:cubicBezTo>
                <a:lnTo>
                  <a:pt x="36082" y="98338"/>
                </a:lnTo>
                <a:cubicBezTo>
                  <a:pt x="35272" y="100738"/>
                  <a:pt x="35914" y="103389"/>
                  <a:pt x="37700" y="105203"/>
                </a:cubicBezTo>
                <a:cubicBezTo>
                  <a:pt x="39486" y="107017"/>
                  <a:pt x="42137" y="107631"/>
                  <a:pt x="44565" y="106821"/>
                </a:cubicBezTo>
                <a:lnTo>
                  <a:pt x="69345" y="98561"/>
                </a:lnTo>
                <a:cubicBezTo>
                  <a:pt x="71633" y="97808"/>
                  <a:pt x="73726" y="96496"/>
                  <a:pt x="75456" y="94794"/>
                </a:cubicBezTo>
                <a:lnTo>
                  <a:pt x="120551" y="49643"/>
                </a:lnTo>
                <a:lnTo>
                  <a:pt x="93232" y="22324"/>
                </a:lnTo>
                <a:lnTo>
                  <a:pt x="48109" y="67447"/>
                </a:lnTo>
                <a:close/>
                <a:moveTo>
                  <a:pt x="26789" y="17859"/>
                </a:moveTo>
                <a:cubicBezTo>
                  <a:pt x="11999" y="17859"/>
                  <a:pt x="0" y="29859"/>
                  <a:pt x="0" y="44648"/>
                </a:cubicBezTo>
                <a:lnTo>
                  <a:pt x="0" y="116086"/>
                </a:lnTo>
                <a:cubicBezTo>
                  <a:pt x="0" y="130876"/>
                  <a:pt x="11999" y="142875"/>
                  <a:pt x="26789" y="142875"/>
                </a:cubicBezTo>
                <a:lnTo>
                  <a:pt x="98227" y="142875"/>
                </a:lnTo>
                <a:cubicBezTo>
                  <a:pt x="113016" y="142875"/>
                  <a:pt x="125016" y="130876"/>
                  <a:pt x="125016" y="116086"/>
                </a:cubicBezTo>
                <a:lnTo>
                  <a:pt x="125016" y="89297"/>
                </a:lnTo>
                <a:cubicBezTo>
                  <a:pt x="125016" y="84358"/>
                  <a:pt x="121025" y="80367"/>
                  <a:pt x="116086" y="80367"/>
                </a:cubicBezTo>
                <a:cubicBezTo>
                  <a:pt x="111147" y="80367"/>
                  <a:pt x="107156" y="84358"/>
                  <a:pt x="107156" y="89297"/>
                </a:cubicBezTo>
                <a:lnTo>
                  <a:pt x="107156" y="116086"/>
                </a:lnTo>
                <a:cubicBezTo>
                  <a:pt x="107156" y="121025"/>
                  <a:pt x="103166" y="125016"/>
                  <a:pt x="98227" y="125016"/>
                </a:cubicBezTo>
                <a:lnTo>
                  <a:pt x="26789" y="125016"/>
                </a:lnTo>
                <a:cubicBezTo>
                  <a:pt x="21850" y="125016"/>
                  <a:pt x="17859" y="121025"/>
                  <a:pt x="17859" y="116086"/>
                </a:cubicBezTo>
                <a:lnTo>
                  <a:pt x="17859" y="44648"/>
                </a:lnTo>
                <a:cubicBezTo>
                  <a:pt x="17859" y="39709"/>
                  <a:pt x="21850" y="35719"/>
                  <a:pt x="26789" y="35719"/>
                </a:cubicBezTo>
                <a:lnTo>
                  <a:pt x="53578" y="35719"/>
                </a:lnTo>
                <a:cubicBezTo>
                  <a:pt x="58517" y="35719"/>
                  <a:pt x="62508" y="31728"/>
                  <a:pt x="62508" y="26789"/>
                </a:cubicBezTo>
                <a:cubicBezTo>
                  <a:pt x="62508" y="21850"/>
                  <a:pt x="58517" y="17859"/>
                  <a:pt x="53578" y="17859"/>
                </a:cubicBezTo>
                <a:lnTo>
                  <a:pt x="26789" y="17859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6" name="Text 64"/>
          <p:cNvSpPr/>
          <p:nvPr/>
        </p:nvSpPr>
        <p:spPr>
          <a:xfrm>
            <a:off x="6421438" y="4373053"/>
            <a:ext cx="542925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Основания для доработки заявки</a:t>
            </a:r>
            <a:endParaRPr lang="en-US" sz="1600" dirty="0"/>
          </a:p>
        </p:txBody>
      </p:sp>
      <p:sp>
        <p:nvSpPr>
          <p:cNvPr id="67" name="Text 65"/>
          <p:cNvSpPr/>
          <p:nvPr/>
        </p:nvSpPr>
        <p:spPr>
          <a:xfrm>
            <a:off x="6238875" y="4658803"/>
            <a:ext cx="28019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1. Несоответствие оформления</a:t>
            </a:r>
            <a:endParaRPr lang="en-US" sz="1600" dirty="0"/>
          </a:p>
        </p:txBody>
      </p:sp>
      <p:sp>
        <p:nvSpPr>
          <p:cNvPr id="68" name="Text 66"/>
          <p:cNvSpPr/>
          <p:nvPr/>
        </p:nvSpPr>
        <p:spPr>
          <a:xfrm>
            <a:off x="9040813" y="4658803"/>
            <a:ext cx="28019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2. Дублирование темы</a:t>
            </a:r>
            <a:endParaRPr lang="en-US" sz="1600" dirty="0"/>
          </a:p>
        </p:txBody>
      </p:sp>
      <p:sp>
        <p:nvSpPr>
          <p:cNvPr id="69" name="Text 67"/>
          <p:cNvSpPr/>
          <p:nvPr/>
        </p:nvSpPr>
        <p:spPr>
          <a:xfrm>
            <a:off x="6238875" y="4881053"/>
            <a:ext cx="28019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3. Отсутствие аккредитации</a:t>
            </a:r>
            <a:endParaRPr lang="en-US" sz="1600" dirty="0"/>
          </a:p>
        </p:txBody>
      </p:sp>
      <p:sp>
        <p:nvSpPr>
          <p:cNvPr id="70" name="Text 68"/>
          <p:cNvSpPr/>
          <p:nvPr/>
        </p:nvSpPr>
        <p:spPr>
          <a:xfrm>
            <a:off x="9040813" y="4881053"/>
            <a:ext cx="28019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4. Несоответствие руководителя</a:t>
            </a:r>
            <a:endParaRPr lang="en-US" sz="1600" dirty="0"/>
          </a:p>
        </p:txBody>
      </p:sp>
      <p:sp>
        <p:nvSpPr>
          <p:cNvPr id="71" name="Text 69"/>
          <p:cNvSpPr/>
          <p:nvPr/>
        </p:nvSpPr>
        <p:spPr>
          <a:xfrm>
            <a:off x="6238875" y="5103303"/>
            <a:ext cx="28019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5. Несоответствие результатов</a:t>
            </a:r>
            <a:endParaRPr lang="en-US" sz="1600" dirty="0"/>
          </a:p>
        </p:txBody>
      </p:sp>
      <p:sp>
        <p:nvSpPr>
          <p:cNvPr id="72" name="Text 70"/>
          <p:cNvSpPr/>
          <p:nvPr/>
        </p:nvSpPr>
        <p:spPr>
          <a:xfrm>
            <a:off x="9040813" y="5103303"/>
            <a:ext cx="28019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6. Превышение количества заявок</a:t>
            </a:r>
            <a:endParaRPr lang="en-US" sz="1600" dirty="0"/>
          </a:p>
        </p:txBody>
      </p:sp>
      <p:sp>
        <p:nvSpPr>
          <p:cNvPr id="73" name="Text 71"/>
          <p:cNvSpPr/>
          <p:nvPr/>
        </p:nvSpPr>
        <p:spPr>
          <a:xfrm>
            <a:off x="6238875" y="5325553"/>
            <a:ext cx="280193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7. Непредоставление соглашения о софинансировании</a:t>
            </a:r>
            <a:endParaRPr lang="en-US" sz="1600" dirty="0"/>
          </a:p>
        </p:txBody>
      </p:sp>
      <p:sp>
        <p:nvSpPr>
          <p:cNvPr id="74" name="Shape 72"/>
          <p:cNvSpPr/>
          <p:nvPr/>
        </p:nvSpPr>
        <p:spPr>
          <a:xfrm>
            <a:off x="6159500" y="5874730"/>
            <a:ext cx="5715000" cy="968375"/>
          </a:xfrm>
          <a:custGeom>
            <a:avLst/>
            <a:gdLst/>
            <a:ahLst/>
            <a:cxnLst/>
            <a:rect l="l" t="t" r="r" b="b"/>
            <a:pathLst>
              <a:path w="5715000" h="968375">
                <a:moveTo>
                  <a:pt x="31750" y="0"/>
                </a:moveTo>
                <a:lnTo>
                  <a:pt x="5651504" y="0"/>
                </a:lnTo>
                <a:cubicBezTo>
                  <a:pt x="5686572" y="0"/>
                  <a:pt x="5715000" y="28428"/>
                  <a:pt x="5715000" y="63496"/>
                </a:cubicBezTo>
                <a:lnTo>
                  <a:pt x="5715000" y="904879"/>
                </a:lnTo>
                <a:cubicBezTo>
                  <a:pt x="5715000" y="939947"/>
                  <a:pt x="5686572" y="968375"/>
                  <a:pt x="5651504" y="968375"/>
                </a:cubicBezTo>
                <a:lnTo>
                  <a:pt x="31750" y="968375"/>
                </a:lnTo>
                <a:cubicBezTo>
                  <a:pt x="14227" y="968375"/>
                  <a:pt x="0" y="954148"/>
                  <a:pt x="0" y="93662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D1FAE5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75" name="Shape 73"/>
          <p:cNvSpPr/>
          <p:nvPr/>
        </p:nvSpPr>
        <p:spPr>
          <a:xfrm>
            <a:off x="6159500" y="5874730"/>
            <a:ext cx="31750" cy="968375"/>
          </a:xfrm>
          <a:custGeom>
            <a:avLst/>
            <a:gdLst/>
            <a:ahLst/>
            <a:cxnLst/>
            <a:rect l="l" t="t" r="r" b="b"/>
            <a:pathLst>
              <a:path w="31750" h="968375">
                <a:moveTo>
                  <a:pt x="31750" y="0"/>
                </a:moveTo>
                <a:lnTo>
                  <a:pt x="31750" y="0"/>
                </a:lnTo>
                <a:lnTo>
                  <a:pt x="31750" y="968375"/>
                </a:lnTo>
                <a:lnTo>
                  <a:pt x="31750" y="968375"/>
                </a:lnTo>
                <a:cubicBezTo>
                  <a:pt x="14227" y="968375"/>
                  <a:pt x="0" y="954148"/>
                  <a:pt x="0" y="93662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76" name="Shape 74"/>
          <p:cNvSpPr/>
          <p:nvPr/>
        </p:nvSpPr>
        <p:spPr>
          <a:xfrm>
            <a:off x="6290469" y="6009668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121862" y="20845"/>
                </a:moveTo>
                <a:lnTo>
                  <a:pt x="125016" y="23831"/>
                </a:lnTo>
                <a:lnTo>
                  <a:pt x="125016" y="8930"/>
                </a:lnTo>
                <a:cubicBezTo>
                  <a:pt x="125016" y="3990"/>
                  <a:pt x="129006" y="0"/>
                  <a:pt x="133945" y="0"/>
                </a:cubicBezTo>
                <a:cubicBezTo>
                  <a:pt x="138885" y="0"/>
                  <a:pt x="142875" y="3990"/>
                  <a:pt x="142875" y="8930"/>
                </a:cubicBezTo>
                <a:lnTo>
                  <a:pt x="142875" y="44648"/>
                </a:lnTo>
                <a:cubicBezTo>
                  <a:pt x="142875" y="49588"/>
                  <a:pt x="138885" y="53578"/>
                  <a:pt x="133945" y="53578"/>
                </a:cubicBezTo>
                <a:lnTo>
                  <a:pt x="98227" y="53578"/>
                </a:lnTo>
                <a:cubicBezTo>
                  <a:pt x="93287" y="53578"/>
                  <a:pt x="89297" y="49588"/>
                  <a:pt x="89297" y="44648"/>
                </a:cubicBezTo>
                <a:cubicBezTo>
                  <a:pt x="89297" y="39709"/>
                  <a:pt x="93287" y="35719"/>
                  <a:pt x="98227" y="35719"/>
                </a:cubicBezTo>
                <a:lnTo>
                  <a:pt x="111593" y="35719"/>
                </a:lnTo>
                <a:lnTo>
                  <a:pt x="109472" y="33710"/>
                </a:lnTo>
                <a:cubicBezTo>
                  <a:pt x="109417" y="33654"/>
                  <a:pt x="109361" y="33598"/>
                  <a:pt x="109305" y="33542"/>
                </a:cubicBezTo>
                <a:cubicBezTo>
                  <a:pt x="88376" y="12613"/>
                  <a:pt x="54471" y="12613"/>
                  <a:pt x="33542" y="33542"/>
                </a:cubicBezTo>
                <a:cubicBezTo>
                  <a:pt x="12613" y="54471"/>
                  <a:pt x="12613" y="88376"/>
                  <a:pt x="33542" y="109305"/>
                </a:cubicBezTo>
                <a:cubicBezTo>
                  <a:pt x="54471" y="130234"/>
                  <a:pt x="88376" y="130234"/>
                  <a:pt x="109305" y="109305"/>
                </a:cubicBezTo>
                <a:cubicBezTo>
                  <a:pt x="111593" y="107017"/>
                  <a:pt x="113630" y="104589"/>
                  <a:pt x="115416" y="102022"/>
                </a:cubicBezTo>
                <a:cubicBezTo>
                  <a:pt x="118235" y="97975"/>
                  <a:pt x="123816" y="96999"/>
                  <a:pt x="127862" y="99817"/>
                </a:cubicBezTo>
                <a:cubicBezTo>
                  <a:pt x="131908" y="102636"/>
                  <a:pt x="132885" y="108217"/>
                  <a:pt x="130066" y="112263"/>
                </a:cubicBezTo>
                <a:cubicBezTo>
                  <a:pt x="127695" y="115667"/>
                  <a:pt x="124988" y="118904"/>
                  <a:pt x="121946" y="121946"/>
                </a:cubicBezTo>
                <a:cubicBezTo>
                  <a:pt x="94041" y="149851"/>
                  <a:pt x="48806" y="149851"/>
                  <a:pt x="20929" y="121946"/>
                </a:cubicBezTo>
                <a:cubicBezTo>
                  <a:pt x="-6948" y="94041"/>
                  <a:pt x="-6976" y="48834"/>
                  <a:pt x="20929" y="20929"/>
                </a:cubicBezTo>
                <a:cubicBezTo>
                  <a:pt x="48806" y="-6948"/>
                  <a:pt x="93957" y="-6976"/>
                  <a:pt x="121862" y="20845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77" name="Text 75"/>
          <p:cNvSpPr/>
          <p:nvPr/>
        </p:nvSpPr>
        <p:spPr>
          <a:xfrm>
            <a:off x="6453188" y="5969980"/>
            <a:ext cx="53975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059669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Процедура доработки</a:t>
            </a:r>
            <a:endParaRPr lang="en-US" sz="1600" dirty="0"/>
          </a:p>
        </p:txBody>
      </p:sp>
      <p:sp>
        <p:nvSpPr>
          <p:cNvPr id="78" name="Text 76"/>
          <p:cNvSpPr/>
          <p:nvPr/>
        </p:nvSpPr>
        <p:spPr>
          <a:xfrm>
            <a:off x="6270625" y="6223980"/>
            <a:ext cx="557212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Срок доработки:</a:t>
            </a: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3 рабочих дня со дня получения замечаний</a:t>
            </a:r>
            <a:endParaRPr lang="en-US" sz="1600" dirty="0"/>
          </a:p>
        </p:txBody>
      </p:sp>
      <p:sp>
        <p:nvSpPr>
          <p:cNvPr id="79" name="Text 77"/>
          <p:cNvSpPr/>
          <p:nvPr/>
        </p:nvSpPr>
        <p:spPr>
          <a:xfrm>
            <a:off x="6270625" y="6398605"/>
            <a:ext cx="557212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Проверка:</a:t>
            </a: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НЦГНТЭ проверяет устранение замечаний</a:t>
            </a:r>
            <a:endParaRPr lang="en-US" sz="1600" dirty="0"/>
          </a:p>
        </p:txBody>
      </p:sp>
      <p:sp>
        <p:nvSpPr>
          <p:cNvPr id="80" name="Text 78"/>
          <p:cNvSpPr/>
          <p:nvPr/>
        </p:nvSpPr>
        <p:spPr>
          <a:xfrm>
            <a:off x="6270625" y="6573230"/>
            <a:ext cx="557212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b="1" dirty="0">
                <a:solidFill>
                  <a:srgbClr val="D97706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 случае неустранения: возврат заявки заказчику в течение 3 рабочих дней</a:t>
            </a:r>
            <a:endParaRPr lang="en-US" sz="1600" dirty="0"/>
          </a:p>
        </p:txBody>
      </p:sp>
      <p:sp>
        <p:nvSpPr>
          <p:cNvPr id="81" name="Text 36"/>
          <p:cNvSpPr/>
          <p:nvPr/>
        </p:nvSpPr>
        <p:spPr>
          <a:xfrm>
            <a:off x="2095484" y="5651500"/>
            <a:ext cx="2205430" cy="1508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Справка-обоснование:</a:t>
            </a:r>
            <a:endParaRPr lang="en-US" sz="1600" dirty="0"/>
          </a:p>
        </p:txBody>
      </p:sp>
      <p:sp>
        <p:nvSpPr>
          <p:cNvPr id="82" name="Text 37"/>
          <p:cNvSpPr/>
          <p:nvPr/>
        </p:nvSpPr>
        <p:spPr>
          <a:xfrm>
            <a:off x="2095484" y="5842000"/>
            <a:ext cx="4222766" cy="1642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9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 присвоении грифа секретности со ссылкой на статьи ВПС РК</a:t>
            </a:r>
            <a:endParaRPr lang="en-US" sz="1400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46364" y="346364"/>
            <a:ext cx="346364" cy="346364"/>
          </a:xfrm>
          <a:custGeom>
            <a:avLst/>
            <a:gdLst/>
            <a:ahLst/>
            <a:cxnLst/>
            <a:rect l="l" t="t" r="r" b="b"/>
            <a:pathLst>
              <a:path w="346364" h="346364">
                <a:moveTo>
                  <a:pt x="69273" y="0"/>
                </a:moveTo>
                <a:lnTo>
                  <a:pt x="277091" y="0"/>
                </a:lnTo>
                <a:cubicBezTo>
                  <a:pt x="315324" y="0"/>
                  <a:pt x="346364" y="31040"/>
                  <a:pt x="346364" y="69273"/>
                </a:cubicBezTo>
                <a:lnTo>
                  <a:pt x="346364" y="277091"/>
                </a:lnTo>
                <a:cubicBezTo>
                  <a:pt x="346364" y="315324"/>
                  <a:pt x="315324" y="346364"/>
                  <a:pt x="277091" y="346364"/>
                </a:cubicBezTo>
                <a:lnTo>
                  <a:pt x="69273" y="346364"/>
                </a:lnTo>
                <a:cubicBezTo>
                  <a:pt x="31040" y="346364"/>
                  <a:pt x="0" y="315324"/>
                  <a:pt x="0" y="277091"/>
                </a:cubicBezTo>
                <a:lnTo>
                  <a:pt x="0" y="69273"/>
                </a:lnTo>
                <a:cubicBezTo>
                  <a:pt x="0" y="31040"/>
                  <a:pt x="31040" y="0"/>
                  <a:pt x="69273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" name="Text 1"/>
          <p:cNvSpPr/>
          <p:nvPr/>
        </p:nvSpPr>
        <p:spPr>
          <a:xfrm>
            <a:off x="468538" y="398318"/>
            <a:ext cx="190500" cy="2424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64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7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96636" y="363682"/>
            <a:ext cx="11118273" cy="3117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45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Требования к результатам: НТЦ с элементами академического превосходства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46364" y="727364"/>
            <a:ext cx="831273" cy="34636"/>
          </a:xfrm>
          <a:custGeom>
            <a:avLst/>
            <a:gdLst/>
            <a:ahLst/>
            <a:cxnLst/>
            <a:rect l="l" t="t" r="r" b="b"/>
            <a:pathLst>
              <a:path w="831273" h="34636">
                <a:moveTo>
                  <a:pt x="0" y="0"/>
                </a:moveTo>
                <a:lnTo>
                  <a:pt x="831273" y="0"/>
                </a:lnTo>
                <a:lnTo>
                  <a:pt x="831273" y="34636"/>
                </a:lnTo>
                <a:lnTo>
                  <a:pt x="0" y="34636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" name="Text 4"/>
          <p:cNvSpPr/>
          <p:nvPr/>
        </p:nvSpPr>
        <p:spPr>
          <a:xfrm>
            <a:off x="346364" y="796636"/>
            <a:ext cx="11568545" cy="2078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1" dirty="0">
                <a:solidFill>
                  <a:srgbClr val="6B728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НТЗ № 1, 19, 20, 30, 31, 39, 53, 54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346364" y="1073727"/>
            <a:ext cx="3784023" cy="2597727"/>
          </a:xfrm>
          <a:custGeom>
            <a:avLst/>
            <a:gdLst/>
            <a:ahLst/>
            <a:cxnLst/>
            <a:rect l="l" t="t" r="r" b="b"/>
            <a:pathLst>
              <a:path w="3784023" h="2597727">
                <a:moveTo>
                  <a:pt x="69281" y="0"/>
                </a:moveTo>
                <a:lnTo>
                  <a:pt x="3714741" y="0"/>
                </a:lnTo>
                <a:cubicBezTo>
                  <a:pt x="3753004" y="0"/>
                  <a:pt x="3784023" y="31018"/>
                  <a:pt x="3784023" y="69281"/>
                </a:cubicBezTo>
                <a:lnTo>
                  <a:pt x="3784023" y="2528446"/>
                </a:lnTo>
                <a:cubicBezTo>
                  <a:pt x="3784023" y="2566709"/>
                  <a:pt x="3753004" y="2597727"/>
                  <a:pt x="3714741" y="2597727"/>
                </a:cubicBezTo>
                <a:lnTo>
                  <a:pt x="69281" y="2597727"/>
                </a:lnTo>
                <a:cubicBezTo>
                  <a:pt x="31018" y="2597727"/>
                  <a:pt x="0" y="2566709"/>
                  <a:pt x="0" y="2528446"/>
                </a:cubicBezTo>
                <a:lnTo>
                  <a:pt x="0" y="69281"/>
                </a:lnTo>
                <a:cubicBezTo>
                  <a:pt x="0" y="31044"/>
                  <a:pt x="31044" y="0"/>
                  <a:pt x="69281" y="0"/>
                </a:cubicBezTo>
                <a:close/>
              </a:path>
            </a:pathLst>
          </a:custGeom>
          <a:solidFill>
            <a:srgbClr val="8B0000"/>
          </a:solidFill>
          <a:ln/>
          <a:effectLst>
            <a:outerShdw blurRad="129886" dist="86591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KZ"/>
          </a:p>
        </p:txBody>
      </p:sp>
      <p:sp>
        <p:nvSpPr>
          <p:cNvPr id="8" name="Shape 6"/>
          <p:cNvSpPr/>
          <p:nvPr/>
        </p:nvSpPr>
        <p:spPr>
          <a:xfrm>
            <a:off x="471920" y="1220932"/>
            <a:ext cx="155864" cy="155864"/>
          </a:xfrm>
          <a:custGeom>
            <a:avLst/>
            <a:gdLst/>
            <a:ahLst/>
            <a:cxnLst/>
            <a:rect l="l" t="t" r="r" b="b"/>
            <a:pathLst>
              <a:path w="155864" h="155864">
                <a:moveTo>
                  <a:pt x="19483" y="19483"/>
                </a:moveTo>
                <a:cubicBezTo>
                  <a:pt x="19483" y="14095"/>
                  <a:pt x="15130" y="9741"/>
                  <a:pt x="9741" y="9741"/>
                </a:cubicBezTo>
                <a:cubicBezTo>
                  <a:pt x="4353" y="9741"/>
                  <a:pt x="0" y="14095"/>
                  <a:pt x="0" y="19483"/>
                </a:cubicBezTo>
                <a:lnTo>
                  <a:pt x="0" y="121768"/>
                </a:lnTo>
                <a:cubicBezTo>
                  <a:pt x="0" y="135224"/>
                  <a:pt x="10898" y="146122"/>
                  <a:pt x="24354" y="146122"/>
                </a:cubicBezTo>
                <a:lnTo>
                  <a:pt x="146122" y="146122"/>
                </a:lnTo>
                <a:cubicBezTo>
                  <a:pt x="151510" y="146122"/>
                  <a:pt x="155864" y="141769"/>
                  <a:pt x="155864" y="136381"/>
                </a:cubicBezTo>
                <a:cubicBezTo>
                  <a:pt x="155864" y="130992"/>
                  <a:pt x="151510" y="126639"/>
                  <a:pt x="146122" y="126639"/>
                </a:cubicBezTo>
                <a:lnTo>
                  <a:pt x="24354" y="126639"/>
                </a:lnTo>
                <a:cubicBezTo>
                  <a:pt x="21675" y="126639"/>
                  <a:pt x="19483" y="124447"/>
                  <a:pt x="19483" y="121768"/>
                </a:cubicBezTo>
                <a:lnTo>
                  <a:pt x="19483" y="19483"/>
                </a:lnTo>
                <a:close/>
                <a:moveTo>
                  <a:pt x="143261" y="45846"/>
                </a:moveTo>
                <a:cubicBezTo>
                  <a:pt x="147066" y="42041"/>
                  <a:pt x="147066" y="35861"/>
                  <a:pt x="143261" y="32056"/>
                </a:cubicBezTo>
                <a:cubicBezTo>
                  <a:pt x="139455" y="28250"/>
                  <a:pt x="133276" y="28250"/>
                  <a:pt x="129470" y="32056"/>
                </a:cubicBezTo>
                <a:lnTo>
                  <a:pt x="97415" y="64142"/>
                </a:lnTo>
                <a:lnTo>
                  <a:pt x="79941" y="46698"/>
                </a:lnTo>
                <a:cubicBezTo>
                  <a:pt x="76136" y="42893"/>
                  <a:pt x="69956" y="42893"/>
                  <a:pt x="66151" y="46698"/>
                </a:cubicBezTo>
                <a:lnTo>
                  <a:pt x="36926" y="75923"/>
                </a:lnTo>
                <a:cubicBezTo>
                  <a:pt x="33121" y="79728"/>
                  <a:pt x="33121" y="85908"/>
                  <a:pt x="36926" y="89713"/>
                </a:cubicBezTo>
                <a:cubicBezTo>
                  <a:pt x="40732" y="93518"/>
                  <a:pt x="46911" y="93518"/>
                  <a:pt x="50717" y="89713"/>
                </a:cubicBezTo>
                <a:lnTo>
                  <a:pt x="73061" y="67368"/>
                </a:lnTo>
                <a:lnTo>
                  <a:pt x="90535" y="84842"/>
                </a:lnTo>
                <a:cubicBezTo>
                  <a:pt x="94340" y="88647"/>
                  <a:pt x="100520" y="88647"/>
                  <a:pt x="104325" y="84842"/>
                </a:cubicBezTo>
                <a:lnTo>
                  <a:pt x="143291" y="45876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9" name="Text 7"/>
          <p:cNvSpPr/>
          <p:nvPr/>
        </p:nvSpPr>
        <p:spPr>
          <a:xfrm>
            <a:off x="649432" y="1177636"/>
            <a:ext cx="3454977" cy="2424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27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Коммерциализация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450273" y="1454727"/>
            <a:ext cx="3576205" cy="762000"/>
          </a:xfrm>
          <a:custGeom>
            <a:avLst/>
            <a:gdLst/>
            <a:ahLst/>
            <a:cxnLst/>
            <a:rect l="l" t="t" r="r" b="b"/>
            <a:pathLst>
              <a:path w="3576205" h="762000">
                <a:moveTo>
                  <a:pt x="34633" y="0"/>
                </a:moveTo>
                <a:lnTo>
                  <a:pt x="3541572" y="0"/>
                </a:lnTo>
                <a:cubicBezTo>
                  <a:pt x="3560699" y="0"/>
                  <a:pt x="3576205" y="15506"/>
                  <a:pt x="3576205" y="34633"/>
                </a:cubicBezTo>
                <a:lnTo>
                  <a:pt x="3576205" y="727367"/>
                </a:lnTo>
                <a:cubicBezTo>
                  <a:pt x="3576205" y="746494"/>
                  <a:pt x="3560699" y="762000"/>
                  <a:pt x="3541572" y="762000"/>
                </a:cubicBezTo>
                <a:lnTo>
                  <a:pt x="34633" y="762000"/>
                </a:lnTo>
                <a:cubicBezTo>
                  <a:pt x="15506" y="762000"/>
                  <a:pt x="0" y="746494"/>
                  <a:pt x="0" y="727367"/>
                </a:cubicBezTo>
                <a:lnTo>
                  <a:pt x="0" y="34633"/>
                </a:lnTo>
                <a:cubicBezTo>
                  <a:pt x="0" y="15506"/>
                  <a:pt x="15506" y="0"/>
                  <a:pt x="34633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1" name="Text 9"/>
          <p:cNvSpPr/>
          <p:nvPr/>
        </p:nvSpPr>
        <p:spPr>
          <a:xfrm>
            <a:off x="502227" y="1506682"/>
            <a:ext cx="3541568" cy="2078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1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Наукоемкая продукция и услуги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502227" y="1714500"/>
            <a:ext cx="3558886" cy="2424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64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≥ 10%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502227" y="1956955"/>
            <a:ext cx="3541568" cy="2078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от суммы по НТЗ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450273" y="2251364"/>
            <a:ext cx="3576205" cy="762000"/>
          </a:xfrm>
          <a:custGeom>
            <a:avLst/>
            <a:gdLst/>
            <a:ahLst/>
            <a:cxnLst/>
            <a:rect l="l" t="t" r="r" b="b"/>
            <a:pathLst>
              <a:path w="3576205" h="762000">
                <a:moveTo>
                  <a:pt x="34633" y="0"/>
                </a:moveTo>
                <a:lnTo>
                  <a:pt x="3541572" y="0"/>
                </a:lnTo>
                <a:cubicBezTo>
                  <a:pt x="3560699" y="0"/>
                  <a:pt x="3576205" y="15506"/>
                  <a:pt x="3576205" y="34633"/>
                </a:cubicBezTo>
                <a:lnTo>
                  <a:pt x="3576205" y="727367"/>
                </a:lnTo>
                <a:cubicBezTo>
                  <a:pt x="3576205" y="746494"/>
                  <a:pt x="3560699" y="762000"/>
                  <a:pt x="3541572" y="762000"/>
                </a:cubicBezTo>
                <a:lnTo>
                  <a:pt x="34633" y="762000"/>
                </a:lnTo>
                <a:cubicBezTo>
                  <a:pt x="15506" y="762000"/>
                  <a:pt x="0" y="746494"/>
                  <a:pt x="0" y="727367"/>
                </a:cubicBezTo>
                <a:lnTo>
                  <a:pt x="0" y="34633"/>
                </a:lnTo>
                <a:cubicBezTo>
                  <a:pt x="0" y="15506"/>
                  <a:pt x="15506" y="0"/>
                  <a:pt x="34633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5" name="Text 13"/>
          <p:cNvSpPr/>
          <p:nvPr/>
        </p:nvSpPr>
        <p:spPr>
          <a:xfrm>
            <a:off x="502227" y="2303318"/>
            <a:ext cx="3541568" cy="2078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1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Инвестиции в ОК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502227" y="2511136"/>
            <a:ext cx="3558886" cy="2424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64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≥ 7%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502227" y="2753591"/>
            <a:ext cx="3541568" cy="2078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от суммы по НТЗ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450273" y="3048000"/>
            <a:ext cx="3576205" cy="519545"/>
          </a:xfrm>
          <a:custGeom>
            <a:avLst/>
            <a:gdLst/>
            <a:ahLst/>
            <a:cxnLst/>
            <a:rect l="l" t="t" r="r" b="b"/>
            <a:pathLst>
              <a:path w="3576205" h="519545">
                <a:moveTo>
                  <a:pt x="34638" y="0"/>
                </a:moveTo>
                <a:lnTo>
                  <a:pt x="3541566" y="0"/>
                </a:lnTo>
                <a:cubicBezTo>
                  <a:pt x="3560697" y="0"/>
                  <a:pt x="3576205" y="15508"/>
                  <a:pt x="3576205" y="34638"/>
                </a:cubicBezTo>
                <a:lnTo>
                  <a:pt x="3576205" y="484907"/>
                </a:lnTo>
                <a:cubicBezTo>
                  <a:pt x="3576205" y="504037"/>
                  <a:pt x="3560697" y="519545"/>
                  <a:pt x="3541566" y="519545"/>
                </a:cubicBezTo>
                <a:lnTo>
                  <a:pt x="34638" y="519545"/>
                </a:lnTo>
                <a:cubicBezTo>
                  <a:pt x="15508" y="519545"/>
                  <a:pt x="0" y="504037"/>
                  <a:pt x="0" y="484907"/>
                </a:cubicBezTo>
                <a:lnTo>
                  <a:pt x="0" y="34638"/>
                </a:lnTo>
                <a:cubicBezTo>
                  <a:pt x="0" y="15521"/>
                  <a:pt x="15521" y="0"/>
                  <a:pt x="34638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9" name="Text 17"/>
          <p:cNvSpPr/>
          <p:nvPr/>
        </p:nvSpPr>
        <p:spPr>
          <a:xfrm>
            <a:off x="502227" y="3099955"/>
            <a:ext cx="3541568" cy="2078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1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Налоговые отчисления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502227" y="3307773"/>
            <a:ext cx="3541568" cy="2078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Наличие по итогам реализации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363682" y="3740727"/>
            <a:ext cx="3766705" cy="1835727"/>
          </a:xfrm>
          <a:custGeom>
            <a:avLst/>
            <a:gdLst/>
            <a:ahLst/>
            <a:cxnLst/>
            <a:rect l="l" t="t" r="r" b="b"/>
            <a:pathLst>
              <a:path w="3766705" h="1835727">
                <a:moveTo>
                  <a:pt x="34636" y="0"/>
                </a:moveTo>
                <a:lnTo>
                  <a:pt x="3697424" y="0"/>
                </a:lnTo>
                <a:cubicBezTo>
                  <a:pt x="3735687" y="0"/>
                  <a:pt x="3766705" y="31018"/>
                  <a:pt x="3766705" y="69280"/>
                </a:cubicBezTo>
                <a:lnTo>
                  <a:pt x="3766705" y="1766447"/>
                </a:lnTo>
                <a:cubicBezTo>
                  <a:pt x="3766705" y="1804709"/>
                  <a:pt x="3735687" y="1835727"/>
                  <a:pt x="3697424" y="1835727"/>
                </a:cubicBezTo>
                <a:lnTo>
                  <a:pt x="34636" y="1835727"/>
                </a:lnTo>
                <a:cubicBezTo>
                  <a:pt x="15507" y="1835727"/>
                  <a:pt x="0" y="1820220"/>
                  <a:pt x="0" y="1801091"/>
                </a:cubicBezTo>
                <a:lnTo>
                  <a:pt x="0" y="34636"/>
                </a:lnTo>
                <a:cubicBezTo>
                  <a:pt x="0" y="15520"/>
                  <a:pt x="15520" y="0"/>
                  <a:pt x="34636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2" name="Shape 20"/>
          <p:cNvSpPr/>
          <p:nvPr/>
        </p:nvSpPr>
        <p:spPr>
          <a:xfrm>
            <a:off x="363682" y="3740727"/>
            <a:ext cx="34636" cy="1835727"/>
          </a:xfrm>
          <a:custGeom>
            <a:avLst/>
            <a:gdLst/>
            <a:ahLst/>
            <a:cxnLst/>
            <a:rect l="l" t="t" r="r" b="b"/>
            <a:pathLst>
              <a:path w="34636" h="1835727">
                <a:moveTo>
                  <a:pt x="34636" y="0"/>
                </a:moveTo>
                <a:lnTo>
                  <a:pt x="34636" y="0"/>
                </a:lnTo>
                <a:lnTo>
                  <a:pt x="34636" y="1835727"/>
                </a:lnTo>
                <a:lnTo>
                  <a:pt x="34636" y="1835727"/>
                </a:lnTo>
                <a:cubicBezTo>
                  <a:pt x="15507" y="1835727"/>
                  <a:pt x="0" y="1820220"/>
                  <a:pt x="0" y="1801091"/>
                </a:cubicBezTo>
                <a:lnTo>
                  <a:pt x="0" y="34636"/>
                </a:lnTo>
                <a:cubicBezTo>
                  <a:pt x="0" y="15520"/>
                  <a:pt x="15520" y="0"/>
                  <a:pt x="34636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3" name="Shape 21"/>
          <p:cNvSpPr/>
          <p:nvPr/>
        </p:nvSpPr>
        <p:spPr>
          <a:xfrm>
            <a:off x="502227" y="3879273"/>
            <a:ext cx="138545" cy="138545"/>
          </a:xfrm>
          <a:custGeom>
            <a:avLst/>
            <a:gdLst/>
            <a:ahLst/>
            <a:cxnLst/>
            <a:rect l="l" t="t" r="r" b="b"/>
            <a:pathLst>
              <a:path w="138545" h="138545">
                <a:moveTo>
                  <a:pt x="34636" y="86591"/>
                </a:moveTo>
                <a:lnTo>
                  <a:pt x="6630" y="86591"/>
                </a:lnTo>
                <a:cubicBezTo>
                  <a:pt x="-108" y="86591"/>
                  <a:pt x="-4248" y="79258"/>
                  <a:pt x="-785" y="73467"/>
                </a:cubicBezTo>
                <a:lnTo>
                  <a:pt x="13530" y="49600"/>
                </a:lnTo>
                <a:cubicBezTo>
                  <a:pt x="15884" y="45677"/>
                  <a:pt x="20105" y="43295"/>
                  <a:pt x="24678" y="43295"/>
                </a:cubicBezTo>
                <a:lnTo>
                  <a:pt x="50385" y="43295"/>
                </a:lnTo>
                <a:cubicBezTo>
                  <a:pt x="70977" y="8416"/>
                  <a:pt x="101690" y="6657"/>
                  <a:pt x="122228" y="9660"/>
                </a:cubicBezTo>
                <a:cubicBezTo>
                  <a:pt x="125692" y="10174"/>
                  <a:pt x="128398" y="12880"/>
                  <a:pt x="128885" y="16317"/>
                </a:cubicBezTo>
                <a:cubicBezTo>
                  <a:pt x="131889" y="36855"/>
                  <a:pt x="130130" y="67568"/>
                  <a:pt x="95250" y="88160"/>
                </a:cubicBezTo>
                <a:lnTo>
                  <a:pt x="95250" y="113867"/>
                </a:lnTo>
                <a:cubicBezTo>
                  <a:pt x="95250" y="118440"/>
                  <a:pt x="92869" y="122661"/>
                  <a:pt x="88945" y="125016"/>
                </a:cubicBezTo>
                <a:lnTo>
                  <a:pt x="65078" y="139330"/>
                </a:lnTo>
                <a:cubicBezTo>
                  <a:pt x="59315" y="142794"/>
                  <a:pt x="51955" y="138627"/>
                  <a:pt x="51955" y="131916"/>
                </a:cubicBezTo>
                <a:lnTo>
                  <a:pt x="51955" y="103909"/>
                </a:lnTo>
                <a:cubicBezTo>
                  <a:pt x="51955" y="94357"/>
                  <a:pt x="44188" y="86591"/>
                  <a:pt x="34636" y="86591"/>
                </a:cubicBezTo>
                <a:lnTo>
                  <a:pt x="34609" y="86591"/>
                </a:lnTo>
                <a:close/>
                <a:moveTo>
                  <a:pt x="108239" y="43295"/>
                </a:moveTo>
                <a:cubicBezTo>
                  <a:pt x="108239" y="36127"/>
                  <a:pt x="102419" y="30307"/>
                  <a:pt x="95250" y="30307"/>
                </a:cubicBezTo>
                <a:cubicBezTo>
                  <a:pt x="88081" y="30307"/>
                  <a:pt x="82261" y="36127"/>
                  <a:pt x="82261" y="43295"/>
                </a:cubicBezTo>
                <a:cubicBezTo>
                  <a:pt x="82261" y="50464"/>
                  <a:pt x="88081" y="56284"/>
                  <a:pt x="95250" y="56284"/>
                </a:cubicBezTo>
                <a:cubicBezTo>
                  <a:pt x="102419" y="56284"/>
                  <a:pt x="108239" y="50464"/>
                  <a:pt x="108239" y="43295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4" name="Text 22"/>
          <p:cNvSpPr/>
          <p:nvPr/>
        </p:nvSpPr>
        <p:spPr>
          <a:xfrm>
            <a:off x="658091" y="3844636"/>
            <a:ext cx="3437659" cy="2078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1" b="1" dirty="0">
                <a:solidFill>
                  <a:srgbClr val="059669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Стартапы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489239" y="4091420"/>
            <a:ext cx="3532909" cy="562841"/>
          </a:xfrm>
          <a:custGeom>
            <a:avLst/>
            <a:gdLst/>
            <a:ahLst/>
            <a:cxnLst/>
            <a:rect l="l" t="t" r="r" b="b"/>
            <a:pathLst>
              <a:path w="3532909" h="562841">
                <a:moveTo>
                  <a:pt x="34637" y="0"/>
                </a:moveTo>
                <a:lnTo>
                  <a:pt x="3498272" y="0"/>
                </a:lnTo>
                <a:cubicBezTo>
                  <a:pt x="3517401" y="0"/>
                  <a:pt x="3532909" y="15508"/>
                  <a:pt x="3532909" y="34637"/>
                </a:cubicBezTo>
                <a:lnTo>
                  <a:pt x="3532909" y="528204"/>
                </a:lnTo>
                <a:cubicBezTo>
                  <a:pt x="3532909" y="547333"/>
                  <a:pt x="3517401" y="562841"/>
                  <a:pt x="3498272" y="562841"/>
                </a:cubicBezTo>
                <a:lnTo>
                  <a:pt x="34637" y="562841"/>
                </a:lnTo>
                <a:cubicBezTo>
                  <a:pt x="15508" y="562841"/>
                  <a:pt x="0" y="547333"/>
                  <a:pt x="0" y="528204"/>
                </a:cubicBezTo>
                <a:lnTo>
                  <a:pt x="0" y="34637"/>
                </a:lnTo>
                <a:cubicBezTo>
                  <a:pt x="0" y="15520"/>
                  <a:pt x="15520" y="0"/>
                  <a:pt x="34637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26" name="Text 24"/>
          <p:cNvSpPr/>
          <p:nvPr/>
        </p:nvSpPr>
        <p:spPr>
          <a:xfrm>
            <a:off x="545523" y="4147705"/>
            <a:ext cx="3489614" cy="2078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1" b="1" dirty="0">
                <a:solidFill>
                  <a:srgbClr val="059669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Количество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545523" y="4355523"/>
            <a:ext cx="3506932" cy="2424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64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≥ 3 стартапов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489239" y="4697557"/>
            <a:ext cx="3532909" cy="770659"/>
          </a:xfrm>
          <a:custGeom>
            <a:avLst/>
            <a:gdLst/>
            <a:ahLst/>
            <a:cxnLst/>
            <a:rect l="l" t="t" r="r" b="b"/>
            <a:pathLst>
              <a:path w="3532909" h="770659">
                <a:moveTo>
                  <a:pt x="34633" y="0"/>
                </a:moveTo>
                <a:lnTo>
                  <a:pt x="3498276" y="0"/>
                </a:lnTo>
                <a:cubicBezTo>
                  <a:pt x="3517403" y="0"/>
                  <a:pt x="3532909" y="15506"/>
                  <a:pt x="3532909" y="34633"/>
                </a:cubicBezTo>
                <a:lnTo>
                  <a:pt x="3532909" y="736026"/>
                </a:lnTo>
                <a:cubicBezTo>
                  <a:pt x="3532909" y="755153"/>
                  <a:pt x="3517403" y="770659"/>
                  <a:pt x="3498276" y="770659"/>
                </a:cubicBezTo>
                <a:lnTo>
                  <a:pt x="34633" y="770659"/>
                </a:lnTo>
                <a:cubicBezTo>
                  <a:pt x="15506" y="770659"/>
                  <a:pt x="0" y="755153"/>
                  <a:pt x="0" y="736026"/>
                </a:cubicBezTo>
                <a:lnTo>
                  <a:pt x="0" y="34633"/>
                </a:lnTo>
                <a:cubicBezTo>
                  <a:pt x="0" y="15519"/>
                  <a:pt x="15519" y="0"/>
                  <a:pt x="3463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29" name="Text 27"/>
          <p:cNvSpPr/>
          <p:nvPr/>
        </p:nvSpPr>
        <p:spPr>
          <a:xfrm>
            <a:off x="545523" y="4753841"/>
            <a:ext cx="3489614" cy="2078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1" b="1" dirty="0">
                <a:solidFill>
                  <a:srgbClr val="059669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Инвестиции в стартапы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545523" y="4961659"/>
            <a:ext cx="3506932" cy="2424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64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≥ 1,5%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545523" y="5204114"/>
            <a:ext cx="3489614" cy="2078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1" dirty="0">
                <a:solidFill>
                  <a:srgbClr val="6B728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от суммы по НТЗ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4219819" y="1073727"/>
            <a:ext cx="3766705" cy="2078182"/>
          </a:xfrm>
          <a:custGeom>
            <a:avLst/>
            <a:gdLst/>
            <a:ahLst/>
            <a:cxnLst/>
            <a:rect l="l" t="t" r="r" b="b"/>
            <a:pathLst>
              <a:path w="3766705" h="2078182">
                <a:moveTo>
                  <a:pt x="34636" y="0"/>
                </a:moveTo>
                <a:lnTo>
                  <a:pt x="3697439" y="0"/>
                </a:lnTo>
                <a:cubicBezTo>
                  <a:pt x="3735693" y="0"/>
                  <a:pt x="3766705" y="31011"/>
                  <a:pt x="3766705" y="69266"/>
                </a:cubicBezTo>
                <a:lnTo>
                  <a:pt x="3766705" y="2008916"/>
                </a:lnTo>
                <a:cubicBezTo>
                  <a:pt x="3766705" y="2047170"/>
                  <a:pt x="3735693" y="2078182"/>
                  <a:pt x="3697439" y="2078182"/>
                </a:cubicBezTo>
                <a:lnTo>
                  <a:pt x="34636" y="2078182"/>
                </a:lnTo>
                <a:cubicBezTo>
                  <a:pt x="15507" y="2078182"/>
                  <a:pt x="0" y="2062675"/>
                  <a:pt x="0" y="2043545"/>
                </a:cubicBezTo>
                <a:lnTo>
                  <a:pt x="0" y="34636"/>
                </a:lnTo>
                <a:cubicBezTo>
                  <a:pt x="0" y="15520"/>
                  <a:pt x="15520" y="0"/>
                  <a:pt x="34636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3" name="Shape 31"/>
          <p:cNvSpPr/>
          <p:nvPr/>
        </p:nvSpPr>
        <p:spPr>
          <a:xfrm>
            <a:off x="4219819" y="1073727"/>
            <a:ext cx="34636" cy="2078182"/>
          </a:xfrm>
          <a:custGeom>
            <a:avLst/>
            <a:gdLst/>
            <a:ahLst/>
            <a:cxnLst/>
            <a:rect l="l" t="t" r="r" b="b"/>
            <a:pathLst>
              <a:path w="34636" h="2078182">
                <a:moveTo>
                  <a:pt x="34636" y="0"/>
                </a:moveTo>
                <a:lnTo>
                  <a:pt x="34636" y="0"/>
                </a:lnTo>
                <a:lnTo>
                  <a:pt x="34636" y="2078182"/>
                </a:lnTo>
                <a:lnTo>
                  <a:pt x="34636" y="2078182"/>
                </a:lnTo>
                <a:cubicBezTo>
                  <a:pt x="15507" y="2078182"/>
                  <a:pt x="0" y="2062675"/>
                  <a:pt x="0" y="2043545"/>
                </a:cubicBezTo>
                <a:lnTo>
                  <a:pt x="0" y="34636"/>
                </a:lnTo>
                <a:cubicBezTo>
                  <a:pt x="0" y="15520"/>
                  <a:pt x="15520" y="0"/>
                  <a:pt x="34636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4" name="Shape 32"/>
          <p:cNvSpPr/>
          <p:nvPr/>
        </p:nvSpPr>
        <p:spPr>
          <a:xfrm>
            <a:off x="4372435" y="1220932"/>
            <a:ext cx="136381" cy="155864"/>
          </a:xfrm>
          <a:custGeom>
            <a:avLst/>
            <a:gdLst/>
            <a:ahLst/>
            <a:cxnLst/>
            <a:rect l="l" t="t" r="r" b="b"/>
            <a:pathLst>
              <a:path w="136381" h="155864">
                <a:moveTo>
                  <a:pt x="73457" y="-3957"/>
                </a:moveTo>
                <a:cubicBezTo>
                  <a:pt x="69986" y="-4658"/>
                  <a:pt x="66425" y="-4658"/>
                  <a:pt x="62954" y="-3957"/>
                </a:cubicBezTo>
                <a:lnTo>
                  <a:pt x="5875" y="7458"/>
                </a:lnTo>
                <a:cubicBezTo>
                  <a:pt x="2466" y="8128"/>
                  <a:pt x="0" y="11142"/>
                  <a:pt x="0" y="14612"/>
                </a:cubicBezTo>
                <a:cubicBezTo>
                  <a:pt x="0" y="17748"/>
                  <a:pt x="1979" y="20488"/>
                  <a:pt x="4871" y="21492"/>
                </a:cubicBezTo>
                <a:lnTo>
                  <a:pt x="4871" y="43837"/>
                </a:lnTo>
                <a:lnTo>
                  <a:pt x="91" y="67764"/>
                </a:lnTo>
                <a:cubicBezTo>
                  <a:pt x="30" y="68038"/>
                  <a:pt x="0" y="68343"/>
                  <a:pt x="0" y="68647"/>
                </a:cubicBezTo>
                <a:cubicBezTo>
                  <a:pt x="0" y="71082"/>
                  <a:pt x="1979" y="73092"/>
                  <a:pt x="4445" y="73092"/>
                </a:cubicBezTo>
                <a:lnTo>
                  <a:pt x="15069" y="73092"/>
                </a:lnTo>
                <a:cubicBezTo>
                  <a:pt x="17504" y="73092"/>
                  <a:pt x="19513" y="71113"/>
                  <a:pt x="19513" y="68647"/>
                </a:cubicBezTo>
                <a:cubicBezTo>
                  <a:pt x="19513" y="68343"/>
                  <a:pt x="19483" y="68069"/>
                  <a:pt x="19422" y="67764"/>
                </a:cubicBezTo>
                <a:lnTo>
                  <a:pt x="14612" y="43837"/>
                </a:lnTo>
                <a:lnTo>
                  <a:pt x="14612" y="23532"/>
                </a:lnTo>
                <a:lnTo>
                  <a:pt x="29224" y="26454"/>
                </a:lnTo>
                <a:lnTo>
                  <a:pt x="29224" y="43837"/>
                </a:lnTo>
                <a:cubicBezTo>
                  <a:pt x="29224" y="65359"/>
                  <a:pt x="46668" y="82803"/>
                  <a:pt x="68190" y="82803"/>
                </a:cubicBezTo>
                <a:cubicBezTo>
                  <a:pt x="89713" y="82803"/>
                  <a:pt x="107156" y="65359"/>
                  <a:pt x="107156" y="43837"/>
                </a:cubicBezTo>
                <a:lnTo>
                  <a:pt x="107156" y="26454"/>
                </a:lnTo>
                <a:lnTo>
                  <a:pt x="130505" y="21797"/>
                </a:lnTo>
                <a:cubicBezTo>
                  <a:pt x="133915" y="21096"/>
                  <a:pt x="136381" y="18083"/>
                  <a:pt x="136381" y="14612"/>
                </a:cubicBezTo>
                <a:cubicBezTo>
                  <a:pt x="136381" y="11142"/>
                  <a:pt x="133915" y="8128"/>
                  <a:pt x="130505" y="7458"/>
                </a:cubicBezTo>
                <a:lnTo>
                  <a:pt x="73457" y="-3957"/>
                </a:lnTo>
                <a:close/>
                <a:moveTo>
                  <a:pt x="68190" y="68190"/>
                </a:moveTo>
                <a:cubicBezTo>
                  <a:pt x="54735" y="68190"/>
                  <a:pt x="43837" y="57292"/>
                  <a:pt x="43837" y="43837"/>
                </a:cubicBezTo>
                <a:lnTo>
                  <a:pt x="92544" y="43837"/>
                </a:lnTo>
                <a:cubicBezTo>
                  <a:pt x="92544" y="57292"/>
                  <a:pt x="81646" y="68190"/>
                  <a:pt x="68190" y="68190"/>
                </a:cubicBezTo>
                <a:close/>
                <a:moveTo>
                  <a:pt x="36561" y="97445"/>
                </a:moveTo>
                <a:cubicBezTo>
                  <a:pt x="17870" y="106030"/>
                  <a:pt x="4871" y="124904"/>
                  <a:pt x="4871" y="146822"/>
                </a:cubicBezTo>
                <a:cubicBezTo>
                  <a:pt x="4871" y="151815"/>
                  <a:pt x="8920" y="155864"/>
                  <a:pt x="13912" y="155864"/>
                </a:cubicBezTo>
                <a:lnTo>
                  <a:pt x="60884" y="155864"/>
                </a:lnTo>
                <a:lnTo>
                  <a:pt x="60884" y="111418"/>
                </a:lnTo>
                <a:lnTo>
                  <a:pt x="43410" y="98328"/>
                </a:lnTo>
                <a:cubicBezTo>
                  <a:pt x="41432" y="96836"/>
                  <a:pt x="38783" y="96441"/>
                  <a:pt x="36531" y="97476"/>
                </a:cubicBezTo>
                <a:close/>
                <a:moveTo>
                  <a:pt x="75496" y="155864"/>
                </a:moveTo>
                <a:lnTo>
                  <a:pt x="122469" y="155864"/>
                </a:lnTo>
                <a:cubicBezTo>
                  <a:pt x="127461" y="155864"/>
                  <a:pt x="131510" y="151815"/>
                  <a:pt x="131510" y="146822"/>
                </a:cubicBezTo>
                <a:cubicBezTo>
                  <a:pt x="131510" y="124904"/>
                  <a:pt x="118511" y="106030"/>
                  <a:pt x="99820" y="97476"/>
                </a:cubicBezTo>
                <a:cubicBezTo>
                  <a:pt x="97567" y="96441"/>
                  <a:pt x="94919" y="96836"/>
                  <a:pt x="92940" y="98328"/>
                </a:cubicBezTo>
                <a:lnTo>
                  <a:pt x="75466" y="111418"/>
                </a:lnTo>
                <a:lnTo>
                  <a:pt x="75466" y="155864"/>
                </a:ln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5" name="Text 33"/>
          <p:cNvSpPr/>
          <p:nvPr/>
        </p:nvSpPr>
        <p:spPr>
          <a:xfrm>
            <a:off x="4540205" y="1177636"/>
            <a:ext cx="3420341" cy="2424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27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Кадры и акселерация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4345375" y="1459057"/>
            <a:ext cx="3532909" cy="770659"/>
          </a:xfrm>
          <a:custGeom>
            <a:avLst/>
            <a:gdLst/>
            <a:ahLst/>
            <a:cxnLst/>
            <a:rect l="l" t="t" r="r" b="b"/>
            <a:pathLst>
              <a:path w="3532909" h="770659">
                <a:moveTo>
                  <a:pt x="34633" y="0"/>
                </a:moveTo>
                <a:lnTo>
                  <a:pt x="3498276" y="0"/>
                </a:lnTo>
                <a:cubicBezTo>
                  <a:pt x="3517403" y="0"/>
                  <a:pt x="3532909" y="15506"/>
                  <a:pt x="3532909" y="34633"/>
                </a:cubicBezTo>
                <a:lnTo>
                  <a:pt x="3532909" y="736026"/>
                </a:lnTo>
                <a:cubicBezTo>
                  <a:pt x="3532909" y="755153"/>
                  <a:pt x="3517403" y="770659"/>
                  <a:pt x="3498276" y="770659"/>
                </a:cubicBezTo>
                <a:lnTo>
                  <a:pt x="34633" y="770659"/>
                </a:lnTo>
                <a:cubicBezTo>
                  <a:pt x="15506" y="770659"/>
                  <a:pt x="0" y="755153"/>
                  <a:pt x="0" y="736026"/>
                </a:cubicBezTo>
                <a:lnTo>
                  <a:pt x="0" y="34633"/>
                </a:lnTo>
                <a:cubicBezTo>
                  <a:pt x="0" y="15519"/>
                  <a:pt x="15519" y="0"/>
                  <a:pt x="3463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37" name="Text 35"/>
          <p:cNvSpPr/>
          <p:nvPr/>
        </p:nvSpPr>
        <p:spPr>
          <a:xfrm>
            <a:off x="4401659" y="1515341"/>
            <a:ext cx="3489614" cy="2078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1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Выпуск PhD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4401659" y="1723159"/>
            <a:ext cx="3506932" cy="2424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64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≥ 6 докторов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4401659" y="1965614"/>
            <a:ext cx="3489614" cy="2078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1" dirty="0">
                <a:solidFill>
                  <a:srgbClr val="6B728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по профилю НТЗ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4345375" y="2273011"/>
            <a:ext cx="3532909" cy="770659"/>
          </a:xfrm>
          <a:custGeom>
            <a:avLst/>
            <a:gdLst/>
            <a:ahLst/>
            <a:cxnLst/>
            <a:rect l="l" t="t" r="r" b="b"/>
            <a:pathLst>
              <a:path w="3532909" h="770659">
                <a:moveTo>
                  <a:pt x="34633" y="0"/>
                </a:moveTo>
                <a:lnTo>
                  <a:pt x="3498276" y="0"/>
                </a:lnTo>
                <a:cubicBezTo>
                  <a:pt x="3517403" y="0"/>
                  <a:pt x="3532909" y="15506"/>
                  <a:pt x="3532909" y="34633"/>
                </a:cubicBezTo>
                <a:lnTo>
                  <a:pt x="3532909" y="736026"/>
                </a:lnTo>
                <a:cubicBezTo>
                  <a:pt x="3532909" y="755153"/>
                  <a:pt x="3517403" y="770659"/>
                  <a:pt x="3498276" y="770659"/>
                </a:cubicBezTo>
                <a:lnTo>
                  <a:pt x="34633" y="770659"/>
                </a:lnTo>
                <a:cubicBezTo>
                  <a:pt x="15506" y="770659"/>
                  <a:pt x="0" y="755153"/>
                  <a:pt x="0" y="736026"/>
                </a:cubicBezTo>
                <a:lnTo>
                  <a:pt x="0" y="34633"/>
                </a:lnTo>
                <a:cubicBezTo>
                  <a:pt x="0" y="15519"/>
                  <a:pt x="15519" y="0"/>
                  <a:pt x="3463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41" name="Text 39"/>
          <p:cNvSpPr/>
          <p:nvPr/>
        </p:nvSpPr>
        <p:spPr>
          <a:xfrm>
            <a:off x="4401659" y="2329295"/>
            <a:ext cx="3489614" cy="2078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1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Акселерация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4401659" y="2537114"/>
            <a:ext cx="3506932" cy="2424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64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≥ 30 человек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4401659" y="2779568"/>
            <a:ext cx="3489614" cy="2078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1" dirty="0">
                <a:solidFill>
                  <a:srgbClr val="6B728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ученых и специалистов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4219819" y="3221182"/>
            <a:ext cx="3766705" cy="1662545"/>
          </a:xfrm>
          <a:custGeom>
            <a:avLst/>
            <a:gdLst/>
            <a:ahLst/>
            <a:cxnLst/>
            <a:rect l="l" t="t" r="r" b="b"/>
            <a:pathLst>
              <a:path w="3766705" h="1662545">
                <a:moveTo>
                  <a:pt x="34636" y="0"/>
                </a:moveTo>
                <a:lnTo>
                  <a:pt x="3697426" y="0"/>
                </a:lnTo>
                <a:cubicBezTo>
                  <a:pt x="3735688" y="0"/>
                  <a:pt x="3766705" y="31017"/>
                  <a:pt x="3766705" y="69278"/>
                </a:cubicBezTo>
                <a:lnTo>
                  <a:pt x="3766705" y="1593267"/>
                </a:lnTo>
                <a:cubicBezTo>
                  <a:pt x="3766705" y="1631529"/>
                  <a:pt x="3735688" y="1662545"/>
                  <a:pt x="3697426" y="1662545"/>
                </a:cubicBezTo>
                <a:lnTo>
                  <a:pt x="34636" y="1662545"/>
                </a:lnTo>
                <a:cubicBezTo>
                  <a:pt x="15507" y="1662545"/>
                  <a:pt x="0" y="1647038"/>
                  <a:pt x="0" y="1627909"/>
                </a:cubicBezTo>
                <a:lnTo>
                  <a:pt x="0" y="34636"/>
                </a:lnTo>
                <a:cubicBezTo>
                  <a:pt x="0" y="15520"/>
                  <a:pt x="15520" y="0"/>
                  <a:pt x="34636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5" name="Shape 43"/>
          <p:cNvSpPr/>
          <p:nvPr/>
        </p:nvSpPr>
        <p:spPr>
          <a:xfrm>
            <a:off x="4219819" y="3221182"/>
            <a:ext cx="34636" cy="1662545"/>
          </a:xfrm>
          <a:custGeom>
            <a:avLst/>
            <a:gdLst/>
            <a:ahLst/>
            <a:cxnLst/>
            <a:rect l="l" t="t" r="r" b="b"/>
            <a:pathLst>
              <a:path w="34636" h="1662545">
                <a:moveTo>
                  <a:pt x="34636" y="0"/>
                </a:moveTo>
                <a:lnTo>
                  <a:pt x="34636" y="0"/>
                </a:lnTo>
                <a:lnTo>
                  <a:pt x="34636" y="1662545"/>
                </a:lnTo>
                <a:lnTo>
                  <a:pt x="34636" y="1662545"/>
                </a:lnTo>
                <a:cubicBezTo>
                  <a:pt x="15507" y="1662545"/>
                  <a:pt x="0" y="1647038"/>
                  <a:pt x="0" y="1627909"/>
                </a:cubicBezTo>
                <a:lnTo>
                  <a:pt x="0" y="34636"/>
                </a:lnTo>
                <a:cubicBezTo>
                  <a:pt x="0" y="15520"/>
                  <a:pt x="15520" y="0"/>
                  <a:pt x="34636" y="0"/>
                </a:cubicBezTo>
                <a:close/>
              </a:path>
            </a:pathLst>
          </a:custGeom>
          <a:solidFill>
            <a:srgbClr val="1F293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6" name="Shape 44"/>
          <p:cNvSpPr/>
          <p:nvPr/>
        </p:nvSpPr>
        <p:spPr>
          <a:xfrm>
            <a:off x="4362694" y="3368386"/>
            <a:ext cx="155864" cy="155864"/>
          </a:xfrm>
          <a:custGeom>
            <a:avLst/>
            <a:gdLst/>
            <a:ahLst/>
            <a:cxnLst/>
            <a:rect l="l" t="t" r="r" b="b"/>
            <a:pathLst>
              <a:path w="155864" h="155864">
                <a:moveTo>
                  <a:pt x="77932" y="43015"/>
                </a:moveTo>
                <a:lnTo>
                  <a:pt x="77932" y="137172"/>
                </a:lnTo>
                <a:lnTo>
                  <a:pt x="78084" y="137111"/>
                </a:lnTo>
                <a:cubicBezTo>
                  <a:pt x="94705" y="130201"/>
                  <a:pt x="112545" y="126639"/>
                  <a:pt x="130536" y="126639"/>
                </a:cubicBezTo>
                <a:lnTo>
                  <a:pt x="136381" y="126639"/>
                </a:lnTo>
                <a:lnTo>
                  <a:pt x="136381" y="29224"/>
                </a:lnTo>
                <a:lnTo>
                  <a:pt x="130536" y="29224"/>
                </a:lnTo>
                <a:cubicBezTo>
                  <a:pt x="117689" y="29224"/>
                  <a:pt x="104934" y="31782"/>
                  <a:pt x="93062" y="36713"/>
                </a:cubicBezTo>
                <a:cubicBezTo>
                  <a:pt x="87947" y="38844"/>
                  <a:pt x="82894" y="40945"/>
                  <a:pt x="77932" y="43015"/>
                </a:cubicBezTo>
                <a:close/>
                <a:moveTo>
                  <a:pt x="70291" y="18722"/>
                </a:moveTo>
                <a:lnTo>
                  <a:pt x="77932" y="21918"/>
                </a:lnTo>
                <a:lnTo>
                  <a:pt x="85573" y="18722"/>
                </a:lnTo>
                <a:cubicBezTo>
                  <a:pt x="99820" y="12786"/>
                  <a:pt x="115102" y="9741"/>
                  <a:pt x="130536" y="9741"/>
                </a:cubicBezTo>
                <a:lnTo>
                  <a:pt x="141251" y="9741"/>
                </a:lnTo>
                <a:cubicBezTo>
                  <a:pt x="149319" y="9741"/>
                  <a:pt x="155864" y="16287"/>
                  <a:pt x="155864" y="24354"/>
                </a:cubicBezTo>
                <a:lnTo>
                  <a:pt x="155864" y="131510"/>
                </a:lnTo>
                <a:cubicBezTo>
                  <a:pt x="155864" y="139577"/>
                  <a:pt x="149319" y="146122"/>
                  <a:pt x="141251" y="146122"/>
                </a:cubicBezTo>
                <a:lnTo>
                  <a:pt x="130536" y="146122"/>
                </a:lnTo>
                <a:cubicBezTo>
                  <a:pt x="115102" y="146122"/>
                  <a:pt x="99820" y="149166"/>
                  <a:pt x="85573" y="155103"/>
                </a:cubicBezTo>
                <a:lnTo>
                  <a:pt x="81676" y="156716"/>
                </a:lnTo>
                <a:cubicBezTo>
                  <a:pt x="79271" y="157721"/>
                  <a:pt x="76592" y="157721"/>
                  <a:pt x="74187" y="156716"/>
                </a:cubicBezTo>
                <a:lnTo>
                  <a:pt x="70291" y="155103"/>
                </a:lnTo>
                <a:cubicBezTo>
                  <a:pt x="56044" y="149166"/>
                  <a:pt x="40762" y="146122"/>
                  <a:pt x="25328" y="146122"/>
                </a:cubicBezTo>
                <a:lnTo>
                  <a:pt x="14612" y="146122"/>
                </a:lnTo>
                <a:cubicBezTo>
                  <a:pt x="6545" y="146122"/>
                  <a:pt x="0" y="139577"/>
                  <a:pt x="0" y="131510"/>
                </a:cubicBezTo>
                <a:lnTo>
                  <a:pt x="0" y="24354"/>
                </a:lnTo>
                <a:cubicBezTo>
                  <a:pt x="0" y="16287"/>
                  <a:pt x="6545" y="9741"/>
                  <a:pt x="14612" y="9741"/>
                </a:cubicBezTo>
                <a:lnTo>
                  <a:pt x="25328" y="9741"/>
                </a:lnTo>
                <a:cubicBezTo>
                  <a:pt x="40762" y="9741"/>
                  <a:pt x="56044" y="12786"/>
                  <a:pt x="70291" y="18722"/>
                </a:cubicBezTo>
                <a:close/>
              </a:path>
            </a:pathLst>
          </a:custGeom>
          <a:solidFill>
            <a:srgbClr val="1F293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7" name="Text 45"/>
          <p:cNvSpPr/>
          <p:nvPr/>
        </p:nvSpPr>
        <p:spPr>
          <a:xfrm>
            <a:off x="4540205" y="3325091"/>
            <a:ext cx="3420341" cy="2424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27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Публикации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4345375" y="3606511"/>
            <a:ext cx="3532909" cy="562841"/>
          </a:xfrm>
          <a:custGeom>
            <a:avLst/>
            <a:gdLst/>
            <a:ahLst/>
            <a:cxnLst/>
            <a:rect l="l" t="t" r="r" b="b"/>
            <a:pathLst>
              <a:path w="3532909" h="562841">
                <a:moveTo>
                  <a:pt x="34637" y="0"/>
                </a:moveTo>
                <a:lnTo>
                  <a:pt x="3498272" y="0"/>
                </a:lnTo>
                <a:cubicBezTo>
                  <a:pt x="3517401" y="0"/>
                  <a:pt x="3532909" y="15508"/>
                  <a:pt x="3532909" y="34637"/>
                </a:cubicBezTo>
                <a:lnTo>
                  <a:pt x="3532909" y="528204"/>
                </a:lnTo>
                <a:cubicBezTo>
                  <a:pt x="3532909" y="547333"/>
                  <a:pt x="3517401" y="562841"/>
                  <a:pt x="3498272" y="562841"/>
                </a:cubicBezTo>
                <a:lnTo>
                  <a:pt x="34637" y="562841"/>
                </a:lnTo>
                <a:cubicBezTo>
                  <a:pt x="15508" y="562841"/>
                  <a:pt x="0" y="547333"/>
                  <a:pt x="0" y="528204"/>
                </a:cubicBezTo>
                <a:lnTo>
                  <a:pt x="0" y="34637"/>
                </a:lnTo>
                <a:cubicBezTo>
                  <a:pt x="0" y="15520"/>
                  <a:pt x="15520" y="0"/>
                  <a:pt x="34637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49" name="Text 47"/>
          <p:cNvSpPr/>
          <p:nvPr/>
        </p:nvSpPr>
        <p:spPr>
          <a:xfrm>
            <a:off x="4401659" y="3662795"/>
            <a:ext cx="3489614" cy="2078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1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Q1-Q2 WoS / Scopus ≥50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4401659" y="3870614"/>
            <a:ext cx="3506932" cy="2424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64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≥ 10 статей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4345375" y="4212648"/>
            <a:ext cx="3532909" cy="562841"/>
          </a:xfrm>
          <a:custGeom>
            <a:avLst/>
            <a:gdLst/>
            <a:ahLst/>
            <a:cxnLst/>
            <a:rect l="l" t="t" r="r" b="b"/>
            <a:pathLst>
              <a:path w="3532909" h="562841">
                <a:moveTo>
                  <a:pt x="34637" y="0"/>
                </a:moveTo>
                <a:lnTo>
                  <a:pt x="3498272" y="0"/>
                </a:lnTo>
                <a:cubicBezTo>
                  <a:pt x="3517401" y="0"/>
                  <a:pt x="3532909" y="15508"/>
                  <a:pt x="3532909" y="34637"/>
                </a:cubicBezTo>
                <a:lnTo>
                  <a:pt x="3532909" y="528204"/>
                </a:lnTo>
                <a:cubicBezTo>
                  <a:pt x="3532909" y="547333"/>
                  <a:pt x="3517401" y="562841"/>
                  <a:pt x="3498272" y="562841"/>
                </a:cubicBezTo>
                <a:lnTo>
                  <a:pt x="34637" y="562841"/>
                </a:lnTo>
                <a:cubicBezTo>
                  <a:pt x="15508" y="562841"/>
                  <a:pt x="0" y="547333"/>
                  <a:pt x="0" y="528204"/>
                </a:cubicBezTo>
                <a:lnTo>
                  <a:pt x="0" y="34637"/>
                </a:lnTo>
                <a:cubicBezTo>
                  <a:pt x="0" y="15520"/>
                  <a:pt x="15520" y="0"/>
                  <a:pt x="34637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52" name="Text 50"/>
          <p:cNvSpPr/>
          <p:nvPr/>
        </p:nvSpPr>
        <p:spPr>
          <a:xfrm>
            <a:off x="4401659" y="4268932"/>
            <a:ext cx="3489614" cy="2078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1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Журналы КОКНВО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4401659" y="4476750"/>
            <a:ext cx="3506932" cy="2424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64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≥ 20 статей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4219819" y="4953000"/>
            <a:ext cx="3766705" cy="1627909"/>
          </a:xfrm>
          <a:custGeom>
            <a:avLst/>
            <a:gdLst/>
            <a:ahLst/>
            <a:cxnLst/>
            <a:rect l="l" t="t" r="r" b="b"/>
            <a:pathLst>
              <a:path w="3766705" h="1627909">
                <a:moveTo>
                  <a:pt x="34636" y="0"/>
                </a:moveTo>
                <a:lnTo>
                  <a:pt x="3697437" y="0"/>
                </a:lnTo>
                <a:cubicBezTo>
                  <a:pt x="3735692" y="0"/>
                  <a:pt x="3766705" y="31012"/>
                  <a:pt x="3766705" y="69268"/>
                </a:cubicBezTo>
                <a:lnTo>
                  <a:pt x="3766705" y="1558642"/>
                </a:lnTo>
                <a:cubicBezTo>
                  <a:pt x="3766705" y="1596897"/>
                  <a:pt x="3735692" y="1627909"/>
                  <a:pt x="3697437" y="1627909"/>
                </a:cubicBezTo>
                <a:lnTo>
                  <a:pt x="34636" y="1627909"/>
                </a:lnTo>
                <a:cubicBezTo>
                  <a:pt x="15507" y="1627909"/>
                  <a:pt x="0" y="1612402"/>
                  <a:pt x="0" y="1593273"/>
                </a:cubicBezTo>
                <a:lnTo>
                  <a:pt x="0" y="34636"/>
                </a:lnTo>
                <a:cubicBezTo>
                  <a:pt x="0" y="15520"/>
                  <a:pt x="15520" y="0"/>
                  <a:pt x="34636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55" name="Shape 53"/>
          <p:cNvSpPr/>
          <p:nvPr/>
        </p:nvSpPr>
        <p:spPr>
          <a:xfrm>
            <a:off x="4219819" y="4953000"/>
            <a:ext cx="34636" cy="1627909"/>
          </a:xfrm>
          <a:custGeom>
            <a:avLst/>
            <a:gdLst/>
            <a:ahLst/>
            <a:cxnLst/>
            <a:rect l="l" t="t" r="r" b="b"/>
            <a:pathLst>
              <a:path w="34636" h="1627909">
                <a:moveTo>
                  <a:pt x="34636" y="0"/>
                </a:moveTo>
                <a:lnTo>
                  <a:pt x="34636" y="0"/>
                </a:lnTo>
                <a:lnTo>
                  <a:pt x="34636" y="1627909"/>
                </a:lnTo>
                <a:lnTo>
                  <a:pt x="34636" y="1627909"/>
                </a:lnTo>
                <a:cubicBezTo>
                  <a:pt x="15507" y="1627909"/>
                  <a:pt x="0" y="1612402"/>
                  <a:pt x="0" y="1593273"/>
                </a:cubicBezTo>
                <a:lnTo>
                  <a:pt x="0" y="34636"/>
                </a:lnTo>
                <a:cubicBezTo>
                  <a:pt x="0" y="15520"/>
                  <a:pt x="15520" y="0"/>
                  <a:pt x="34636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56" name="Shape 54"/>
          <p:cNvSpPr/>
          <p:nvPr/>
        </p:nvSpPr>
        <p:spPr>
          <a:xfrm>
            <a:off x="4352952" y="5100205"/>
            <a:ext cx="175347" cy="155864"/>
          </a:xfrm>
          <a:custGeom>
            <a:avLst/>
            <a:gdLst/>
            <a:ahLst/>
            <a:cxnLst/>
            <a:rect l="l" t="t" r="r" b="b"/>
            <a:pathLst>
              <a:path w="175347" h="155864">
                <a:moveTo>
                  <a:pt x="72818" y="-2435"/>
                </a:moveTo>
                <a:cubicBezTo>
                  <a:pt x="70961" y="-4323"/>
                  <a:pt x="68251" y="-5084"/>
                  <a:pt x="65694" y="-4384"/>
                </a:cubicBezTo>
                <a:cubicBezTo>
                  <a:pt x="63137" y="-3683"/>
                  <a:pt x="61158" y="-1705"/>
                  <a:pt x="60519" y="852"/>
                </a:cubicBezTo>
                <a:lnTo>
                  <a:pt x="55861" y="19179"/>
                </a:lnTo>
                <a:cubicBezTo>
                  <a:pt x="55526" y="20518"/>
                  <a:pt x="54157" y="21309"/>
                  <a:pt x="52848" y="20914"/>
                </a:cubicBezTo>
                <a:lnTo>
                  <a:pt x="34643" y="15799"/>
                </a:lnTo>
                <a:cubicBezTo>
                  <a:pt x="32086" y="15069"/>
                  <a:pt x="29346" y="15799"/>
                  <a:pt x="27489" y="17656"/>
                </a:cubicBezTo>
                <a:cubicBezTo>
                  <a:pt x="25632" y="19513"/>
                  <a:pt x="24902" y="22253"/>
                  <a:pt x="25632" y="24810"/>
                </a:cubicBezTo>
                <a:lnTo>
                  <a:pt x="30777" y="43015"/>
                </a:lnTo>
                <a:cubicBezTo>
                  <a:pt x="31142" y="44324"/>
                  <a:pt x="30351" y="45694"/>
                  <a:pt x="29042" y="46028"/>
                </a:cubicBezTo>
                <a:lnTo>
                  <a:pt x="10685" y="50686"/>
                </a:lnTo>
                <a:cubicBezTo>
                  <a:pt x="8128" y="51325"/>
                  <a:pt x="6119" y="53335"/>
                  <a:pt x="5419" y="55892"/>
                </a:cubicBezTo>
                <a:cubicBezTo>
                  <a:pt x="4719" y="58449"/>
                  <a:pt x="5480" y="61158"/>
                  <a:pt x="7367" y="63015"/>
                </a:cubicBezTo>
                <a:lnTo>
                  <a:pt x="20914" y="76197"/>
                </a:lnTo>
                <a:cubicBezTo>
                  <a:pt x="21888" y="77140"/>
                  <a:pt x="21888" y="78723"/>
                  <a:pt x="20914" y="79697"/>
                </a:cubicBezTo>
                <a:lnTo>
                  <a:pt x="7397" y="92879"/>
                </a:lnTo>
                <a:cubicBezTo>
                  <a:pt x="5510" y="94736"/>
                  <a:pt x="4749" y="97445"/>
                  <a:pt x="5449" y="100002"/>
                </a:cubicBezTo>
                <a:cubicBezTo>
                  <a:pt x="6149" y="102559"/>
                  <a:pt x="8158" y="104538"/>
                  <a:pt x="10716" y="105208"/>
                </a:cubicBezTo>
                <a:lnTo>
                  <a:pt x="29042" y="109866"/>
                </a:lnTo>
                <a:cubicBezTo>
                  <a:pt x="30381" y="110200"/>
                  <a:pt x="31173" y="111570"/>
                  <a:pt x="30777" y="112879"/>
                </a:cubicBezTo>
                <a:lnTo>
                  <a:pt x="25632" y="131053"/>
                </a:lnTo>
                <a:cubicBezTo>
                  <a:pt x="24902" y="133610"/>
                  <a:pt x="25632" y="136350"/>
                  <a:pt x="27489" y="138207"/>
                </a:cubicBezTo>
                <a:cubicBezTo>
                  <a:pt x="29346" y="140064"/>
                  <a:pt x="32086" y="140795"/>
                  <a:pt x="34643" y="140064"/>
                </a:cubicBezTo>
                <a:lnTo>
                  <a:pt x="52848" y="134919"/>
                </a:lnTo>
                <a:cubicBezTo>
                  <a:pt x="54157" y="134554"/>
                  <a:pt x="55526" y="135346"/>
                  <a:pt x="55861" y="136655"/>
                </a:cubicBezTo>
                <a:lnTo>
                  <a:pt x="60519" y="154981"/>
                </a:lnTo>
                <a:cubicBezTo>
                  <a:pt x="61158" y="157538"/>
                  <a:pt x="63167" y="159547"/>
                  <a:pt x="65725" y="160247"/>
                </a:cubicBezTo>
                <a:cubicBezTo>
                  <a:pt x="68282" y="160947"/>
                  <a:pt x="70991" y="160186"/>
                  <a:pt x="72848" y="158299"/>
                </a:cubicBezTo>
                <a:lnTo>
                  <a:pt x="86029" y="144752"/>
                </a:lnTo>
                <a:cubicBezTo>
                  <a:pt x="86973" y="143778"/>
                  <a:pt x="88556" y="143778"/>
                  <a:pt x="89530" y="144752"/>
                </a:cubicBezTo>
                <a:lnTo>
                  <a:pt x="102681" y="158299"/>
                </a:lnTo>
                <a:cubicBezTo>
                  <a:pt x="104538" y="160186"/>
                  <a:pt x="107248" y="160947"/>
                  <a:pt x="109805" y="160247"/>
                </a:cubicBezTo>
                <a:cubicBezTo>
                  <a:pt x="112362" y="159547"/>
                  <a:pt x="114341" y="157538"/>
                  <a:pt x="115010" y="154981"/>
                </a:cubicBezTo>
                <a:lnTo>
                  <a:pt x="119668" y="136685"/>
                </a:lnTo>
                <a:cubicBezTo>
                  <a:pt x="120003" y="135346"/>
                  <a:pt x="121373" y="134554"/>
                  <a:pt x="122682" y="134950"/>
                </a:cubicBezTo>
                <a:lnTo>
                  <a:pt x="140886" y="140095"/>
                </a:lnTo>
                <a:cubicBezTo>
                  <a:pt x="143443" y="140825"/>
                  <a:pt x="146183" y="140095"/>
                  <a:pt x="148040" y="138238"/>
                </a:cubicBezTo>
                <a:cubicBezTo>
                  <a:pt x="149897" y="136381"/>
                  <a:pt x="150628" y="133641"/>
                  <a:pt x="149897" y="131084"/>
                </a:cubicBezTo>
                <a:lnTo>
                  <a:pt x="144752" y="112879"/>
                </a:lnTo>
                <a:cubicBezTo>
                  <a:pt x="144387" y="111570"/>
                  <a:pt x="145178" y="110200"/>
                  <a:pt x="146487" y="109866"/>
                </a:cubicBezTo>
                <a:lnTo>
                  <a:pt x="164814" y="105208"/>
                </a:lnTo>
                <a:cubicBezTo>
                  <a:pt x="167371" y="104569"/>
                  <a:pt x="169380" y="102559"/>
                  <a:pt x="170080" y="100002"/>
                </a:cubicBezTo>
                <a:cubicBezTo>
                  <a:pt x="170780" y="97445"/>
                  <a:pt x="170019" y="94705"/>
                  <a:pt x="168132" y="92879"/>
                </a:cubicBezTo>
                <a:lnTo>
                  <a:pt x="154585" y="79697"/>
                </a:lnTo>
                <a:cubicBezTo>
                  <a:pt x="153611" y="78754"/>
                  <a:pt x="153611" y="77171"/>
                  <a:pt x="154585" y="76197"/>
                </a:cubicBezTo>
                <a:lnTo>
                  <a:pt x="168132" y="63015"/>
                </a:lnTo>
                <a:cubicBezTo>
                  <a:pt x="170019" y="61158"/>
                  <a:pt x="170780" y="58449"/>
                  <a:pt x="170080" y="55892"/>
                </a:cubicBezTo>
                <a:cubicBezTo>
                  <a:pt x="169380" y="53335"/>
                  <a:pt x="167371" y="51356"/>
                  <a:pt x="164814" y="50686"/>
                </a:cubicBezTo>
                <a:lnTo>
                  <a:pt x="146487" y="46028"/>
                </a:lnTo>
                <a:cubicBezTo>
                  <a:pt x="145148" y="45694"/>
                  <a:pt x="144357" y="44324"/>
                  <a:pt x="144752" y="43015"/>
                </a:cubicBezTo>
                <a:lnTo>
                  <a:pt x="149897" y="24810"/>
                </a:lnTo>
                <a:cubicBezTo>
                  <a:pt x="150628" y="22253"/>
                  <a:pt x="149897" y="19513"/>
                  <a:pt x="148040" y="17656"/>
                </a:cubicBezTo>
                <a:cubicBezTo>
                  <a:pt x="146183" y="15799"/>
                  <a:pt x="143443" y="15069"/>
                  <a:pt x="140886" y="15799"/>
                </a:cubicBezTo>
                <a:lnTo>
                  <a:pt x="122682" y="20944"/>
                </a:lnTo>
                <a:cubicBezTo>
                  <a:pt x="121373" y="21309"/>
                  <a:pt x="120003" y="20518"/>
                  <a:pt x="119668" y="19209"/>
                </a:cubicBezTo>
                <a:lnTo>
                  <a:pt x="115010" y="852"/>
                </a:lnTo>
                <a:cubicBezTo>
                  <a:pt x="114371" y="-1705"/>
                  <a:pt x="112362" y="-3714"/>
                  <a:pt x="109805" y="-4414"/>
                </a:cubicBezTo>
                <a:cubicBezTo>
                  <a:pt x="107248" y="-5114"/>
                  <a:pt x="104538" y="-4353"/>
                  <a:pt x="102681" y="-2466"/>
                </a:cubicBezTo>
                <a:lnTo>
                  <a:pt x="89500" y="11111"/>
                </a:lnTo>
                <a:cubicBezTo>
                  <a:pt x="88556" y="12086"/>
                  <a:pt x="86973" y="12086"/>
                  <a:pt x="85999" y="11111"/>
                </a:cubicBezTo>
                <a:lnTo>
                  <a:pt x="72818" y="-2435"/>
                </a:ln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57" name="Text 55"/>
          <p:cNvSpPr/>
          <p:nvPr/>
        </p:nvSpPr>
        <p:spPr>
          <a:xfrm>
            <a:off x="4540205" y="5056909"/>
            <a:ext cx="3420341" cy="2424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27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Интеллектуальная собственность</a:t>
            </a:r>
            <a:endParaRPr lang="en-US" sz="1600" dirty="0"/>
          </a:p>
        </p:txBody>
      </p:sp>
      <p:sp>
        <p:nvSpPr>
          <p:cNvPr id="58" name="Text 56"/>
          <p:cNvSpPr/>
          <p:nvPr/>
        </p:nvSpPr>
        <p:spPr>
          <a:xfrm>
            <a:off x="4341046" y="5334000"/>
            <a:ext cx="786624" cy="1991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1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Патенты:</a:t>
            </a:r>
            <a:endParaRPr lang="en-US" sz="1600" dirty="0"/>
          </a:p>
        </p:txBody>
      </p:sp>
      <p:sp>
        <p:nvSpPr>
          <p:cNvPr id="59" name="Text 57"/>
          <p:cNvSpPr/>
          <p:nvPr/>
        </p:nvSpPr>
        <p:spPr>
          <a:xfrm>
            <a:off x="4341046" y="5576455"/>
            <a:ext cx="3610841" cy="4156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≥2 в зарубежных бюро (Европа, США, Япония, Британия)</a:t>
            </a:r>
            <a:endParaRPr lang="en-US" sz="1600" dirty="0"/>
          </a:p>
        </p:txBody>
      </p:sp>
      <p:sp>
        <p:nvSpPr>
          <p:cNvPr id="60" name="Text 58"/>
          <p:cNvSpPr/>
          <p:nvPr/>
        </p:nvSpPr>
        <p:spPr>
          <a:xfrm>
            <a:off x="4341046" y="6026727"/>
            <a:ext cx="3610841" cy="2078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Или ≥1 в Derwent </a:t>
            </a:r>
            <a:r>
              <a:rPr lang="kk-KZ" sz="109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или</a:t>
            </a:r>
            <a:r>
              <a:rPr lang="en-US" sz="109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≥3 ОИС в НИИС РК</a:t>
            </a:r>
            <a:endParaRPr lang="en-US" sz="1600" dirty="0"/>
          </a:p>
        </p:txBody>
      </p:sp>
      <p:sp>
        <p:nvSpPr>
          <p:cNvPr id="61" name="Text 59"/>
          <p:cNvSpPr/>
          <p:nvPr/>
        </p:nvSpPr>
        <p:spPr>
          <a:xfrm>
            <a:off x="4341046" y="6269182"/>
            <a:ext cx="3610841" cy="2078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1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Лицензии:</a:t>
            </a:r>
            <a:r>
              <a:rPr lang="en-US" sz="109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≥1 лицензионный договор</a:t>
            </a:r>
            <a:endParaRPr lang="en-US" sz="1600" dirty="0"/>
          </a:p>
        </p:txBody>
      </p:sp>
      <p:sp>
        <p:nvSpPr>
          <p:cNvPr id="62" name="Shape 60"/>
          <p:cNvSpPr/>
          <p:nvPr/>
        </p:nvSpPr>
        <p:spPr>
          <a:xfrm>
            <a:off x="8075955" y="1073727"/>
            <a:ext cx="3766705" cy="1281545"/>
          </a:xfrm>
          <a:custGeom>
            <a:avLst/>
            <a:gdLst/>
            <a:ahLst/>
            <a:cxnLst/>
            <a:rect l="l" t="t" r="r" b="b"/>
            <a:pathLst>
              <a:path w="3766705" h="1281545">
                <a:moveTo>
                  <a:pt x="34636" y="0"/>
                </a:moveTo>
                <a:lnTo>
                  <a:pt x="3697437" y="0"/>
                </a:lnTo>
                <a:cubicBezTo>
                  <a:pt x="3735692" y="0"/>
                  <a:pt x="3766705" y="31012"/>
                  <a:pt x="3766705" y="69268"/>
                </a:cubicBezTo>
                <a:lnTo>
                  <a:pt x="3766705" y="1212278"/>
                </a:lnTo>
                <a:cubicBezTo>
                  <a:pt x="3766705" y="1250533"/>
                  <a:pt x="3735692" y="1281545"/>
                  <a:pt x="3697437" y="1281545"/>
                </a:cubicBezTo>
                <a:lnTo>
                  <a:pt x="34636" y="1281545"/>
                </a:lnTo>
                <a:cubicBezTo>
                  <a:pt x="15507" y="1281545"/>
                  <a:pt x="0" y="1266038"/>
                  <a:pt x="0" y="1246909"/>
                </a:cubicBezTo>
                <a:lnTo>
                  <a:pt x="0" y="34636"/>
                </a:lnTo>
                <a:cubicBezTo>
                  <a:pt x="0" y="15507"/>
                  <a:pt x="15507" y="0"/>
                  <a:pt x="34636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3" name="Shape 61"/>
          <p:cNvSpPr/>
          <p:nvPr/>
        </p:nvSpPr>
        <p:spPr>
          <a:xfrm>
            <a:off x="8075955" y="1073727"/>
            <a:ext cx="34636" cy="1281545"/>
          </a:xfrm>
          <a:custGeom>
            <a:avLst/>
            <a:gdLst/>
            <a:ahLst/>
            <a:cxnLst/>
            <a:rect l="l" t="t" r="r" b="b"/>
            <a:pathLst>
              <a:path w="34636" h="1281545">
                <a:moveTo>
                  <a:pt x="34636" y="0"/>
                </a:moveTo>
                <a:lnTo>
                  <a:pt x="34636" y="0"/>
                </a:lnTo>
                <a:lnTo>
                  <a:pt x="34636" y="1281545"/>
                </a:lnTo>
                <a:lnTo>
                  <a:pt x="34636" y="1281545"/>
                </a:lnTo>
                <a:cubicBezTo>
                  <a:pt x="15507" y="1281545"/>
                  <a:pt x="0" y="1266038"/>
                  <a:pt x="0" y="1246909"/>
                </a:cubicBezTo>
                <a:lnTo>
                  <a:pt x="0" y="34636"/>
                </a:lnTo>
                <a:cubicBezTo>
                  <a:pt x="0" y="15520"/>
                  <a:pt x="15520" y="0"/>
                  <a:pt x="34636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4" name="Shape 62"/>
          <p:cNvSpPr/>
          <p:nvPr/>
        </p:nvSpPr>
        <p:spPr>
          <a:xfrm>
            <a:off x="8228572" y="1220932"/>
            <a:ext cx="136381" cy="155864"/>
          </a:xfrm>
          <a:custGeom>
            <a:avLst/>
            <a:gdLst/>
            <a:ahLst/>
            <a:cxnLst/>
            <a:rect l="l" t="t" r="r" b="b"/>
            <a:pathLst>
              <a:path w="136381" h="155864">
                <a:moveTo>
                  <a:pt x="74857" y="-7885"/>
                </a:moveTo>
                <a:cubicBezTo>
                  <a:pt x="70778" y="-10381"/>
                  <a:pt x="65633" y="-10381"/>
                  <a:pt x="61554" y="-7885"/>
                </a:cubicBezTo>
                <a:cubicBezTo>
                  <a:pt x="54126" y="-3349"/>
                  <a:pt x="49529" y="-2131"/>
                  <a:pt x="40823" y="-2314"/>
                </a:cubicBezTo>
                <a:cubicBezTo>
                  <a:pt x="36043" y="-2435"/>
                  <a:pt x="31599" y="152"/>
                  <a:pt x="29285" y="4353"/>
                </a:cubicBezTo>
                <a:cubicBezTo>
                  <a:pt x="25115" y="11994"/>
                  <a:pt x="21736" y="15373"/>
                  <a:pt x="14095" y="19544"/>
                </a:cubicBezTo>
                <a:cubicBezTo>
                  <a:pt x="9894" y="21827"/>
                  <a:pt x="7337" y="26302"/>
                  <a:pt x="7428" y="31081"/>
                </a:cubicBezTo>
                <a:cubicBezTo>
                  <a:pt x="7641" y="39788"/>
                  <a:pt x="6393" y="44385"/>
                  <a:pt x="1857" y="51812"/>
                </a:cubicBezTo>
                <a:cubicBezTo>
                  <a:pt x="-639" y="55892"/>
                  <a:pt x="-639" y="61036"/>
                  <a:pt x="1857" y="65116"/>
                </a:cubicBezTo>
                <a:cubicBezTo>
                  <a:pt x="6393" y="72544"/>
                  <a:pt x="7611" y="77140"/>
                  <a:pt x="7428" y="85847"/>
                </a:cubicBezTo>
                <a:cubicBezTo>
                  <a:pt x="7306" y="90626"/>
                  <a:pt x="9894" y="95071"/>
                  <a:pt x="14095" y="97384"/>
                </a:cubicBezTo>
                <a:cubicBezTo>
                  <a:pt x="20822" y="101068"/>
                  <a:pt x="24232" y="104112"/>
                  <a:pt x="27824" y="110018"/>
                </a:cubicBezTo>
                <a:lnTo>
                  <a:pt x="12999" y="139577"/>
                </a:lnTo>
                <a:cubicBezTo>
                  <a:pt x="11203" y="143200"/>
                  <a:pt x="12664" y="147583"/>
                  <a:pt x="16256" y="149379"/>
                </a:cubicBezTo>
                <a:lnTo>
                  <a:pt x="42436" y="162470"/>
                </a:lnTo>
                <a:cubicBezTo>
                  <a:pt x="45937" y="164205"/>
                  <a:pt x="50199" y="162896"/>
                  <a:pt x="52086" y="159486"/>
                </a:cubicBezTo>
                <a:lnTo>
                  <a:pt x="68160" y="130536"/>
                </a:lnTo>
                <a:lnTo>
                  <a:pt x="84233" y="159486"/>
                </a:lnTo>
                <a:cubicBezTo>
                  <a:pt x="86121" y="162896"/>
                  <a:pt x="90383" y="164235"/>
                  <a:pt x="93883" y="162470"/>
                </a:cubicBezTo>
                <a:lnTo>
                  <a:pt x="120064" y="149379"/>
                </a:lnTo>
                <a:cubicBezTo>
                  <a:pt x="123686" y="147583"/>
                  <a:pt x="125148" y="143200"/>
                  <a:pt x="123321" y="139577"/>
                </a:cubicBezTo>
                <a:lnTo>
                  <a:pt x="108526" y="109987"/>
                </a:lnTo>
                <a:cubicBezTo>
                  <a:pt x="112088" y="104082"/>
                  <a:pt x="115528" y="101037"/>
                  <a:pt x="122256" y="97354"/>
                </a:cubicBezTo>
                <a:cubicBezTo>
                  <a:pt x="126457" y="95071"/>
                  <a:pt x="129014" y="90596"/>
                  <a:pt x="128922" y="85816"/>
                </a:cubicBezTo>
                <a:cubicBezTo>
                  <a:pt x="128709" y="77110"/>
                  <a:pt x="129957" y="72513"/>
                  <a:pt x="134493" y="65085"/>
                </a:cubicBezTo>
                <a:cubicBezTo>
                  <a:pt x="136990" y="61006"/>
                  <a:pt x="136990" y="55861"/>
                  <a:pt x="134493" y="51782"/>
                </a:cubicBezTo>
                <a:cubicBezTo>
                  <a:pt x="129957" y="44354"/>
                  <a:pt x="128740" y="39757"/>
                  <a:pt x="128922" y="31051"/>
                </a:cubicBezTo>
                <a:cubicBezTo>
                  <a:pt x="129044" y="26272"/>
                  <a:pt x="126457" y="21827"/>
                  <a:pt x="122256" y="19513"/>
                </a:cubicBezTo>
                <a:cubicBezTo>
                  <a:pt x="114615" y="15343"/>
                  <a:pt x="111235" y="11964"/>
                  <a:pt x="107065" y="4323"/>
                </a:cubicBezTo>
                <a:cubicBezTo>
                  <a:pt x="104782" y="122"/>
                  <a:pt x="100307" y="-2435"/>
                  <a:pt x="95527" y="-2344"/>
                </a:cubicBezTo>
                <a:cubicBezTo>
                  <a:pt x="86821" y="-2131"/>
                  <a:pt x="82224" y="-3379"/>
                  <a:pt x="74796" y="-7915"/>
                </a:cubicBezTo>
                <a:close/>
                <a:moveTo>
                  <a:pt x="68190" y="29224"/>
                </a:moveTo>
                <a:cubicBezTo>
                  <a:pt x="84320" y="29224"/>
                  <a:pt x="97415" y="42319"/>
                  <a:pt x="97415" y="58449"/>
                </a:cubicBezTo>
                <a:cubicBezTo>
                  <a:pt x="97415" y="74578"/>
                  <a:pt x="84320" y="87673"/>
                  <a:pt x="68190" y="87673"/>
                </a:cubicBezTo>
                <a:cubicBezTo>
                  <a:pt x="52061" y="87673"/>
                  <a:pt x="38966" y="74578"/>
                  <a:pt x="38966" y="58449"/>
                </a:cubicBezTo>
                <a:cubicBezTo>
                  <a:pt x="38966" y="42319"/>
                  <a:pt x="52061" y="29224"/>
                  <a:pt x="68190" y="29224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5" name="Text 63"/>
          <p:cNvSpPr/>
          <p:nvPr/>
        </p:nvSpPr>
        <p:spPr>
          <a:xfrm>
            <a:off x="8396342" y="1177636"/>
            <a:ext cx="3420341" cy="2424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27" b="1" dirty="0">
                <a:solidFill>
                  <a:srgbClr val="059669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Аккредитация и лицензии</a:t>
            </a:r>
            <a:endParaRPr lang="en-US" sz="1600" dirty="0"/>
          </a:p>
        </p:txBody>
      </p:sp>
      <p:sp>
        <p:nvSpPr>
          <p:cNvPr id="66" name="Text 64"/>
          <p:cNvSpPr/>
          <p:nvPr/>
        </p:nvSpPr>
        <p:spPr>
          <a:xfrm>
            <a:off x="8197183" y="1454727"/>
            <a:ext cx="361084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9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Аттестат аккредитации и/или лицензия по виду деятельности</a:t>
            </a:r>
            <a:endParaRPr lang="en-US" sz="1600" dirty="0"/>
          </a:p>
        </p:txBody>
      </p:sp>
      <p:sp>
        <p:nvSpPr>
          <p:cNvPr id="67" name="Text 65"/>
          <p:cNvSpPr/>
          <p:nvPr/>
        </p:nvSpPr>
        <p:spPr>
          <a:xfrm>
            <a:off x="8197183" y="1870364"/>
            <a:ext cx="361084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9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Аккредитация/расширение области аккредитации лабораторий</a:t>
            </a:r>
            <a:endParaRPr lang="en-US" sz="1600" dirty="0"/>
          </a:p>
        </p:txBody>
      </p:sp>
      <p:sp>
        <p:nvSpPr>
          <p:cNvPr id="68" name="Shape 66"/>
          <p:cNvSpPr/>
          <p:nvPr/>
        </p:nvSpPr>
        <p:spPr>
          <a:xfrm>
            <a:off x="8075955" y="2424545"/>
            <a:ext cx="3766705" cy="1056409"/>
          </a:xfrm>
          <a:custGeom>
            <a:avLst/>
            <a:gdLst/>
            <a:ahLst/>
            <a:cxnLst/>
            <a:rect l="l" t="t" r="r" b="b"/>
            <a:pathLst>
              <a:path w="3766705" h="1056409">
                <a:moveTo>
                  <a:pt x="34636" y="0"/>
                </a:moveTo>
                <a:lnTo>
                  <a:pt x="3697436" y="0"/>
                </a:lnTo>
                <a:cubicBezTo>
                  <a:pt x="3735692" y="0"/>
                  <a:pt x="3766705" y="31013"/>
                  <a:pt x="3766705" y="69269"/>
                </a:cubicBezTo>
                <a:lnTo>
                  <a:pt x="3766705" y="987140"/>
                </a:lnTo>
                <a:cubicBezTo>
                  <a:pt x="3766705" y="1025396"/>
                  <a:pt x="3735692" y="1056409"/>
                  <a:pt x="3697436" y="1056409"/>
                </a:cubicBezTo>
                <a:lnTo>
                  <a:pt x="34636" y="1056409"/>
                </a:lnTo>
                <a:cubicBezTo>
                  <a:pt x="15507" y="1056409"/>
                  <a:pt x="0" y="1040902"/>
                  <a:pt x="0" y="1021773"/>
                </a:cubicBezTo>
                <a:lnTo>
                  <a:pt x="0" y="34636"/>
                </a:lnTo>
                <a:cubicBezTo>
                  <a:pt x="0" y="15507"/>
                  <a:pt x="15507" y="0"/>
                  <a:pt x="34636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9" name="Shape 67"/>
          <p:cNvSpPr/>
          <p:nvPr/>
        </p:nvSpPr>
        <p:spPr>
          <a:xfrm>
            <a:off x="8075955" y="2424545"/>
            <a:ext cx="34636" cy="1056409"/>
          </a:xfrm>
          <a:custGeom>
            <a:avLst/>
            <a:gdLst/>
            <a:ahLst/>
            <a:cxnLst/>
            <a:rect l="l" t="t" r="r" b="b"/>
            <a:pathLst>
              <a:path w="34636" h="1056409">
                <a:moveTo>
                  <a:pt x="34636" y="0"/>
                </a:moveTo>
                <a:lnTo>
                  <a:pt x="34636" y="0"/>
                </a:lnTo>
                <a:lnTo>
                  <a:pt x="34636" y="1056409"/>
                </a:lnTo>
                <a:lnTo>
                  <a:pt x="34636" y="1056409"/>
                </a:lnTo>
                <a:cubicBezTo>
                  <a:pt x="15507" y="1056409"/>
                  <a:pt x="0" y="1040902"/>
                  <a:pt x="0" y="1021773"/>
                </a:cubicBezTo>
                <a:lnTo>
                  <a:pt x="0" y="34636"/>
                </a:lnTo>
                <a:cubicBezTo>
                  <a:pt x="0" y="15520"/>
                  <a:pt x="15520" y="0"/>
                  <a:pt x="34636" y="0"/>
                </a:cubicBezTo>
                <a:close/>
              </a:path>
            </a:pathLst>
          </a:custGeom>
          <a:solidFill>
            <a:srgbClr val="1F293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70" name="Shape 68"/>
          <p:cNvSpPr/>
          <p:nvPr/>
        </p:nvSpPr>
        <p:spPr>
          <a:xfrm>
            <a:off x="8199347" y="2571750"/>
            <a:ext cx="194830" cy="155864"/>
          </a:xfrm>
          <a:custGeom>
            <a:avLst/>
            <a:gdLst/>
            <a:ahLst/>
            <a:cxnLst/>
            <a:rect l="l" t="t" r="r" b="b"/>
            <a:pathLst>
              <a:path w="194830" h="155864">
                <a:moveTo>
                  <a:pt x="19483" y="29224"/>
                </a:moveTo>
                <a:cubicBezTo>
                  <a:pt x="19483" y="18478"/>
                  <a:pt x="28220" y="9741"/>
                  <a:pt x="38966" y="9741"/>
                </a:cubicBezTo>
                <a:lnTo>
                  <a:pt x="155864" y="9741"/>
                </a:lnTo>
                <a:cubicBezTo>
                  <a:pt x="166610" y="9741"/>
                  <a:pt x="175347" y="18478"/>
                  <a:pt x="175347" y="29224"/>
                </a:cubicBezTo>
                <a:lnTo>
                  <a:pt x="175347" y="102286"/>
                </a:lnTo>
                <a:lnTo>
                  <a:pt x="155864" y="102286"/>
                </a:lnTo>
                <a:lnTo>
                  <a:pt x="155864" y="29224"/>
                </a:lnTo>
                <a:lnTo>
                  <a:pt x="38966" y="29224"/>
                </a:lnTo>
                <a:lnTo>
                  <a:pt x="38966" y="102286"/>
                </a:lnTo>
                <a:lnTo>
                  <a:pt x="19483" y="102286"/>
                </a:lnTo>
                <a:lnTo>
                  <a:pt x="19483" y="29224"/>
                </a:lnTo>
                <a:close/>
                <a:moveTo>
                  <a:pt x="0" y="122743"/>
                </a:moveTo>
                <a:cubicBezTo>
                  <a:pt x="0" y="119516"/>
                  <a:pt x="2618" y="116898"/>
                  <a:pt x="5845" y="116898"/>
                </a:cubicBezTo>
                <a:lnTo>
                  <a:pt x="188985" y="116898"/>
                </a:lnTo>
                <a:cubicBezTo>
                  <a:pt x="192212" y="116898"/>
                  <a:pt x="194830" y="119516"/>
                  <a:pt x="194830" y="122743"/>
                </a:cubicBezTo>
                <a:cubicBezTo>
                  <a:pt x="194830" y="135650"/>
                  <a:pt x="184357" y="146122"/>
                  <a:pt x="171450" y="146122"/>
                </a:cubicBezTo>
                <a:lnTo>
                  <a:pt x="23380" y="146122"/>
                </a:lnTo>
                <a:cubicBezTo>
                  <a:pt x="10472" y="146122"/>
                  <a:pt x="0" y="135650"/>
                  <a:pt x="0" y="122743"/>
                </a:cubicBezTo>
                <a:close/>
                <a:moveTo>
                  <a:pt x="85542" y="63624"/>
                </a:moveTo>
                <a:lnTo>
                  <a:pt x="76105" y="73061"/>
                </a:lnTo>
                <a:lnTo>
                  <a:pt x="85542" y="82498"/>
                </a:lnTo>
                <a:cubicBezTo>
                  <a:pt x="88404" y="85360"/>
                  <a:pt x="88404" y="89987"/>
                  <a:pt x="85542" y="92818"/>
                </a:cubicBezTo>
                <a:cubicBezTo>
                  <a:pt x="82681" y="95649"/>
                  <a:pt x="78054" y="95680"/>
                  <a:pt x="75222" y="92818"/>
                </a:cubicBezTo>
                <a:lnTo>
                  <a:pt x="60610" y="78206"/>
                </a:lnTo>
                <a:cubicBezTo>
                  <a:pt x="57749" y="75344"/>
                  <a:pt x="57749" y="70717"/>
                  <a:pt x="60610" y="67886"/>
                </a:cubicBezTo>
                <a:lnTo>
                  <a:pt x="75222" y="53274"/>
                </a:lnTo>
                <a:cubicBezTo>
                  <a:pt x="78084" y="50412"/>
                  <a:pt x="82711" y="50412"/>
                  <a:pt x="85542" y="53274"/>
                </a:cubicBezTo>
                <a:cubicBezTo>
                  <a:pt x="88373" y="56135"/>
                  <a:pt x="88404" y="60762"/>
                  <a:pt x="85542" y="63594"/>
                </a:cubicBezTo>
                <a:close/>
                <a:moveTo>
                  <a:pt x="119638" y="53274"/>
                </a:moveTo>
                <a:lnTo>
                  <a:pt x="134250" y="67886"/>
                </a:lnTo>
                <a:cubicBezTo>
                  <a:pt x="137111" y="70747"/>
                  <a:pt x="137111" y="75375"/>
                  <a:pt x="134250" y="78206"/>
                </a:cubicBezTo>
                <a:lnTo>
                  <a:pt x="119638" y="92818"/>
                </a:lnTo>
                <a:cubicBezTo>
                  <a:pt x="116776" y="95680"/>
                  <a:pt x="112149" y="95680"/>
                  <a:pt x="109318" y="92818"/>
                </a:cubicBezTo>
                <a:cubicBezTo>
                  <a:pt x="106487" y="89956"/>
                  <a:pt x="106456" y="85329"/>
                  <a:pt x="109318" y="82498"/>
                </a:cubicBezTo>
                <a:lnTo>
                  <a:pt x="118755" y="73061"/>
                </a:lnTo>
                <a:lnTo>
                  <a:pt x="109318" y="63624"/>
                </a:lnTo>
                <a:cubicBezTo>
                  <a:pt x="106456" y="60762"/>
                  <a:pt x="106456" y="56135"/>
                  <a:pt x="109318" y="53304"/>
                </a:cubicBezTo>
                <a:cubicBezTo>
                  <a:pt x="112179" y="50473"/>
                  <a:pt x="116806" y="50443"/>
                  <a:pt x="119638" y="53304"/>
                </a:cubicBezTo>
                <a:close/>
              </a:path>
            </a:pathLst>
          </a:custGeom>
          <a:solidFill>
            <a:srgbClr val="1F293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71" name="Text 69"/>
          <p:cNvSpPr/>
          <p:nvPr/>
        </p:nvSpPr>
        <p:spPr>
          <a:xfrm>
            <a:off x="8396342" y="2528455"/>
            <a:ext cx="3420341" cy="2424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27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E-lab</a:t>
            </a:r>
            <a:endParaRPr lang="en-US" sz="1600" dirty="0"/>
          </a:p>
        </p:txBody>
      </p:sp>
      <p:sp>
        <p:nvSpPr>
          <p:cNvPr id="72" name="Text 70"/>
          <p:cNvSpPr/>
          <p:nvPr/>
        </p:nvSpPr>
        <p:spPr>
          <a:xfrm>
            <a:off x="8197183" y="2805545"/>
            <a:ext cx="3610841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9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Приобретенное оборудование обязательно к регистрации на единой платформе электронных лабораторий</a:t>
            </a:r>
            <a:endParaRPr lang="en-US" sz="1600" dirty="0"/>
          </a:p>
        </p:txBody>
      </p:sp>
      <p:sp>
        <p:nvSpPr>
          <p:cNvPr id="73" name="Shape 71"/>
          <p:cNvSpPr/>
          <p:nvPr/>
        </p:nvSpPr>
        <p:spPr>
          <a:xfrm>
            <a:off x="8058637" y="3550227"/>
            <a:ext cx="3784023" cy="1056409"/>
          </a:xfrm>
          <a:custGeom>
            <a:avLst/>
            <a:gdLst/>
            <a:ahLst/>
            <a:cxnLst/>
            <a:rect l="l" t="t" r="r" b="b"/>
            <a:pathLst>
              <a:path w="3784023" h="1056409">
                <a:moveTo>
                  <a:pt x="69269" y="0"/>
                </a:moveTo>
                <a:lnTo>
                  <a:pt x="3714754" y="0"/>
                </a:lnTo>
                <a:cubicBezTo>
                  <a:pt x="3753010" y="0"/>
                  <a:pt x="3784023" y="31013"/>
                  <a:pt x="3784023" y="69269"/>
                </a:cubicBezTo>
                <a:lnTo>
                  <a:pt x="3784023" y="987140"/>
                </a:lnTo>
                <a:cubicBezTo>
                  <a:pt x="3784023" y="1025396"/>
                  <a:pt x="3753010" y="1056409"/>
                  <a:pt x="3714754" y="1056409"/>
                </a:cubicBezTo>
                <a:lnTo>
                  <a:pt x="69269" y="1056409"/>
                </a:lnTo>
                <a:cubicBezTo>
                  <a:pt x="31013" y="1056409"/>
                  <a:pt x="0" y="1025396"/>
                  <a:pt x="0" y="987140"/>
                </a:cubicBezTo>
                <a:lnTo>
                  <a:pt x="0" y="69269"/>
                </a:lnTo>
                <a:cubicBezTo>
                  <a:pt x="0" y="31038"/>
                  <a:pt x="31038" y="0"/>
                  <a:pt x="69269" y="0"/>
                </a:cubicBezTo>
                <a:close/>
              </a:path>
            </a:pathLst>
          </a:custGeom>
          <a:solidFill>
            <a:srgbClr val="8B0000"/>
          </a:solidFill>
          <a:ln/>
          <a:effectLst>
            <a:outerShdw blurRad="129886" dist="86591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KZ"/>
          </a:p>
        </p:txBody>
      </p:sp>
      <p:sp>
        <p:nvSpPr>
          <p:cNvPr id="74" name="Shape 72"/>
          <p:cNvSpPr/>
          <p:nvPr/>
        </p:nvSpPr>
        <p:spPr>
          <a:xfrm>
            <a:off x="8174452" y="3697432"/>
            <a:ext cx="175347" cy="155864"/>
          </a:xfrm>
          <a:custGeom>
            <a:avLst/>
            <a:gdLst/>
            <a:ahLst/>
            <a:cxnLst/>
            <a:rect l="l" t="t" r="r" b="b"/>
            <a:pathLst>
              <a:path w="175347" h="155864">
                <a:moveTo>
                  <a:pt x="51630" y="46698"/>
                </a:moveTo>
                <a:lnTo>
                  <a:pt x="45937" y="41006"/>
                </a:lnTo>
                <a:cubicBezTo>
                  <a:pt x="42132" y="37200"/>
                  <a:pt x="42132" y="31021"/>
                  <a:pt x="45937" y="27215"/>
                </a:cubicBezTo>
                <a:lnTo>
                  <a:pt x="80854" y="-7732"/>
                </a:lnTo>
                <a:cubicBezTo>
                  <a:pt x="84660" y="-11538"/>
                  <a:pt x="90839" y="-11538"/>
                  <a:pt x="94645" y="-7732"/>
                </a:cubicBezTo>
                <a:lnTo>
                  <a:pt x="100337" y="-2009"/>
                </a:lnTo>
                <a:cubicBezTo>
                  <a:pt x="104142" y="1796"/>
                  <a:pt x="104142" y="7976"/>
                  <a:pt x="100337" y="11781"/>
                </a:cubicBezTo>
                <a:lnTo>
                  <a:pt x="65420" y="46698"/>
                </a:lnTo>
                <a:cubicBezTo>
                  <a:pt x="61615" y="50503"/>
                  <a:pt x="55435" y="50503"/>
                  <a:pt x="51630" y="46698"/>
                </a:cubicBezTo>
                <a:close/>
                <a:moveTo>
                  <a:pt x="84020" y="64446"/>
                </a:moveTo>
                <a:lnTo>
                  <a:pt x="74461" y="54887"/>
                </a:lnTo>
                <a:lnTo>
                  <a:pt x="108557" y="20792"/>
                </a:lnTo>
                <a:lnTo>
                  <a:pt x="144904" y="57140"/>
                </a:lnTo>
                <a:lnTo>
                  <a:pt x="110809" y="91235"/>
                </a:lnTo>
                <a:lnTo>
                  <a:pt x="101250" y="81676"/>
                </a:lnTo>
                <a:lnTo>
                  <a:pt x="30625" y="152302"/>
                </a:lnTo>
                <a:cubicBezTo>
                  <a:pt x="25876" y="157051"/>
                  <a:pt x="18174" y="157051"/>
                  <a:pt x="13395" y="152302"/>
                </a:cubicBezTo>
                <a:cubicBezTo>
                  <a:pt x="8615" y="147553"/>
                  <a:pt x="8646" y="139851"/>
                  <a:pt x="13395" y="135072"/>
                </a:cubicBezTo>
                <a:lnTo>
                  <a:pt x="84020" y="64446"/>
                </a:lnTo>
                <a:close/>
                <a:moveTo>
                  <a:pt x="118998" y="114036"/>
                </a:moveTo>
                <a:cubicBezTo>
                  <a:pt x="115193" y="110231"/>
                  <a:pt x="115193" y="104051"/>
                  <a:pt x="118998" y="100246"/>
                </a:cubicBezTo>
                <a:lnTo>
                  <a:pt x="153915" y="65329"/>
                </a:lnTo>
                <a:cubicBezTo>
                  <a:pt x="157721" y="61524"/>
                  <a:pt x="163900" y="61524"/>
                  <a:pt x="167706" y="65329"/>
                </a:cubicBezTo>
                <a:lnTo>
                  <a:pt x="173398" y="71021"/>
                </a:lnTo>
                <a:cubicBezTo>
                  <a:pt x="177204" y="74827"/>
                  <a:pt x="177204" y="81006"/>
                  <a:pt x="173398" y="84812"/>
                </a:cubicBezTo>
                <a:lnTo>
                  <a:pt x="138481" y="119759"/>
                </a:lnTo>
                <a:cubicBezTo>
                  <a:pt x="134676" y="123565"/>
                  <a:pt x="128496" y="123565"/>
                  <a:pt x="124691" y="119759"/>
                </a:cubicBezTo>
                <a:lnTo>
                  <a:pt x="118998" y="114067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75" name="Text 73"/>
          <p:cNvSpPr/>
          <p:nvPr/>
        </p:nvSpPr>
        <p:spPr>
          <a:xfrm>
            <a:off x="8361705" y="3654136"/>
            <a:ext cx="3454977" cy="2424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27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Консультативный орган</a:t>
            </a:r>
            <a:endParaRPr lang="en-US" sz="1600" dirty="0"/>
          </a:p>
        </p:txBody>
      </p:sp>
      <p:sp>
        <p:nvSpPr>
          <p:cNvPr id="76" name="Text 74"/>
          <p:cNvSpPr/>
          <p:nvPr/>
        </p:nvSpPr>
        <p:spPr>
          <a:xfrm>
            <a:off x="8162546" y="3931227"/>
            <a:ext cx="3645477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9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Обязательно рассмотрение хода реализации на заседании консультативно-совещательного органа при акимате региона</a:t>
            </a:r>
            <a:endParaRPr lang="en-US" sz="1600" dirty="0"/>
          </a:p>
        </p:txBody>
      </p:sp>
      <p:sp>
        <p:nvSpPr>
          <p:cNvPr id="77" name="Shape 75"/>
          <p:cNvSpPr/>
          <p:nvPr/>
        </p:nvSpPr>
        <p:spPr>
          <a:xfrm>
            <a:off x="8075955" y="4675909"/>
            <a:ext cx="3766705" cy="1056409"/>
          </a:xfrm>
          <a:custGeom>
            <a:avLst/>
            <a:gdLst/>
            <a:ahLst/>
            <a:cxnLst/>
            <a:rect l="l" t="t" r="r" b="b"/>
            <a:pathLst>
              <a:path w="3766705" h="1056409">
                <a:moveTo>
                  <a:pt x="34636" y="0"/>
                </a:moveTo>
                <a:lnTo>
                  <a:pt x="3697436" y="0"/>
                </a:lnTo>
                <a:cubicBezTo>
                  <a:pt x="3735692" y="0"/>
                  <a:pt x="3766705" y="31013"/>
                  <a:pt x="3766705" y="69269"/>
                </a:cubicBezTo>
                <a:lnTo>
                  <a:pt x="3766705" y="987140"/>
                </a:lnTo>
                <a:cubicBezTo>
                  <a:pt x="3766705" y="1025396"/>
                  <a:pt x="3735692" y="1056409"/>
                  <a:pt x="3697436" y="1056409"/>
                </a:cubicBezTo>
                <a:lnTo>
                  <a:pt x="34636" y="1056409"/>
                </a:lnTo>
                <a:cubicBezTo>
                  <a:pt x="15507" y="1056409"/>
                  <a:pt x="0" y="1040902"/>
                  <a:pt x="0" y="1021773"/>
                </a:cubicBezTo>
                <a:lnTo>
                  <a:pt x="0" y="34636"/>
                </a:lnTo>
                <a:cubicBezTo>
                  <a:pt x="0" y="15507"/>
                  <a:pt x="15507" y="0"/>
                  <a:pt x="34636" y="0"/>
                </a:cubicBezTo>
                <a:close/>
              </a:path>
            </a:pathLst>
          </a:custGeom>
          <a:solidFill>
            <a:srgbClr val="FEF3C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78" name="Shape 76"/>
          <p:cNvSpPr/>
          <p:nvPr/>
        </p:nvSpPr>
        <p:spPr>
          <a:xfrm>
            <a:off x="8075955" y="4675909"/>
            <a:ext cx="34636" cy="1056409"/>
          </a:xfrm>
          <a:custGeom>
            <a:avLst/>
            <a:gdLst/>
            <a:ahLst/>
            <a:cxnLst/>
            <a:rect l="l" t="t" r="r" b="b"/>
            <a:pathLst>
              <a:path w="34636" h="1056409">
                <a:moveTo>
                  <a:pt x="34636" y="0"/>
                </a:moveTo>
                <a:lnTo>
                  <a:pt x="34636" y="0"/>
                </a:lnTo>
                <a:lnTo>
                  <a:pt x="34636" y="1056409"/>
                </a:lnTo>
                <a:lnTo>
                  <a:pt x="34636" y="1056409"/>
                </a:lnTo>
                <a:cubicBezTo>
                  <a:pt x="15507" y="1056409"/>
                  <a:pt x="0" y="1040902"/>
                  <a:pt x="0" y="1021773"/>
                </a:cubicBezTo>
                <a:lnTo>
                  <a:pt x="0" y="34636"/>
                </a:lnTo>
                <a:cubicBezTo>
                  <a:pt x="0" y="15520"/>
                  <a:pt x="15520" y="0"/>
                  <a:pt x="34636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79" name="Shape 77"/>
          <p:cNvSpPr/>
          <p:nvPr/>
        </p:nvSpPr>
        <p:spPr>
          <a:xfrm>
            <a:off x="8218830" y="4823114"/>
            <a:ext cx="155864" cy="155864"/>
          </a:xfrm>
          <a:custGeom>
            <a:avLst/>
            <a:gdLst/>
            <a:ahLst/>
            <a:cxnLst/>
            <a:rect l="l" t="t" r="r" b="b"/>
            <a:pathLst>
              <a:path w="155864" h="155864">
                <a:moveTo>
                  <a:pt x="77932" y="155864"/>
                </a:moveTo>
                <a:cubicBezTo>
                  <a:pt x="120944" y="155864"/>
                  <a:pt x="155864" y="120944"/>
                  <a:pt x="155864" y="77932"/>
                </a:cubicBezTo>
                <a:cubicBezTo>
                  <a:pt x="155864" y="34920"/>
                  <a:pt x="120944" y="0"/>
                  <a:pt x="77932" y="0"/>
                </a:cubicBezTo>
                <a:cubicBezTo>
                  <a:pt x="34920" y="0"/>
                  <a:pt x="0" y="34920"/>
                  <a:pt x="0" y="77932"/>
                </a:cubicBezTo>
                <a:cubicBezTo>
                  <a:pt x="0" y="120944"/>
                  <a:pt x="34920" y="155864"/>
                  <a:pt x="77932" y="155864"/>
                </a:cubicBezTo>
                <a:close/>
                <a:moveTo>
                  <a:pt x="68190" y="48707"/>
                </a:moveTo>
                <a:cubicBezTo>
                  <a:pt x="68190" y="43331"/>
                  <a:pt x="72555" y="38966"/>
                  <a:pt x="77932" y="38966"/>
                </a:cubicBezTo>
                <a:cubicBezTo>
                  <a:pt x="83308" y="38966"/>
                  <a:pt x="87673" y="43331"/>
                  <a:pt x="87673" y="48707"/>
                </a:cubicBezTo>
                <a:cubicBezTo>
                  <a:pt x="87673" y="54084"/>
                  <a:pt x="83308" y="58449"/>
                  <a:pt x="77932" y="58449"/>
                </a:cubicBezTo>
                <a:cubicBezTo>
                  <a:pt x="72555" y="58449"/>
                  <a:pt x="68190" y="54084"/>
                  <a:pt x="68190" y="48707"/>
                </a:cubicBezTo>
                <a:close/>
                <a:moveTo>
                  <a:pt x="65755" y="68190"/>
                </a:moveTo>
                <a:lnTo>
                  <a:pt x="80367" y="68190"/>
                </a:lnTo>
                <a:cubicBezTo>
                  <a:pt x="84416" y="68190"/>
                  <a:pt x="87673" y="71448"/>
                  <a:pt x="87673" y="75496"/>
                </a:cubicBezTo>
                <a:lnTo>
                  <a:pt x="87673" y="102286"/>
                </a:lnTo>
                <a:lnTo>
                  <a:pt x="90109" y="102286"/>
                </a:lnTo>
                <a:cubicBezTo>
                  <a:pt x="94157" y="102286"/>
                  <a:pt x="97415" y="105543"/>
                  <a:pt x="97415" y="109592"/>
                </a:cubicBezTo>
                <a:cubicBezTo>
                  <a:pt x="97415" y="113640"/>
                  <a:pt x="94157" y="116898"/>
                  <a:pt x="90109" y="116898"/>
                </a:cubicBezTo>
                <a:lnTo>
                  <a:pt x="65755" y="116898"/>
                </a:lnTo>
                <a:cubicBezTo>
                  <a:pt x="61706" y="116898"/>
                  <a:pt x="58449" y="113640"/>
                  <a:pt x="58449" y="109592"/>
                </a:cubicBezTo>
                <a:cubicBezTo>
                  <a:pt x="58449" y="105543"/>
                  <a:pt x="61706" y="102286"/>
                  <a:pt x="65755" y="102286"/>
                </a:cubicBezTo>
                <a:lnTo>
                  <a:pt x="73061" y="102286"/>
                </a:lnTo>
                <a:lnTo>
                  <a:pt x="73061" y="82803"/>
                </a:lnTo>
                <a:lnTo>
                  <a:pt x="65755" y="82803"/>
                </a:lnTo>
                <a:cubicBezTo>
                  <a:pt x="61706" y="82803"/>
                  <a:pt x="58449" y="79545"/>
                  <a:pt x="58449" y="75496"/>
                </a:cubicBezTo>
                <a:cubicBezTo>
                  <a:pt x="58449" y="71448"/>
                  <a:pt x="61706" y="68190"/>
                  <a:pt x="65755" y="6819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80" name="Text 78"/>
          <p:cNvSpPr/>
          <p:nvPr/>
        </p:nvSpPr>
        <p:spPr>
          <a:xfrm>
            <a:off x="8396342" y="4779818"/>
            <a:ext cx="3420341" cy="2424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27" b="1" dirty="0">
                <a:solidFill>
                  <a:srgbClr val="D97706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Важно</a:t>
            </a:r>
            <a:endParaRPr lang="en-US" sz="1600" dirty="0"/>
          </a:p>
        </p:txBody>
      </p:sp>
      <p:sp>
        <p:nvSpPr>
          <p:cNvPr id="81" name="Text 79"/>
          <p:cNvSpPr/>
          <p:nvPr/>
        </p:nvSpPr>
        <p:spPr>
          <a:xfrm>
            <a:off x="8197183" y="5056909"/>
            <a:ext cx="3610841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9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Ожидаемые результаты должны быть обусловлены и обоснованы в соответствии с запрашиваемым объемом финансирования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39610" y="339610"/>
            <a:ext cx="339610" cy="339610"/>
          </a:xfrm>
          <a:custGeom>
            <a:avLst/>
            <a:gdLst/>
            <a:ahLst/>
            <a:cxnLst/>
            <a:rect l="l" t="t" r="r" b="b"/>
            <a:pathLst>
              <a:path w="339610" h="339610">
                <a:moveTo>
                  <a:pt x="67922" y="0"/>
                </a:moveTo>
                <a:lnTo>
                  <a:pt x="271688" y="0"/>
                </a:lnTo>
                <a:cubicBezTo>
                  <a:pt x="309200" y="0"/>
                  <a:pt x="339610" y="30410"/>
                  <a:pt x="339610" y="67922"/>
                </a:cubicBezTo>
                <a:lnTo>
                  <a:pt x="339610" y="271688"/>
                </a:lnTo>
                <a:cubicBezTo>
                  <a:pt x="339610" y="309200"/>
                  <a:pt x="309200" y="339610"/>
                  <a:pt x="271688" y="339610"/>
                </a:cubicBezTo>
                <a:lnTo>
                  <a:pt x="67922" y="339610"/>
                </a:lnTo>
                <a:cubicBezTo>
                  <a:pt x="30410" y="339610"/>
                  <a:pt x="0" y="309200"/>
                  <a:pt x="0" y="271688"/>
                </a:cubicBezTo>
                <a:lnTo>
                  <a:pt x="0" y="67922"/>
                </a:lnTo>
                <a:cubicBezTo>
                  <a:pt x="0" y="30410"/>
                  <a:pt x="30410" y="0"/>
                  <a:pt x="67922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" name="Text 1"/>
          <p:cNvSpPr/>
          <p:nvPr/>
        </p:nvSpPr>
        <p:spPr>
          <a:xfrm>
            <a:off x="459402" y="390552"/>
            <a:ext cx="186786" cy="2377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37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7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81103" y="356591"/>
            <a:ext cx="7581794" cy="3056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6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Требования к результатам: задания с предприятиями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39610" y="747142"/>
            <a:ext cx="815064" cy="33961"/>
          </a:xfrm>
          <a:custGeom>
            <a:avLst/>
            <a:gdLst/>
            <a:ahLst/>
            <a:cxnLst/>
            <a:rect l="l" t="t" r="r" b="b"/>
            <a:pathLst>
              <a:path w="815064" h="33961">
                <a:moveTo>
                  <a:pt x="0" y="0"/>
                </a:moveTo>
                <a:lnTo>
                  <a:pt x="815064" y="0"/>
                </a:lnTo>
                <a:lnTo>
                  <a:pt x="815064" y="33961"/>
                </a:lnTo>
                <a:lnTo>
                  <a:pt x="0" y="33961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" name="Text 4"/>
          <p:cNvSpPr/>
          <p:nvPr/>
        </p:nvSpPr>
        <p:spPr>
          <a:xfrm>
            <a:off x="339610" y="849025"/>
            <a:ext cx="11580702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dirty="0">
                <a:solidFill>
                  <a:srgbClr val="6B728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НТЗ № 2, 3, 4, 5, 6, 8 (сформированы в рамках научно-технологических сессий совместно с крупными предприятиями)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339610" y="1154674"/>
            <a:ext cx="5688468" cy="3158373"/>
          </a:xfrm>
          <a:custGeom>
            <a:avLst/>
            <a:gdLst/>
            <a:ahLst/>
            <a:cxnLst/>
            <a:rect l="l" t="t" r="r" b="b"/>
            <a:pathLst>
              <a:path w="5688468" h="3158373">
                <a:moveTo>
                  <a:pt x="67937" y="0"/>
                </a:moveTo>
                <a:lnTo>
                  <a:pt x="5620531" y="0"/>
                </a:lnTo>
                <a:cubicBezTo>
                  <a:pt x="5658052" y="0"/>
                  <a:pt x="5688468" y="30416"/>
                  <a:pt x="5688468" y="67937"/>
                </a:cubicBezTo>
                <a:lnTo>
                  <a:pt x="5688468" y="3090437"/>
                </a:lnTo>
                <a:cubicBezTo>
                  <a:pt x="5688468" y="3127957"/>
                  <a:pt x="5658052" y="3158373"/>
                  <a:pt x="5620531" y="3158373"/>
                </a:cubicBezTo>
                <a:lnTo>
                  <a:pt x="67937" y="3158373"/>
                </a:lnTo>
                <a:cubicBezTo>
                  <a:pt x="30416" y="3158373"/>
                  <a:pt x="0" y="3127957"/>
                  <a:pt x="0" y="3090437"/>
                </a:cubicBezTo>
                <a:lnTo>
                  <a:pt x="0" y="67937"/>
                </a:lnTo>
                <a:cubicBezTo>
                  <a:pt x="0" y="30441"/>
                  <a:pt x="30441" y="0"/>
                  <a:pt x="67937" y="0"/>
                </a:cubicBezTo>
                <a:close/>
              </a:path>
            </a:pathLst>
          </a:custGeom>
          <a:solidFill>
            <a:srgbClr val="8B0000"/>
          </a:solidFill>
          <a:ln/>
          <a:effectLst>
            <a:outerShdw blurRad="127354" dist="84903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KZ"/>
          </a:p>
        </p:txBody>
      </p:sp>
      <p:sp>
        <p:nvSpPr>
          <p:cNvPr id="8" name="Shape 6"/>
          <p:cNvSpPr/>
          <p:nvPr/>
        </p:nvSpPr>
        <p:spPr>
          <a:xfrm>
            <a:off x="496680" y="1324479"/>
            <a:ext cx="169805" cy="169805"/>
          </a:xfrm>
          <a:custGeom>
            <a:avLst/>
            <a:gdLst/>
            <a:ahLst/>
            <a:cxnLst/>
            <a:rect l="l" t="t" r="r" b="b"/>
            <a:pathLst>
              <a:path w="169805" h="169805">
                <a:moveTo>
                  <a:pt x="10613" y="10613"/>
                </a:moveTo>
                <a:cubicBezTo>
                  <a:pt x="4743" y="10613"/>
                  <a:pt x="0" y="15355"/>
                  <a:pt x="0" y="21226"/>
                </a:cubicBezTo>
                <a:lnTo>
                  <a:pt x="0" y="143273"/>
                </a:lnTo>
                <a:cubicBezTo>
                  <a:pt x="0" y="152062"/>
                  <a:pt x="7130" y="159192"/>
                  <a:pt x="15919" y="159192"/>
                </a:cubicBezTo>
                <a:lnTo>
                  <a:pt x="153886" y="159192"/>
                </a:lnTo>
                <a:cubicBezTo>
                  <a:pt x="162675" y="159192"/>
                  <a:pt x="169805" y="152062"/>
                  <a:pt x="169805" y="143273"/>
                </a:cubicBezTo>
                <a:lnTo>
                  <a:pt x="169805" y="50477"/>
                </a:lnTo>
                <a:cubicBezTo>
                  <a:pt x="169805" y="44441"/>
                  <a:pt x="163371" y="40627"/>
                  <a:pt x="158065" y="43479"/>
                </a:cubicBezTo>
                <a:lnTo>
                  <a:pt x="106128" y="71437"/>
                </a:lnTo>
                <a:lnTo>
                  <a:pt x="106128" y="50477"/>
                </a:lnTo>
                <a:cubicBezTo>
                  <a:pt x="106128" y="44441"/>
                  <a:pt x="99694" y="40627"/>
                  <a:pt x="94388" y="43479"/>
                </a:cubicBezTo>
                <a:lnTo>
                  <a:pt x="42451" y="71438"/>
                </a:lnTo>
                <a:lnTo>
                  <a:pt x="42451" y="21226"/>
                </a:lnTo>
                <a:cubicBezTo>
                  <a:pt x="42451" y="15355"/>
                  <a:pt x="37709" y="10613"/>
                  <a:pt x="31838" y="10613"/>
                </a:cubicBezTo>
                <a:lnTo>
                  <a:pt x="10613" y="10613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9" name="Text 7"/>
          <p:cNvSpPr/>
          <p:nvPr/>
        </p:nvSpPr>
        <p:spPr>
          <a:xfrm>
            <a:off x="687710" y="1290518"/>
            <a:ext cx="5289426" cy="2377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37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Коммерциализация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475454" y="1596167"/>
            <a:ext cx="5416780" cy="916947"/>
          </a:xfrm>
          <a:custGeom>
            <a:avLst/>
            <a:gdLst/>
            <a:ahLst/>
            <a:cxnLst/>
            <a:rect l="l" t="t" r="r" b="b"/>
            <a:pathLst>
              <a:path w="5416780" h="916947">
                <a:moveTo>
                  <a:pt x="33964" y="0"/>
                </a:moveTo>
                <a:lnTo>
                  <a:pt x="5382816" y="0"/>
                </a:lnTo>
                <a:cubicBezTo>
                  <a:pt x="5401574" y="0"/>
                  <a:pt x="5416780" y="15206"/>
                  <a:pt x="5416780" y="33964"/>
                </a:cubicBezTo>
                <a:lnTo>
                  <a:pt x="5416780" y="882983"/>
                </a:lnTo>
                <a:cubicBezTo>
                  <a:pt x="5416780" y="901741"/>
                  <a:pt x="5401574" y="916947"/>
                  <a:pt x="5382816" y="916947"/>
                </a:cubicBezTo>
                <a:lnTo>
                  <a:pt x="33964" y="916947"/>
                </a:lnTo>
                <a:cubicBezTo>
                  <a:pt x="15206" y="916947"/>
                  <a:pt x="0" y="901741"/>
                  <a:pt x="0" y="882983"/>
                </a:cubicBezTo>
                <a:lnTo>
                  <a:pt x="0" y="33964"/>
                </a:lnTo>
                <a:cubicBezTo>
                  <a:pt x="0" y="15219"/>
                  <a:pt x="15219" y="0"/>
                  <a:pt x="33964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1" name="Text 9"/>
          <p:cNvSpPr/>
          <p:nvPr/>
        </p:nvSpPr>
        <p:spPr>
          <a:xfrm>
            <a:off x="577337" y="1698050"/>
            <a:ext cx="5280936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Наукоемкая продукция и услуги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577337" y="1901816"/>
            <a:ext cx="5340368" cy="3056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6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≥ 10%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577337" y="2207465"/>
            <a:ext cx="5280936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от суммы по НТЗ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475454" y="2581036"/>
            <a:ext cx="5416780" cy="916947"/>
          </a:xfrm>
          <a:custGeom>
            <a:avLst/>
            <a:gdLst/>
            <a:ahLst/>
            <a:cxnLst/>
            <a:rect l="l" t="t" r="r" b="b"/>
            <a:pathLst>
              <a:path w="5416780" h="916947">
                <a:moveTo>
                  <a:pt x="33964" y="0"/>
                </a:moveTo>
                <a:lnTo>
                  <a:pt x="5382816" y="0"/>
                </a:lnTo>
                <a:cubicBezTo>
                  <a:pt x="5401574" y="0"/>
                  <a:pt x="5416780" y="15206"/>
                  <a:pt x="5416780" y="33964"/>
                </a:cubicBezTo>
                <a:lnTo>
                  <a:pt x="5416780" y="882983"/>
                </a:lnTo>
                <a:cubicBezTo>
                  <a:pt x="5416780" y="901741"/>
                  <a:pt x="5401574" y="916947"/>
                  <a:pt x="5382816" y="916947"/>
                </a:cubicBezTo>
                <a:lnTo>
                  <a:pt x="33964" y="916947"/>
                </a:lnTo>
                <a:cubicBezTo>
                  <a:pt x="15206" y="916947"/>
                  <a:pt x="0" y="901741"/>
                  <a:pt x="0" y="882983"/>
                </a:cubicBezTo>
                <a:lnTo>
                  <a:pt x="0" y="33964"/>
                </a:lnTo>
                <a:cubicBezTo>
                  <a:pt x="0" y="15219"/>
                  <a:pt x="15219" y="0"/>
                  <a:pt x="33964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5" name="Text 13"/>
          <p:cNvSpPr/>
          <p:nvPr/>
        </p:nvSpPr>
        <p:spPr>
          <a:xfrm>
            <a:off x="577337" y="2682919"/>
            <a:ext cx="5280936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Инвестиции в основной капитал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577337" y="2886685"/>
            <a:ext cx="5340368" cy="3056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06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≥ 20%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577337" y="3192334"/>
            <a:ext cx="5280936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от суммы по НТЗ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475454" y="3565905"/>
            <a:ext cx="5416780" cy="611298"/>
          </a:xfrm>
          <a:custGeom>
            <a:avLst/>
            <a:gdLst/>
            <a:ahLst/>
            <a:cxnLst/>
            <a:rect l="l" t="t" r="r" b="b"/>
            <a:pathLst>
              <a:path w="5416780" h="611298">
                <a:moveTo>
                  <a:pt x="33964" y="0"/>
                </a:moveTo>
                <a:lnTo>
                  <a:pt x="5382816" y="0"/>
                </a:lnTo>
                <a:cubicBezTo>
                  <a:pt x="5401574" y="0"/>
                  <a:pt x="5416780" y="15206"/>
                  <a:pt x="5416780" y="33964"/>
                </a:cubicBezTo>
                <a:lnTo>
                  <a:pt x="5416780" y="577334"/>
                </a:lnTo>
                <a:cubicBezTo>
                  <a:pt x="5416780" y="596092"/>
                  <a:pt x="5401574" y="611298"/>
                  <a:pt x="5382816" y="611298"/>
                </a:cubicBezTo>
                <a:lnTo>
                  <a:pt x="33964" y="611298"/>
                </a:lnTo>
                <a:cubicBezTo>
                  <a:pt x="15206" y="611298"/>
                  <a:pt x="0" y="596092"/>
                  <a:pt x="0" y="577334"/>
                </a:cubicBezTo>
                <a:lnTo>
                  <a:pt x="0" y="33964"/>
                </a:lnTo>
                <a:cubicBezTo>
                  <a:pt x="0" y="15219"/>
                  <a:pt x="15219" y="0"/>
                  <a:pt x="33964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9" name="Text 17"/>
          <p:cNvSpPr/>
          <p:nvPr/>
        </p:nvSpPr>
        <p:spPr>
          <a:xfrm>
            <a:off x="577337" y="3667788"/>
            <a:ext cx="5280936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Налоговые отчисления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577337" y="3871554"/>
            <a:ext cx="5280936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Наличие по итогам реализации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356591" y="4414930"/>
            <a:ext cx="5671487" cy="1477304"/>
          </a:xfrm>
          <a:custGeom>
            <a:avLst/>
            <a:gdLst/>
            <a:ahLst/>
            <a:cxnLst/>
            <a:rect l="l" t="t" r="r" b="b"/>
            <a:pathLst>
              <a:path w="5671487" h="1477304">
                <a:moveTo>
                  <a:pt x="33961" y="0"/>
                </a:moveTo>
                <a:lnTo>
                  <a:pt x="5603561" y="0"/>
                </a:lnTo>
                <a:cubicBezTo>
                  <a:pt x="5641076" y="0"/>
                  <a:pt x="5671487" y="30412"/>
                  <a:pt x="5671487" y="67926"/>
                </a:cubicBezTo>
                <a:lnTo>
                  <a:pt x="5671487" y="1409377"/>
                </a:lnTo>
                <a:cubicBezTo>
                  <a:pt x="5671487" y="1446892"/>
                  <a:pt x="5641076" y="1477304"/>
                  <a:pt x="5603561" y="1477304"/>
                </a:cubicBezTo>
                <a:lnTo>
                  <a:pt x="33961" y="1477304"/>
                </a:lnTo>
                <a:cubicBezTo>
                  <a:pt x="15205" y="1477304"/>
                  <a:pt x="0" y="1462099"/>
                  <a:pt x="0" y="1443343"/>
                </a:cubicBezTo>
                <a:lnTo>
                  <a:pt x="0" y="33961"/>
                </a:lnTo>
                <a:cubicBezTo>
                  <a:pt x="0" y="15205"/>
                  <a:pt x="15205" y="0"/>
                  <a:pt x="33961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2" name="Shape 20"/>
          <p:cNvSpPr/>
          <p:nvPr/>
        </p:nvSpPr>
        <p:spPr>
          <a:xfrm>
            <a:off x="356591" y="4414930"/>
            <a:ext cx="33961" cy="1477304"/>
          </a:xfrm>
          <a:custGeom>
            <a:avLst/>
            <a:gdLst/>
            <a:ahLst/>
            <a:cxnLst/>
            <a:rect l="l" t="t" r="r" b="b"/>
            <a:pathLst>
              <a:path w="33961" h="1477304">
                <a:moveTo>
                  <a:pt x="33961" y="0"/>
                </a:moveTo>
                <a:lnTo>
                  <a:pt x="33961" y="0"/>
                </a:lnTo>
                <a:lnTo>
                  <a:pt x="33961" y="1477304"/>
                </a:lnTo>
                <a:lnTo>
                  <a:pt x="33961" y="1477304"/>
                </a:lnTo>
                <a:cubicBezTo>
                  <a:pt x="15205" y="1477304"/>
                  <a:pt x="0" y="1462099"/>
                  <a:pt x="0" y="1443343"/>
                </a:cubicBezTo>
                <a:lnTo>
                  <a:pt x="0" y="33961"/>
                </a:lnTo>
                <a:cubicBezTo>
                  <a:pt x="0" y="15205"/>
                  <a:pt x="15205" y="0"/>
                  <a:pt x="33961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3" name="Shape 21"/>
          <p:cNvSpPr/>
          <p:nvPr/>
        </p:nvSpPr>
        <p:spPr>
          <a:xfrm>
            <a:off x="541253" y="4584735"/>
            <a:ext cx="148579" cy="169805"/>
          </a:xfrm>
          <a:custGeom>
            <a:avLst/>
            <a:gdLst/>
            <a:ahLst/>
            <a:cxnLst/>
            <a:rect l="l" t="t" r="r" b="b"/>
            <a:pathLst>
              <a:path w="148579" h="169805">
                <a:moveTo>
                  <a:pt x="80027" y="-4311"/>
                </a:moveTo>
                <a:cubicBezTo>
                  <a:pt x="76246" y="-5074"/>
                  <a:pt x="72366" y="-5074"/>
                  <a:pt x="68585" y="-4311"/>
                </a:cubicBezTo>
                <a:lnTo>
                  <a:pt x="6401" y="8125"/>
                </a:lnTo>
                <a:cubicBezTo>
                  <a:pt x="2686" y="8855"/>
                  <a:pt x="0" y="12138"/>
                  <a:pt x="0" y="15919"/>
                </a:cubicBezTo>
                <a:cubicBezTo>
                  <a:pt x="0" y="19335"/>
                  <a:pt x="2156" y="22320"/>
                  <a:pt x="5306" y="23415"/>
                </a:cubicBezTo>
                <a:lnTo>
                  <a:pt x="5306" y="47758"/>
                </a:lnTo>
                <a:lnTo>
                  <a:pt x="99" y="73825"/>
                </a:lnTo>
                <a:cubicBezTo>
                  <a:pt x="33" y="74124"/>
                  <a:pt x="0" y="74456"/>
                  <a:pt x="0" y="74787"/>
                </a:cubicBezTo>
                <a:cubicBezTo>
                  <a:pt x="0" y="77440"/>
                  <a:pt x="2156" y="79629"/>
                  <a:pt x="4842" y="79629"/>
                </a:cubicBezTo>
                <a:lnTo>
                  <a:pt x="16417" y="79629"/>
                </a:lnTo>
                <a:cubicBezTo>
                  <a:pt x="19070" y="79629"/>
                  <a:pt x="21259" y="77474"/>
                  <a:pt x="21259" y="74787"/>
                </a:cubicBezTo>
                <a:cubicBezTo>
                  <a:pt x="21259" y="74456"/>
                  <a:pt x="21226" y="74157"/>
                  <a:pt x="21159" y="73825"/>
                </a:cubicBezTo>
                <a:lnTo>
                  <a:pt x="15919" y="47758"/>
                </a:lnTo>
                <a:lnTo>
                  <a:pt x="15919" y="25637"/>
                </a:lnTo>
                <a:lnTo>
                  <a:pt x="31838" y="28820"/>
                </a:lnTo>
                <a:lnTo>
                  <a:pt x="31838" y="47758"/>
                </a:lnTo>
                <a:cubicBezTo>
                  <a:pt x="31838" y="71205"/>
                  <a:pt x="50842" y="90209"/>
                  <a:pt x="74290" y="90209"/>
                </a:cubicBezTo>
                <a:cubicBezTo>
                  <a:pt x="97737" y="90209"/>
                  <a:pt x="116741" y="71205"/>
                  <a:pt x="116741" y="47758"/>
                </a:cubicBezTo>
                <a:lnTo>
                  <a:pt x="116741" y="28820"/>
                </a:lnTo>
                <a:lnTo>
                  <a:pt x="142179" y="23746"/>
                </a:lnTo>
                <a:cubicBezTo>
                  <a:pt x="145893" y="22983"/>
                  <a:pt x="148579" y="19700"/>
                  <a:pt x="148579" y="15919"/>
                </a:cubicBezTo>
                <a:cubicBezTo>
                  <a:pt x="148579" y="12138"/>
                  <a:pt x="145893" y="8855"/>
                  <a:pt x="142179" y="8125"/>
                </a:cubicBezTo>
                <a:lnTo>
                  <a:pt x="80027" y="-4311"/>
                </a:lnTo>
                <a:close/>
                <a:moveTo>
                  <a:pt x="74290" y="74290"/>
                </a:moveTo>
                <a:cubicBezTo>
                  <a:pt x="59631" y="74290"/>
                  <a:pt x="47758" y="62417"/>
                  <a:pt x="47758" y="47758"/>
                </a:cubicBezTo>
                <a:lnTo>
                  <a:pt x="100822" y="47758"/>
                </a:lnTo>
                <a:cubicBezTo>
                  <a:pt x="100822" y="62417"/>
                  <a:pt x="88949" y="74290"/>
                  <a:pt x="74290" y="74290"/>
                </a:cubicBezTo>
                <a:close/>
                <a:moveTo>
                  <a:pt x="39831" y="106161"/>
                </a:moveTo>
                <a:cubicBezTo>
                  <a:pt x="19468" y="115514"/>
                  <a:pt x="5306" y="136076"/>
                  <a:pt x="5306" y="159955"/>
                </a:cubicBezTo>
                <a:cubicBezTo>
                  <a:pt x="5306" y="165394"/>
                  <a:pt x="9717" y="169805"/>
                  <a:pt x="15156" y="169805"/>
                </a:cubicBezTo>
                <a:lnTo>
                  <a:pt x="66330" y="169805"/>
                </a:lnTo>
                <a:lnTo>
                  <a:pt x="66330" y="121384"/>
                </a:lnTo>
                <a:lnTo>
                  <a:pt x="47293" y="107123"/>
                </a:lnTo>
                <a:cubicBezTo>
                  <a:pt x="45138" y="105498"/>
                  <a:pt x="42252" y="105067"/>
                  <a:pt x="39798" y="106194"/>
                </a:cubicBezTo>
                <a:close/>
                <a:moveTo>
                  <a:pt x="82249" y="169805"/>
                </a:moveTo>
                <a:lnTo>
                  <a:pt x="133423" y="169805"/>
                </a:lnTo>
                <a:cubicBezTo>
                  <a:pt x="138862" y="169805"/>
                  <a:pt x="143273" y="165394"/>
                  <a:pt x="143273" y="159955"/>
                </a:cubicBezTo>
                <a:cubicBezTo>
                  <a:pt x="143273" y="136076"/>
                  <a:pt x="129112" y="115514"/>
                  <a:pt x="108748" y="106194"/>
                </a:cubicBezTo>
                <a:cubicBezTo>
                  <a:pt x="106294" y="105067"/>
                  <a:pt x="103409" y="105498"/>
                  <a:pt x="101253" y="107123"/>
                </a:cubicBezTo>
                <a:lnTo>
                  <a:pt x="82216" y="121384"/>
                </a:lnTo>
                <a:lnTo>
                  <a:pt x="82216" y="169805"/>
                </a:ln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4" name="Text 22"/>
          <p:cNvSpPr/>
          <p:nvPr/>
        </p:nvSpPr>
        <p:spPr>
          <a:xfrm>
            <a:off x="721671" y="4550774"/>
            <a:ext cx="5255465" cy="2377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37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Кадры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513660" y="4860669"/>
            <a:ext cx="5374329" cy="891476"/>
          </a:xfrm>
          <a:custGeom>
            <a:avLst/>
            <a:gdLst/>
            <a:ahLst/>
            <a:cxnLst/>
            <a:rect l="l" t="t" r="r" b="b"/>
            <a:pathLst>
              <a:path w="5374329" h="891476">
                <a:moveTo>
                  <a:pt x="33965" y="0"/>
                </a:moveTo>
                <a:lnTo>
                  <a:pt x="5340363" y="0"/>
                </a:lnTo>
                <a:cubicBezTo>
                  <a:pt x="5359122" y="0"/>
                  <a:pt x="5374329" y="15207"/>
                  <a:pt x="5374329" y="33965"/>
                </a:cubicBezTo>
                <a:lnTo>
                  <a:pt x="5374329" y="857511"/>
                </a:lnTo>
                <a:cubicBezTo>
                  <a:pt x="5374329" y="876270"/>
                  <a:pt x="5359122" y="891476"/>
                  <a:pt x="5340363" y="891476"/>
                </a:cubicBezTo>
                <a:lnTo>
                  <a:pt x="33965" y="891476"/>
                </a:lnTo>
                <a:cubicBezTo>
                  <a:pt x="15207" y="891476"/>
                  <a:pt x="0" y="876270"/>
                  <a:pt x="0" y="857511"/>
                </a:cubicBezTo>
                <a:lnTo>
                  <a:pt x="0" y="33965"/>
                </a:lnTo>
                <a:cubicBezTo>
                  <a:pt x="0" y="15219"/>
                  <a:pt x="15219" y="0"/>
                  <a:pt x="33965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26" name="Text 24"/>
          <p:cNvSpPr/>
          <p:nvPr/>
        </p:nvSpPr>
        <p:spPr>
          <a:xfrm>
            <a:off x="619788" y="4966797"/>
            <a:ext cx="5229994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Выпуск PhD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619788" y="5170563"/>
            <a:ext cx="5263955" cy="2716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604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≥ 2 докторов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619788" y="5442251"/>
            <a:ext cx="5229994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dirty="0">
                <a:solidFill>
                  <a:srgbClr val="6B728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по профилю НТЗ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6182760" y="1154674"/>
            <a:ext cx="5671487" cy="2037660"/>
          </a:xfrm>
          <a:custGeom>
            <a:avLst/>
            <a:gdLst/>
            <a:ahLst/>
            <a:cxnLst/>
            <a:rect l="l" t="t" r="r" b="b"/>
            <a:pathLst>
              <a:path w="5671487" h="2037660">
                <a:moveTo>
                  <a:pt x="33961" y="0"/>
                </a:moveTo>
                <a:lnTo>
                  <a:pt x="5603572" y="0"/>
                </a:lnTo>
                <a:cubicBezTo>
                  <a:pt x="5641081" y="0"/>
                  <a:pt x="5671487" y="30407"/>
                  <a:pt x="5671487" y="67915"/>
                </a:cubicBezTo>
                <a:lnTo>
                  <a:pt x="5671487" y="1969745"/>
                </a:lnTo>
                <a:cubicBezTo>
                  <a:pt x="5671487" y="2007253"/>
                  <a:pt x="5641081" y="2037660"/>
                  <a:pt x="5603572" y="2037660"/>
                </a:cubicBezTo>
                <a:lnTo>
                  <a:pt x="33961" y="2037660"/>
                </a:lnTo>
                <a:cubicBezTo>
                  <a:pt x="15205" y="2037660"/>
                  <a:pt x="0" y="2022455"/>
                  <a:pt x="0" y="2003699"/>
                </a:cubicBezTo>
                <a:lnTo>
                  <a:pt x="0" y="33961"/>
                </a:lnTo>
                <a:cubicBezTo>
                  <a:pt x="0" y="15217"/>
                  <a:pt x="15217" y="0"/>
                  <a:pt x="33961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0" name="Shape 28"/>
          <p:cNvSpPr/>
          <p:nvPr/>
        </p:nvSpPr>
        <p:spPr>
          <a:xfrm>
            <a:off x="6182760" y="1154674"/>
            <a:ext cx="33961" cy="2037660"/>
          </a:xfrm>
          <a:custGeom>
            <a:avLst/>
            <a:gdLst/>
            <a:ahLst/>
            <a:cxnLst/>
            <a:rect l="l" t="t" r="r" b="b"/>
            <a:pathLst>
              <a:path w="33961" h="2037660">
                <a:moveTo>
                  <a:pt x="33961" y="0"/>
                </a:moveTo>
                <a:lnTo>
                  <a:pt x="33961" y="0"/>
                </a:lnTo>
                <a:lnTo>
                  <a:pt x="33961" y="2037660"/>
                </a:lnTo>
                <a:lnTo>
                  <a:pt x="33961" y="2037660"/>
                </a:lnTo>
                <a:cubicBezTo>
                  <a:pt x="15205" y="2037660"/>
                  <a:pt x="0" y="2022455"/>
                  <a:pt x="0" y="2003699"/>
                </a:cubicBezTo>
                <a:lnTo>
                  <a:pt x="0" y="33961"/>
                </a:lnTo>
                <a:cubicBezTo>
                  <a:pt x="0" y="15205"/>
                  <a:pt x="15205" y="0"/>
                  <a:pt x="33961" y="0"/>
                </a:cubicBezTo>
                <a:close/>
              </a:path>
            </a:pathLst>
          </a:custGeom>
          <a:solidFill>
            <a:srgbClr val="1F293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1" name="Shape 29"/>
          <p:cNvSpPr/>
          <p:nvPr/>
        </p:nvSpPr>
        <p:spPr>
          <a:xfrm>
            <a:off x="6356810" y="1324479"/>
            <a:ext cx="169805" cy="169805"/>
          </a:xfrm>
          <a:custGeom>
            <a:avLst/>
            <a:gdLst/>
            <a:ahLst/>
            <a:cxnLst/>
            <a:rect l="l" t="t" r="r" b="b"/>
            <a:pathLst>
              <a:path w="169805" h="169805">
                <a:moveTo>
                  <a:pt x="84903" y="46862"/>
                </a:moveTo>
                <a:lnTo>
                  <a:pt x="84903" y="149442"/>
                </a:lnTo>
                <a:lnTo>
                  <a:pt x="85068" y="149375"/>
                </a:lnTo>
                <a:cubicBezTo>
                  <a:pt x="103176" y="141847"/>
                  <a:pt x="122611" y="137967"/>
                  <a:pt x="142212" y="137967"/>
                </a:cubicBezTo>
                <a:lnTo>
                  <a:pt x="148579" y="137967"/>
                </a:lnTo>
                <a:lnTo>
                  <a:pt x="148579" y="31838"/>
                </a:lnTo>
                <a:lnTo>
                  <a:pt x="142212" y="31838"/>
                </a:lnTo>
                <a:cubicBezTo>
                  <a:pt x="128216" y="31838"/>
                  <a:pt x="114320" y="34624"/>
                  <a:pt x="101386" y="39997"/>
                </a:cubicBezTo>
                <a:cubicBezTo>
                  <a:pt x="95814" y="42319"/>
                  <a:pt x="90308" y="44607"/>
                  <a:pt x="84903" y="46862"/>
                </a:cubicBezTo>
                <a:close/>
                <a:moveTo>
                  <a:pt x="76578" y="20397"/>
                </a:moveTo>
                <a:lnTo>
                  <a:pt x="84903" y="23879"/>
                </a:lnTo>
                <a:lnTo>
                  <a:pt x="93227" y="20397"/>
                </a:lnTo>
                <a:cubicBezTo>
                  <a:pt x="108748" y="13929"/>
                  <a:pt x="125397" y="10613"/>
                  <a:pt x="142212" y="10613"/>
                </a:cubicBezTo>
                <a:lnTo>
                  <a:pt x="153886" y="10613"/>
                </a:lnTo>
                <a:cubicBezTo>
                  <a:pt x="162675" y="10613"/>
                  <a:pt x="169805" y="17743"/>
                  <a:pt x="169805" y="26532"/>
                </a:cubicBezTo>
                <a:lnTo>
                  <a:pt x="169805" y="143273"/>
                </a:lnTo>
                <a:cubicBezTo>
                  <a:pt x="169805" y="152062"/>
                  <a:pt x="162675" y="159192"/>
                  <a:pt x="153886" y="159192"/>
                </a:cubicBezTo>
                <a:lnTo>
                  <a:pt x="142212" y="159192"/>
                </a:lnTo>
                <a:cubicBezTo>
                  <a:pt x="125397" y="159192"/>
                  <a:pt x="108748" y="162509"/>
                  <a:pt x="93227" y="168976"/>
                </a:cubicBezTo>
                <a:lnTo>
                  <a:pt x="88982" y="170734"/>
                </a:lnTo>
                <a:cubicBezTo>
                  <a:pt x="86362" y="171828"/>
                  <a:pt x="83443" y="171828"/>
                  <a:pt x="80823" y="170734"/>
                </a:cubicBezTo>
                <a:lnTo>
                  <a:pt x="76578" y="168976"/>
                </a:lnTo>
                <a:cubicBezTo>
                  <a:pt x="61057" y="162509"/>
                  <a:pt x="44408" y="159192"/>
                  <a:pt x="27593" y="159192"/>
                </a:cubicBezTo>
                <a:lnTo>
                  <a:pt x="15919" y="159192"/>
                </a:lnTo>
                <a:cubicBezTo>
                  <a:pt x="7130" y="159192"/>
                  <a:pt x="0" y="152062"/>
                  <a:pt x="0" y="143273"/>
                </a:cubicBezTo>
                <a:lnTo>
                  <a:pt x="0" y="26532"/>
                </a:lnTo>
                <a:cubicBezTo>
                  <a:pt x="0" y="17743"/>
                  <a:pt x="7130" y="10613"/>
                  <a:pt x="15919" y="10613"/>
                </a:cubicBezTo>
                <a:lnTo>
                  <a:pt x="27593" y="10613"/>
                </a:lnTo>
                <a:cubicBezTo>
                  <a:pt x="44408" y="10613"/>
                  <a:pt x="61057" y="13929"/>
                  <a:pt x="76578" y="20397"/>
                </a:cubicBezTo>
                <a:close/>
              </a:path>
            </a:pathLst>
          </a:custGeom>
          <a:solidFill>
            <a:srgbClr val="1F293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2" name="Text 30"/>
          <p:cNvSpPr/>
          <p:nvPr/>
        </p:nvSpPr>
        <p:spPr>
          <a:xfrm>
            <a:off x="6547841" y="1290518"/>
            <a:ext cx="5255465" cy="2377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37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Публикации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6339829" y="1600412"/>
            <a:ext cx="5374329" cy="687710"/>
          </a:xfrm>
          <a:custGeom>
            <a:avLst/>
            <a:gdLst/>
            <a:ahLst/>
            <a:cxnLst/>
            <a:rect l="l" t="t" r="r" b="b"/>
            <a:pathLst>
              <a:path w="5374329" h="687710">
                <a:moveTo>
                  <a:pt x="33959" y="0"/>
                </a:moveTo>
                <a:lnTo>
                  <a:pt x="5340370" y="0"/>
                </a:lnTo>
                <a:cubicBezTo>
                  <a:pt x="5359125" y="0"/>
                  <a:pt x="5374329" y="15204"/>
                  <a:pt x="5374329" y="33959"/>
                </a:cubicBezTo>
                <a:lnTo>
                  <a:pt x="5374329" y="653751"/>
                </a:lnTo>
                <a:cubicBezTo>
                  <a:pt x="5374329" y="672506"/>
                  <a:pt x="5359125" y="687710"/>
                  <a:pt x="5340370" y="687710"/>
                </a:cubicBezTo>
                <a:lnTo>
                  <a:pt x="33959" y="687710"/>
                </a:lnTo>
                <a:cubicBezTo>
                  <a:pt x="15204" y="687710"/>
                  <a:pt x="0" y="672506"/>
                  <a:pt x="0" y="653751"/>
                </a:cubicBezTo>
                <a:lnTo>
                  <a:pt x="0" y="33959"/>
                </a:lnTo>
                <a:cubicBezTo>
                  <a:pt x="0" y="15217"/>
                  <a:pt x="15217" y="0"/>
                  <a:pt x="33959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34" name="Text 32"/>
          <p:cNvSpPr/>
          <p:nvPr/>
        </p:nvSpPr>
        <p:spPr>
          <a:xfrm>
            <a:off x="6445958" y="1706540"/>
            <a:ext cx="5229994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Q1-Q2 WoS / Scopus ≥50 percentile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6445958" y="1910306"/>
            <a:ext cx="5263955" cy="2716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604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≥ 6 статей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6339829" y="2364535"/>
            <a:ext cx="5374329" cy="687710"/>
          </a:xfrm>
          <a:custGeom>
            <a:avLst/>
            <a:gdLst/>
            <a:ahLst/>
            <a:cxnLst/>
            <a:rect l="l" t="t" r="r" b="b"/>
            <a:pathLst>
              <a:path w="5374329" h="687710">
                <a:moveTo>
                  <a:pt x="33959" y="0"/>
                </a:moveTo>
                <a:lnTo>
                  <a:pt x="5340370" y="0"/>
                </a:lnTo>
                <a:cubicBezTo>
                  <a:pt x="5359125" y="0"/>
                  <a:pt x="5374329" y="15204"/>
                  <a:pt x="5374329" y="33959"/>
                </a:cubicBezTo>
                <a:lnTo>
                  <a:pt x="5374329" y="653751"/>
                </a:lnTo>
                <a:cubicBezTo>
                  <a:pt x="5374329" y="672506"/>
                  <a:pt x="5359125" y="687710"/>
                  <a:pt x="5340370" y="687710"/>
                </a:cubicBezTo>
                <a:lnTo>
                  <a:pt x="33959" y="687710"/>
                </a:lnTo>
                <a:cubicBezTo>
                  <a:pt x="15204" y="687710"/>
                  <a:pt x="0" y="672506"/>
                  <a:pt x="0" y="653751"/>
                </a:cubicBezTo>
                <a:lnTo>
                  <a:pt x="0" y="33959"/>
                </a:lnTo>
                <a:cubicBezTo>
                  <a:pt x="0" y="15217"/>
                  <a:pt x="15217" y="0"/>
                  <a:pt x="33959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37" name="Text 35"/>
          <p:cNvSpPr/>
          <p:nvPr/>
        </p:nvSpPr>
        <p:spPr>
          <a:xfrm>
            <a:off x="6445958" y="2470663"/>
            <a:ext cx="5229994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Журналы КОКНВО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6445958" y="2674429"/>
            <a:ext cx="5263955" cy="2716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604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≥ 15 статей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6182760" y="3294217"/>
            <a:ext cx="5671487" cy="1596167"/>
          </a:xfrm>
          <a:custGeom>
            <a:avLst/>
            <a:gdLst/>
            <a:ahLst/>
            <a:cxnLst/>
            <a:rect l="l" t="t" r="r" b="b"/>
            <a:pathLst>
              <a:path w="5671487" h="1596167">
                <a:moveTo>
                  <a:pt x="33961" y="0"/>
                </a:moveTo>
                <a:lnTo>
                  <a:pt x="5603571" y="0"/>
                </a:lnTo>
                <a:cubicBezTo>
                  <a:pt x="5641080" y="0"/>
                  <a:pt x="5671487" y="30407"/>
                  <a:pt x="5671487" y="67917"/>
                </a:cubicBezTo>
                <a:lnTo>
                  <a:pt x="5671487" y="1528250"/>
                </a:lnTo>
                <a:cubicBezTo>
                  <a:pt x="5671487" y="1565760"/>
                  <a:pt x="5641080" y="1596167"/>
                  <a:pt x="5603571" y="1596167"/>
                </a:cubicBezTo>
                <a:lnTo>
                  <a:pt x="33961" y="1596167"/>
                </a:lnTo>
                <a:cubicBezTo>
                  <a:pt x="15205" y="1596167"/>
                  <a:pt x="0" y="1580962"/>
                  <a:pt x="0" y="1562206"/>
                </a:cubicBezTo>
                <a:lnTo>
                  <a:pt x="0" y="33961"/>
                </a:lnTo>
                <a:cubicBezTo>
                  <a:pt x="0" y="15217"/>
                  <a:pt x="15217" y="0"/>
                  <a:pt x="33961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0" name="Shape 38"/>
          <p:cNvSpPr/>
          <p:nvPr/>
        </p:nvSpPr>
        <p:spPr>
          <a:xfrm>
            <a:off x="6182760" y="3294217"/>
            <a:ext cx="33961" cy="1596167"/>
          </a:xfrm>
          <a:custGeom>
            <a:avLst/>
            <a:gdLst/>
            <a:ahLst/>
            <a:cxnLst/>
            <a:rect l="l" t="t" r="r" b="b"/>
            <a:pathLst>
              <a:path w="33961" h="1596167">
                <a:moveTo>
                  <a:pt x="33961" y="0"/>
                </a:moveTo>
                <a:lnTo>
                  <a:pt x="33961" y="0"/>
                </a:lnTo>
                <a:lnTo>
                  <a:pt x="33961" y="1596167"/>
                </a:lnTo>
                <a:lnTo>
                  <a:pt x="33961" y="1596167"/>
                </a:lnTo>
                <a:cubicBezTo>
                  <a:pt x="15205" y="1596167"/>
                  <a:pt x="0" y="1580962"/>
                  <a:pt x="0" y="1562206"/>
                </a:cubicBezTo>
                <a:lnTo>
                  <a:pt x="0" y="33961"/>
                </a:lnTo>
                <a:cubicBezTo>
                  <a:pt x="0" y="15205"/>
                  <a:pt x="15205" y="0"/>
                  <a:pt x="33961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1" name="Shape 39"/>
          <p:cNvSpPr/>
          <p:nvPr/>
        </p:nvSpPr>
        <p:spPr>
          <a:xfrm>
            <a:off x="6346197" y="3464022"/>
            <a:ext cx="191031" cy="169805"/>
          </a:xfrm>
          <a:custGeom>
            <a:avLst/>
            <a:gdLst/>
            <a:ahLst/>
            <a:cxnLst/>
            <a:rect l="l" t="t" r="r" b="b"/>
            <a:pathLst>
              <a:path w="191031" h="169805">
                <a:moveTo>
                  <a:pt x="79331" y="-2653"/>
                </a:moveTo>
                <a:cubicBezTo>
                  <a:pt x="77308" y="-4709"/>
                  <a:pt x="74356" y="-5539"/>
                  <a:pt x="71570" y="-4776"/>
                </a:cubicBezTo>
                <a:cubicBezTo>
                  <a:pt x="68784" y="-4013"/>
                  <a:pt x="66629" y="-1857"/>
                  <a:pt x="65932" y="929"/>
                </a:cubicBezTo>
                <a:lnTo>
                  <a:pt x="60858" y="20894"/>
                </a:lnTo>
                <a:cubicBezTo>
                  <a:pt x="60493" y="22353"/>
                  <a:pt x="59001" y="23216"/>
                  <a:pt x="57575" y="22784"/>
                </a:cubicBezTo>
                <a:lnTo>
                  <a:pt x="37742" y="17213"/>
                </a:lnTo>
                <a:cubicBezTo>
                  <a:pt x="34956" y="16417"/>
                  <a:pt x="31971" y="17213"/>
                  <a:pt x="29948" y="19236"/>
                </a:cubicBezTo>
                <a:cubicBezTo>
                  <a:pt x="27925" y="21259"/>
                  <a:pt x="27129" y="24244"/>
                  <a:pt x="27925" y="27030"/>
                </a:cubicBezTo>
                <a:lnTo>
                  <a:pt x="33530" y="46862"/>
                </a:lnTo>
                <a:cubicBezTo>
                  <a:pt x="33928" y="48288"/>
                  <a:pt x="33066" y="49781"/>
                  <a:pt x="31639" y="50146"/>
                </a:cubicBezTo>
                <a:lnTo>
                  <a:pt x="11641" y="55220"/>
                </a:lnTo>
                <a:cubicBezTo>
                  <a:pt x="8855" y="55916"/>
                  <a:pt x="6666" y="58105"/>
                  <a:pt x="5903" y="60891"/>
                </a:cubicBezTo>
                <a:cubicBezTo>
                  <a:pt x="5141" y="63677"/>
                  <a:pt x="5970" y="66629"/>
                  <a:pt x="8026" y="68652"/>
                </a:cubicBezTo>
                <a:lnTo>
                  <a:pt x="22784" y="83012"/>
                </a:lnTo>
                <a:cubicBezTo>
                  <a:pt x="23846" y="84040"/>
                  <a:pt x="23846" y="85765"/>
                  <a:pt x="22784" y="86826"/>
                </a:cubicBezTo>
                <a:lnTo>
                  <a:pt x="8059" y="101187"/>
                </a:lnTo>
                <a:cubicBezTo>
                  <a:pt x="6003" y="103210"/>
                  <a:pt x="5174" y="106161"/>
                  <a:pt x="5937" y="108947"/>
                </a:cubicBezTo>
                <a:cubicBezTo>
                  <a:pt x="6699" y="111733"/>
                  <a:pt x="8888" y="113889"/>
                  <a:pt x="11674" y="114618"/>
                </a:cubicBezTo>
                <a:lnTo>
                  <a:pt x="31639" y="119693"/>
                </a:lnTo>
                <a:cubicBezTo>
                  <a:pt x="33099" y="120057"/>
                  <a:pt x="33961" y="121550"/>
                  <a:pt x="33530" y="122976"/>
                </a:cubicBezTo>
                <a:lnTo>
                  <a:pt x="27925" y="142776"/>
                </a:lnTo>
                <a:cubicBezTo>
                  <a:pt x="27129" y="145561"/>
                  <a:pt x="27925" y="148546"/>
                  <a:pt x="29948" y="150569"/>
                </a:cubicBezTo>
                <a:cubicBezTo>
                  <a:pt x="31971" y="152592"/>
                  <a:pt x="34956" y="153388"/>
                  <a:pt x="37742" y="152592"/>
                </a:cubicBezTo>
                <a:lnTo>
                  <a:pt x="57575" y="146987"/>
                </a:lnTo>
                <a:cubicBezTo>
                  <a:pt x="59001" y="146589"/>
                  <a:pt x="60493" y="147452"/>
                  <a:pt x="60858" y="148878"/>
                </a:cubicBezTo>
                <a:lnTo>
                  <a:pt x="65932" y="168843"/>
                </a:lnTo>
                <a:cubicBezTo>
                  <a:pt x="66629" y="171629"/>
                  <a:pt x="68817" y="173818"/>
                  <a:pt x="71603" y="174581"/>
                </a:cubicBezTo>
                <a:cubicBezTo>
                  <a:pt x="74389" y="175344"/>
                  <a:pt x="77341" y="174514"/>
                  <a:pt x="79364" y="172458"/>
                </a:cubicBezTo>
                <a:lnTo>
                  <a:pt x="93724" y="157700"/>
                </a:lnTo>
                <a:cubicBezTo>
                  <a:pt x="94753" y="156638"/>
                  <a:pt x="96477" y="156638"/>
                  <a:pt x="97538" y="157700"/>
                </a:cubicBezTo>
                <a:lnTo>
                  <a:pt x="111866" y="172458"/>
                </a:lnTo>
                <a:cubicBezTo>
                  <a:pt x="113889" y="174514"/>
                  <a:pt x="116840" y="175344"/>
                  <a:pt x="119626" y="174581"/>
                </a:cubicBezTo>
                <a:cubicBezTo>
                  <a:pt x="122412" y="173818"/>
                  <a:pt x="124568" y="171629"/>
                  <a:pt x="125298" y="168843"/>
                </a:cubicBezTo>
                <a:lnTo>
                  <a:pt x="130372" y="148911"/>
                </a:lnTo>
                <a:cubicBezTo>
                  <a:pt x="130737" y="147452"/>
                  <a:pt x="132229" y="146589"/>
                  <a:pt x="133655" y="147021"/>
                </a:cubicBezTo>
                <a:lnTo>
                  <a:pt x="153488" y="152626"/>
                </a:lnTo>
                <a:cubicBezTo>
                  <a:pt x="156274" y="153421"/>
                  <a:pt x="159259" y="152626"/>
                  <a:pt x="161282" y="150602"/>
                </a:cubicBezTo>
                <a:cubicBezTo>
                  <a:pt x="163305" y="148579"/>
                  <a:pt x="164101" y="145595"/>
                  <a:pt x="163305" y="142809"/>
                </a:cubicBezTo>
                <a:lnTo>
                  <a:pt x="157700" y="122976"/>
                </a:lnTo>
                <a:cubicBezTo>
                  <a:pt x="157302" y="121550"/>
                  <a:pt x="158164" y="120057"/>
                  <a:pt x="159590" y="119693"/>
                </a:cubicBezTo>
                <a:lnTo>
                  <a:pt x="179556" y="114618"/>
                </a:lnTo>
                <a:cubicBezTo>
                  <a:pt x="182341" y="113922"/>
                  <a:pt x="184530" y="111733"/>
                  <a:pt x="185293" y="108947"/>
                </a:cubicBezTo>
                <a:cubicBezTo>
                  <a:pt x="186056" y="106161"/>
                  <a:pt x="185227" y="103176"/>
                  <a:pt x="183171" y="101187"/>
                </a:cubicBezTo>
                <a:lnTo>
                  <a:pt x="168412" y="86826"/>
                </a:lnTo>
                <a:cubicBezTo>
                  <a:pt x="167351" y="85798"/>
                  <a:pt x="167351" y="84073"/>
                  <a:pt x="168412" y="83012"/>
                </a:cubicBezTo>
                <a:lnTo>
                  <a:pt x="183171" y="68652"/>
                </a:lnTo>
                <a:cubicBezTo>
                  <a:pt x="185227" y="66629"/>
                  <a:pt x="186056" y="63677"/>
                  <a:pt x="185293" y="60891"/>
                </a:cubicBezTo>
                <a:cubicBezTo>
                  <a:pt x="184530" y="58105"/>
                  <a:pt x="182341" y="55949"/>
                  <a:pt x="179556" y="55220"/>
                </a:cubicBezTo>
                <a:lnTo>
                  <a:pt x="159590" y="50146"/>
                </a:lnTo>
                <a:cubicBezTo>
                  <a:pt x="158131" y="49781"/>
                  <a:pt x="157269" y="48288"/>
                  <a:pt x="157700" y="46862"/>
                </a:cubicBezTo>
                <a:lnTo>
                  <a:pt x="163305" y="27030"/>
                </a:lnTo>
                <a:cubicBezTo>
                  <a:pt x="164101" y="24244"/>
                  <a:pt x="163305" y="21259"/>
                  <a:pt x="161282" y="19236"/>
                </a:cubicBezTo>
                <a:cubicBezTo>
                  <a:pt x="159259" y="17213"/>
                  <a:pt x="156274" y="16417"/>
                  <a:pt x="153488" y="17213"/>
                </a:cubicBezTo>
                <a:lnTo>
                  <a:pt x="133655" y="22818"/>
                </a:lnTo>
                <a:cubicBezTo>
                  <a:pt x="132229" y="23216"/>
                  <a:pt x="130737" y="22353"/>
                  <a:pt x="130372" y="20927"/>
                </a:cubicBezTo>
                <a:lnTo>
                  <a:pt x="125298" y="929"/>
                </a:lnTo>
                <a:cubicBezTo>
                  <a:pt x="124601" y="-1857"/>
                  <a:pt x="122412" y="-4046"/>
                  <a:pt x="119626" y="-4809"/>
                </a:cubicBezTo>
                <a:cubicBezTo>
                  <a:pt x="116840" y="-5572"/>
                  <a:pt x="113889" y="-4743"/>
                  <a:pt x="111866" y="-2686"/>
                </a:cubicBezTo>
                <a:lnTo>
                  <a:pt x="97505" y="12105"/>
                </a:lnTo>
                <a:cubicBezTo>
                  <a:pt x="96477" y="13167"/>
                  <a:pt x="94753" y="13167"/>
                  <a:pt x="93691" y="12105"/>
                </a:cubicBezTo>
                <a:lnTo>
                  <a:pt x="79331" y="-2653"/>
                </a:ln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2" name="Text 40"/>
          <p:cNvSpPr/>
          <p:nvPr/>
        </p:nvSpPr>
        <p:spPr>
          <a:xfrm>
            <a:off x="6547841" y="3430061"/>
            <a:ext cx="5255465" cy="2377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37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Интеллектуальная собственность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6335584" y="3735710"/>
            <a:ext cx="771286" cy="1952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Патенты: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6335584" y="4007398"/>
            <a:ext cx="5450741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≥3 в зарубежных патентных бюро (Европа, США, Япония, Британия)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6335584" y="4279086"/>
            <a:ext cx="5450741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Или ≥1 в Derwent Innovations Index </a:t>
            </a:r>
            <a:r>
              <a:rPr lang="kk-KZ" sz="107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или</a:t>
            </a:r>
            <a:r>
              <a:rPr lang="en-US" sz="107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≥5 ОИС в НИИС РК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6335584" y="4550774"/>
            <a:ext cx="5450741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Лицензии:</a:t>
            </a:r>
            <a:r>
              <a:rPr lang="en-US" sz="107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≥1 лицензионный договор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6182760" y="4992267"/>
            <a:ext cx="5671487" cy="679220"/>
          </a:xfrm>
          <a:custGeom>
            <a:avLst/>
            <a:gdLst/>
            <a:ahLst/>
            <a:cxnLst/>
            <a:rect l="l" t="t" r="r" b="b"/>
            <a:pathLst>
              <a:path w="5671487" h="679220">
                <a:moveTo>
                  <a:pt x="33961" y="0"/>
                </a:moveTo>
                <a:lnTo>
                  <a:pt x="5603565" y="0"/>
                </a:lnTo>
                <a:cubicBezTo>
                  <a:pt x="5641078" y="0"/>
                  <a:pt x="5671487" y="30410"/>
                  <a:pt x="5671487" y="67922"/>
                </a:cubicBezTo>
                <a:lnTo>
                  <a:pt x="5671487" y="611298"/>
                </a:lnTo>
                <a:cubicBezTo>
                  <a:pt x="5671487" y="648810"/>
                  <a:pt x="5641078" y="679220"/>
                  <a:pt x="5603565" y="679220"/>
                </a:cubicBezTo>
                <a:lnTo>
                  <a:pt x="33961" y="679220"/>
                </a:lnTo>
                <a:cubicBezTo>
                  <a:pt x="15205" y="679220"/>
                  <a:pt x="0" y="664015"/>
                  <a:pt x="0" y="645259"/>
                </a:cubicBezTo>
                <a:lnTo>
                  <a:pt x="0" y="33961"/>
                </a:lnTo>
                <a:cubicBezTo>
                  <a:pt x="0" y="15205"/>
                  <a:pt x="15205" y="0"/>
                  <a:pt x="33961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8" name="Shape 46"/>
          <p:cNvSpPr/>
          <p:nvPr/>
        </p:nvSpPr>
        <p:spPr>
          <a:xfrm>
            <a:off x="6182760" y="4992267"/>
            <a:ext cx="33961" cy="679220"/>
          </a:xfrm>
          <a:custGeom>
            <a:avLst/>
            <a:gdLst/>
            <a:ahLst/>
            <a:cxnLst/>
            <a:rect l="l" t="t" r="r" b="b"/>
            <a:pathLst>
              <a:path w="33961" h="679220">
                <a:moveTo>
                  <a:pt x="33961" y="0"/>
                </a:moveTo>
                <a:lnTo>
                  <a:pt x="33961" y="0"/>
                </a:lnTo>
                <a:lnTo>
                  <a:pt x="33961" y="679220"/>
                </a:lnTo>
                <a:lnTo>
                  <a:pt x="33961" y="679220"/>
                </a:lnTo>
                <a:cubicBezTo>
                  <a:pt x="15205" y="679220"/>
                  <a:pt x="0" y="664015"/>
                  <a:pt x="0" y="645259"/>
                </a:cubicBezTo>
                <a:lnTo>
                  <a:pt x="0" y="33961"/>
                </a:lnTo>
                <a:cubicBezTo>
                  <a:pt x="0" y="15205"/>
                  <a:pt x="15205" y="0"/>
                  <a:pt x="33961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9" name="Shape 47"/>
          <p:cNvSpPr/>
          <p:nvPr/>
        </p:nvSpPr>
        <p:spPr>
          <a:xfrm>
            <a:off x="6303746" y="5136602"/>
            <a:ext cx="191031" cy="152825"/>
          </a:xfrm>
          <a:custGeom>
            <a:avLst/>
            <a:gdLst/>
            <a:ahLst/>
            <a:cxnLst/>
            <a:rect l="l" t="t" r="r" b="b"/>
            <a:pathLst>
              <a:path w="191031" h="152825">
                <a:moveTo>
                  <a:pt x="19103" y="28655"/>
                </a:moveTo>
                <a:cubicBezTo>
                  <a:pt x="19103" y="18118"/>
                  <a:pt x="27670" y="9552"/>
                  <a:pt x="38206" y="9552"/>
                </a:cubicBezTo>
                <a:lnTo>
                  <a:pt x="152825" y="9552"/>
                </a:lnTo>
                <a:cubicBezTo>
                  <a:pt x="163361" y="9552"/>
                  <a:pt x="171928" y="18118"/>
                  <a:pt x="171928" y="28655"/>
                </a:cubicBezTo>
                <a:lnTo>
                  <a:pt x="171928" y="100291"/>
                </a:lnTo>
                <a:lnTo>
                  <a:pt x="152825" y="100291"/>
                </a:lnTo>
                <a:lnTo>
                  <a:pt x="152825" y="28655"/>
                </a:lnTo>
                <a:lnTo>
                  <a:pt x="38206" y="28655"/>
                </a:lnTo>
                <a:lnTo>
                  <a:pt x="38206" y="100291"/>
                </a:lnTo>
                <a:lnTo>
                  <a:pt x="19103" y="100291"/>
                </a:lnTo>
                <a:lnTo>
                  <a:pt x="19103" y="28655"/>
                </a:lnTo>
                <a:close/>
                <a:moveTo>
                  <a:pt x="0" y="120349"/>
                </a:moveTo>
                <a:cubicBezTo>
                  <a:pt x="0" y="117185"/>
                  <a:pt x="2567" y="114618"/>
                  <a:pt x="5731" y="114618"/>
                </a:cubicBezTo>
                <a:lnTo>
                  <a:pt x="185300" y="114618"/>
                </a:lnTo>
                <a:cubicBezTo>
                  <a:pt x="188464" y="114618"/>
                  <a:pt x="191031" y="117185"/>
                  <a:pt x="191031" y="120349"/>
                </a:cubicBezTo>
                <a:cubicBezTo>
                  <a:pt x="191031" y="133005"/>
                  <a:pt x="180763" y="143273"/>
                  <a:pt x="168107" y="143273"/>
                </a:cubicBezTo>
                <a:lnTo>
                  <a:pt x="22924" y="143273"/>
                </a:lnTo>
                <a:cubicBezTo>
                  <a:pt x="10268" y="143273"/>
                  <a:pt x="0" y="133005"/>
                  <a:pt x="0" y="120349"/>
                </a:cubicBezTo>
                <a:close/>
                <a:moveTo>
                  <a:pt x="83874" y="62383"/>
                </a:moveTo>
                <a:lnTo>
                  <a:pt x="74621" y="71636"/>
                </a:lnTo>
                <a:lnTo>
                  <a:pt x="83874" y="80890"/>
                </a:lnTo>
                <a:cubicBezTo>
                  <a:pt x="86680" y="83695"/>
                  <a:pt x="86680" y="88232"/>
                  <a:pt x="83874" y="91008"/>
                </a:cubicBezTo>
                <a:cubicBezTo>
                  <a:pt x="81069" y="93784"/>
                  <a:pt x="76532" y="93814"/>
                  <a:pt x="73756" y="91008"/>
                </a:cubicBezTo>
                <a:lnTo>
                  <a:pt x="59428" y="76681"/>
                </a:lnTo>
                <a:cubicBezTo>
                  <a:pt x="56623" y="73875"/>
                  <a:pt x="56623" y="69338"/>
                  <a:pt x="59428" y="66562"/>
                </a:cubicBezTo>
                <a:lnTo>
                  <a:pt x="73756" y="52235"/>
                </a:lnTo>
                <a:cubicBezTo>
                  <a:pt x="76561" y="49429"/>
                  <a:pt x="81098" y="49429"/>
                  <a:pt x="83874" y="52235"/>
                </a:cubicBezTo>
                <a:cubicBezTo>
                  <a:pt x="86650" y="55041"/>
                  <a:pt x="86680" y="59578"/>
                  <a:pt x="83874" y="62354"/>
                </a:cubicBezTo>
                <a:close/>
                <a:moveTo>
                  <a:pt x="117305" y="52235"/>
                </a:moveTo>
                <a:lnTo>
                  <a:pt x="131632" y="66562"/>
                </a:lnTo>
                <a:cubicBezTo>
                  <a:pt x="134438" y="69368"/>
                  <a:pt x="134438" y="73905"/>
                  <a:pt x="131632" y="76681"/>
                </a:cubicBezTo>
                <a:lnTo>
                  <a:pt x="117305" y="91008"/>
                </a:lnTo>
                <a:cubicBezTo>
                  <a:pt x="114499" y="93814"/>
                  <a:pt x="109962" y="93814"/>
                  <a:pt x="107186" y="91008"/>
                </a:cubicBezTo>
                <a:cubicBezTo>
                  <a:pt x="104410" y="88202"/>
                  <a:pt x="104380" y="83665"/>
                  <a:pt x="107186" y="80890"/>
                </a:cubicBezTo>
                <a:lnTo>
                  <a:pt x="116439" y="71636"/>
                </a:lnTo>
                <a:lnTo>
                  <a:pt x="107186" y="62383"/>
                </a:lnTo>
                <a:cubicBezTo>
                  <a:pt x="104380" y="59578"/>
                  <a:pt x="104380" y="55041"/>
                  <a:pt x="107186" y="52265"/>
                </a:cubicBezTo>
                <a:cubicBezTo>
                  <a:pt x="109992" y="49489"/>
                  <a:pt x="114529" y="49459"/>
                  <a:pt x="117305" y="52265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50" name="Text 48"/>
          <p:cNvSpPr/>
          <p:nvPr/>
        </p:nvSpPr>
        <p:spPr>
          <a:xfrm>
            <a:off x="6496899" y="5094150"/>
            <a:ext cx="5331877" cy="2377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3" b="1" dirty="0">
                <a:solidFill>
                  <a:srgbClr val="059669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E-lab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6301623" y="5365838"/>
            <a:ext cx="5518663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Приобретенное оборудование - обязательная регистрация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6165779" y="5773370"/>
            <a:ext cx="5688468" cy="882986"/>
          </a:xfrm>
          <a:custGeom>
            <a:avLst/>
            <a:gdLst/>
            <a:ahLst/>
            <a:cxnLst/>
            <a:rect l="l" t="t" r="r" b="b"/>
            <a:pathLst>
              <a:path w="5688468" h="882986">
                <a:moveTo>
                  <a:pt x="67919" y="0"/>
                </a:moveTo>
                <a:lnTo>
                  <a:pt x="5620549" y="0"/>
                </a:lnTo>
                <a:cubicBezTo>
                  <a:pt x="5658059" y="0"/>
                  <a:pt x="5688468" y="30409"/>
                  <a:pt x="5688468" y="67919"/>
                </a:cubicBezTo>
                <a:lnTo>
                  <a:pt x="5688468" y="815067"/>
                </a:lnTo>
                <a:cubicBezTo>
                  <a:pt x="5688468" y="852578"/>
                  <a:pt x="5658059" y="882986"/>
                  <a:pt x="5620549" y="882986"/>
                </a:cubicBezTo>
                <a:lnTo>
                  <a:pt x="67919" y="882986"/>
                </a:lnTo>
                <a:cubicBezTo>
                  <a:pt x="30409" y="882986"/>
                  <a:pt x="0" y="852578"/>
                  <a:pt x="0" y="815067"/>
                </a:cubicBezTo>
                <a:lnTo>
                  <a:pt x="0" y="67919"/>
                </a:lnTo>
                <a:cubicBezTo>
                  <a:pt x="0" y="30409"/>
                  <a:pt x="30409" y="0"/>
                  <a:pt x="67919" y="0"/>
                </a:cubicBezTo>
                <a:close/>
              </a:path>
            </a:pathLst>
          </a:custGeom>
          <a:solidFill>
            <a:srgbClr val="8B0000"/>
          </a:solidFill>
          <a:ln/>
          <a:effectLst>
            <a:outerShdw blurRad="127354" dist="84903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KZ"/>
          </a:p>
        </p:txBody>
      </p:sp>
      <p:sp>
        <p:nvSpPr>
          <p:cNvPr id="53" name="Shape 51"/>
          <p:cNvSpPr/>
          <p:nvPr/>
        </p:nvSpPr>
        <p:spPr>
          <a:xfrm>
            <a:off x="6279336" y="5917705"/>
            <a:ext cx="171928" cy="152825"/>
          </a:xfrm>
          <a:custGeom>
            <a:avLst/>
            <a:gdLst/>
            <a:ahLst/>
            <a:cxnLst/>
            <a:rect l="l" t="t" r="r" b="b"/>
            <a:pathLst>
              <a:path w="171928" h="152825">
                <a:moveTo>
                  <a:pt x="50623" y="45788"/>
                </a:moveTo>
                <a:lnTo>
                  <a:pt x="45041" y="40206"/>
                </a:lnTo>
                <a:cubicBezTo>
                  <a:pt x="41310" y="36475"/>
                  <a:pt x="41310" y="30416"/>
                  <a:pt x="45041" y="26685"/>
                </a:cubicBezTo>
                <a:lnTo>
                  <a:pt x="79278" y="-7582"/>
                </a:lnTo>
                <a:cubicBezTo>
                  <a:pt x="83009" y="-11313"/>
                  <a:pt x="89068" y="-11313"/>
                  <a:pt x="92799" y="-7582"/>
                </a:cubicBezTo>
                <a:lnTo>
                  <a:pt x="98381" y="-1970"/>
                </a:lnTo>
                <a:cubicBezTo>
                  <a:pt x="102112" y="1761"/>
                  <a:pt x="102112" y="7820"/>
                  <a:pt x="98381" y="11551"/>
                </a:cubicBezTo>
                <a:lnTo>
                  <a:pt x="64145" y="45788"/>
                </a:lnTo>
                <a:cubicBezTo>
                  <a:pt x="60413" y="49519"/>
                  <a:pt x="54354" y="49519"/>
                  <a:pt x="50623" y="45788"/>
                </a:cubicBezTo>
                <a:close/>
                <a:moveTo>
                  <a:pt x="82382" y="63189"/>
                </a:moveTo>
                <a:lnTo>
                  <a:pt x="73010" y="53817"/>
                </a:lnTo>
                <a:lnTo>
                  <a:pt x="106440" y="20387"/>
                </a:lnTo>
                <a:lnTo>
                  <a:pt x="142079" y="56026"/>
                </a:lnTo>
                <a:lnTo>
                  <a:pt x="108649" y="89456"/>
                </a:lnTo>
                <a:lnTo>
                  <a:pt x="99276" y="80084"/>
                </a:lnTo>
                <a:lnTo>
                  <a:pt x="30028" y="149332"/>
                </a:lnTo>
                <a:cubicBezTo>
                  <a:pt x="25371" y="153989"/>
                  <a:pt x="17820" y="153989"/>
                  <a:pt x="13133" y="149332"/>
                </a:cubicBezTo>
                <a:cubicBezTo>
                  <a:pt x="8447" y="144676"/>
                  <a:pt x="8477" y="137124"/>
                  <a:pt x="13133" y="132438"/>
                </a:cubicBezTo>
                <a:lnTo>
                  <a:pt x="82382" y="63189"/>
                </a:lnTo>
                <a:close/>
                <a:moveTo>
                  <a:pt x="116678" y="111813"/>
                </a:moveTo>
                <a:cubicBezTo>
                  <a:pt x="112947" y="108082"/>
                  <a:pt x="112947" y="102022"/>
                  <a:pt x="116678" y="98291"/>
                </a:cubicBezTo>
                <a:lnTo>
                  <a:pt x="150914" y="64055"/>
                </a:lnTo>
                <a:cubicBezTo>
                  <a:pt x="154645" y="60324"/>
                  <a:pt x="160705" y="60324"/>
                  <a:pt x="164436" y="64055"/>
                </a:cubicBezTo>
                <a:lnTo>
                  <a:pt x="170017" y="69637"/>
                </a:lnTo>
                <a:cubicBezTo>
                  <a:pt x="173748" y="73368"/>
                  <a:pt x="173748" y="79427"/>
                  <a:pt x="170017" y="83158"/>
                </a:cubicBezTo>
                <a:lnTo>
                  <a:pt x="135781" y="117424"/>
                </a:lnTo>
                <a:cubicBezTo>
                  <a:pt x="132050" y="121155"/>
                  <a:pt x="125991" y="121155"/>
                  <a:pt x="122260" y="117424"/>
                </a:cubicBezTo>
                <a:lnTo>
                  <a:pt x="116678" y="111842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54" name="Text 52"/>
          <p:cNvSpPr/>
          <p:nvPr/>
        </p:nvSpPr>
        <p:spPr>
          <a:xfrm>
            <a:off x="6462938" y="5875253"/>
            <a:ext cx="5365838" cy="2377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3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Консультативный орган</a:t>
            </a:r>
            <a:endParaRPr lang="en-US" sz="1600" dirty="0"/>
          </a:p>
        </p:txBody>
      </p:sp>
      <p:sp>
        <p:nvSpPr>
          <p:cNvPr id="55" name="Text 53"/>
          <p:cNvSpPr/>
          <p:nvPr/>
        </p:nvSpPr>
        <p:spPr>
          <a:xfrm>
            <a:off x="6267662" y="6146942"/>
            <a:ext cx="5552624" cy="4075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Обязательно рассмотрение на расширенном заседании при уполномоченном органе в области науки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17500" y="31750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63500" y="0"/>
                </a:moveTo>
                <a:lnTo>
                  <a:pt x="254000" y="0"/>
                </a:lnTo>
                <a:cubicBezTo>
                  <a:pt x="289047" y="0"/>
                  <a:pt x="317500" y="28453"/>
                  <a:pt x="317500" y="63500"/>
                </a:cubicBezTo>
                <a:lnTo>
                  <a:pt x="317500" y="254000"/>
                </a:lnTo>
                <a:cubicBezTo>
                  <a:pt x="317500" y="289047"/>
                  <a:pt x="289047" y="317500"/>
                  <a:pt x="254000" y="317500"/>
                </a:cubicBezTo>
                <a:lnTo>
                  <a:pt x="63500" y="317500"/>
                </a:lnTo>
                <a:cubicBezTo>
                  <a:pt x="28453" y="317500"/>
                  <a:pt x="0" y="289047"/>
                  <a:pt x="0" y="2540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" name="Text 1"/>
          <p:cNvSpPr/>
          <p:nvPr/>
        </p:nvSpPr>
        <p:spPr>
          <a:xfrm>
            <a:off x="429493" y="365125"/>
            <a:ext cx="17462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7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30250" y="333375"/>
            <a:ext cx="446087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875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Общие требования к результатам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17500" y="698500"/>
            <a:ext cx="762000" cy="31750"/>
          </a:xfrm>
          <a:custGeom>
            <a:avLst/>
            <a:gdLst/>
            <a:ahLst/>
            <a:cxnLst/>
            <a:rect l="l" t="t" r="r" b="b"/>
            <a:pathLst>
              <a:path w="762000" h="31750">
                <a:moveTo>
                  <a:pt x="0" y="0"/>
                </a:moveTo>
                <a:lnTo>
                  <a:pt x="762000" y="0"/>
                </a:lnTo>
                <a:lnTo>
                  <a:pt x="762000" y="31750"/>
                </a:lnTo>
                <a:lnTo>
                  <a:pt x="0" y="3175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" name="Shape 4"/>
          <p:cNvSpPr/>
          <p:nvPr/>
        </p:nvSpPr>
        <p:spPr>
          <a:xfrm>
            <a:off x="333375" y="857250"/>
            <a:ext cx="5699125" cy="3016250"/>
          </a:xfrm>
          <a:custGeom>
            <a:avLst/>
            <a:gdLst/>
            <a:ahLst/>
            <a:cxnLst/>
            <a:rect l="l" t="t" r="r" b="b"/>
            <a:pathLst>
              <a:path w="5699125" h="3016250">
                <a:moveTo>
                  <a:pt x="31750" y="0"/>
                </a:moveTo>
                <a:lnTo>
                  <a:pt x="5635633" y="0"/>
                </a:lnTo>
                <a:cubicBezTo>
                  <a:pt x="5670699" y="0"/>
                  <a:pt x="5699125" y="28426"/>
                  <a:pt x="5699125" y="63492"/>
                </a:cubicBezTo>
                <a:lnTo>
                  <a:pt x="5699125" y="2952758"/>
                </a:lnTo>
                <a:cubicBezTo>
                  <a:pt x="5699125" y="2987824"/>
                  <a:pt x="5670699" y="3016250"/>
                  <a:pt x="5635633" y="3016250"/>
                </a:cubicBezTo>
                <a:lnTo>
                  <a:pt x="31750" y="3016250"/>
                </a:lnTo>
                <a:cubicBezTo>
                  <a:pt x="14215" y="3016250"/>
                  <a:pt x="0" y="3002035"/>
                  <a:pt x="0" y="2984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7" name="Shape 5"/>
          <p:cNvSpPr/>
          <p:nvPr/>
        </p:nvSpPr>
        <p:spPr>
          <a:xfrm>
            <a:off x="333375" y="857250"/>
            <a:ext cx="31750" cy="3016250"/>
          </a:xfrm>
          <a:custGeom>
            <a:avLst/>
            <a:gdLst/>
            <a:ahLst/>
            <a:cxnLst/>
            <a:rect l="l" t="t" r="r" b="b"/>
            <a:pathLst>
              <a:path w="31750" h="3016250">
                <a:moveTo>
                  <a:pt x="31750" y="0"/>
                </a:moveTo>
                <a:lnTo>
                  <a:pt x="31750" y="0"/>
                </a:lnTo>
                <a:lnTo>
                  <a:pt x="31750" y="3016250"/>
                </a:lnTo>
                <a:lnTo>
                  <a:pt x="31750" y="3016250"/>
                </a:lnTo>
                <a:cubicBezTo>
                  <a:pt x="14227" y="3016250"/>
                  <a:pt x="0" y="3002023"/>
                  <a:pt x="0" y="2984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8" name="Shape 6"/>
          <p:cNvSpPr/>
          <p:nvPr/>
        </p:nvSpPr>
        <p:spPr>
          <a:xfrm>
            <a:off x="486172" y="1016000"/>
            <a:ext cx="178594" cy="158750"/>
          </a:xfrm>
          <a:custGeom>
            <a:avLst/>
            <a:gdLst/>
            <a:ahLst/>
            <a:cxnLst/>
            <a:rect l="l" t="t" r="r" b="b"/>
            <a:pathLst>
              <a:path w="178594" h="158750">
                <a:moveTo>
                  <a:pt x="130070" y="29766"/>
                </a:moveTo>
                <a:cubicBezTo>
                  <a:pt x="124923" y="29766"/>
                  <a:pt x="119931" y="31161"/>
                  <a:pt x="115559" y="33703"/>
                </a:cubicBezTo>
                <a:cubicBezTo>
                  <a:pt x="110660" y="28742"/>
                  <a:pt x="104955" y="24588"/>
                  <a:pt x="98661" y="21456"/>
                </a:cubicBezTo>
                <a:cubicBezTo>
                  <a:pt x="107404" y="14015"/>
                  <a:pt x="118535" y="9922"/>
                  <a:pt x="130070" y="9922"/>
                </a:cubicBezTo>
                <a:cubicBezTo>
                  <a:pt x="156859" y="9922"/>
                  <a:pt x="178594" y="31626"/>
                  <a:pt x="178594" y="58446"/>
                </a:cubicBezTo>
                <a:cubicBezTo>
                  <a:pt x="178594" y="71313"/>
                  <a:pt x="173478" y="83654"/>
                  <a:pt x="164393" y="92739"/>
                </a:cubicBezTo>
                <a:lnTo>
                  <a:pt x="142348" y="114784"/>
                </a:lnTo>
                <a:cubicBezTo>
                  <a:pt x="133263" y="123868"/>
                  <a:pt x="120923" y="128984"/>
                  <a:pt x="108055" y="128984"/>
                </a:cubicBezTo>
                <a:cubicBezTo>
                  <a:pt x="81266" y="128984"/>
                  <a:pt x="59531" y="107280"/>
                  <a:pt x="59531" y="80460"/>
                </a:cubicBezTo>
                <a:cubicBezTo>
                  <a:pt x="59531" y="79995"/>
                  <a:pt x="59531" y="79530"/>
                  <a:pt x="59562" y="79065"/>
                </a:cubicBezTo>
                <a:cubicBezTo>
                  <a:pt x="59717" y="73577"/>
                  <a:pt x="64275" y="69267"/>
                  <a:pt x="69763" y="69422"/>
                </a:cubicBezTo>
                <a:cubicBezTo>
                  <a:pt x="75251" y="69577"/>
                  <a:pt x="79561" y="74135"/>
                  <a:pt x="79406" y="79623"/>
                </a:cubicBezTo>
                <a:cubicBezTo>
                  <a:pt x="79406" y="79902"/>
                  <a:pt x="79406" y="80181"/>
                  <a:pt x="79406" y="80429"/>
                </a:cubicBezTo>
                <a:cubicBezTo>
                  <a:pt x="79406" y="96273"/>
                  <a:pt x="92242" y="109110"/>
                  <a:pt x="108086" y="109110"/>
                </a:cubicBezTo>
                <a:cubicBezTo>
                  <a:pt x="115683" y="109110"/>
                  <a:pt x="122969" y="106102"/>
                  <a:pt x="128364" y="100707"/>
                </a:cubicBezTo>
                <a:lnTo>
                  <a:pt x="150409" y="78662"/>
                </a:lnTo>
                <a:cubicBezTo>
                  <a:pt x="155773" y="73298"/>
                  <a:pt x="158812" y="65980"/>
                  <a:pt x="158812" y="58384"/>
                </a:cubicBezTo>
                <a:cubicBezTo>
                  <a:pt x="158812" y="42540"/>
                  <a:pt x="145976" y="29704"/>
                  <a:pt x="130132" y="29704"/>
                </a:cubicBezTo>
                <a:close/>
                <a:moveTo>
                  <a:pt x="85328" y="53733"/>
                </a:moveTo>
                <a:cubicBezTo>
                  <a:pt x="84739" y="53485"/>
                  <a:pt x="84150" y="53144"/>
                  <a:pt x="83623" y="52772"/>
                </a:cubicBezTo>
                <a:cubicBezTo>
                  <a:pt x="79716" y="50757"/>
                  <a:pt x="75251" y="49609"/>
                  <a:pt x="70569" y="49609"/>
                </a:cubicBezTo>
                <a:cubicBezTo>
                  <a:pt x="62973" y="49609"/>
                  <a:pt x="55687" y="52617"/>
                  <a:pt x="50292" y="58012"/>
                </a:cubicBezTo>
                <a:lnTo>
                  <a:pt x="28246" y="80057"/>
                </a:lnTo>
                <a:cubicBezTo>
                  <a:pt x="22882" y="85421"/>
                  <a:pt x="19844" y="92739"/>
                  <a:pt x="19844" y="100335"/>
                </a:cubicBezTo>
                <a:cubicBezTo>
                  <a:pt x="19844" y="116179"/>
                  <a:pt x="32680" y="129015"/>
                  <a:pt x="48524" y="129015"/>
                </a:cubicBezTo>
                <a:cubicBezTo>
                  <a:pt x="53640" y="129015"/>
                  <a:pt x="58632" y="127651"/>
                  <a:pt x="63004" y="125109"/>
                </a:cubicBezTo>
                <a:cubicBezTo>
                  <a:pt x="67903" y="130070"/>
                  <a:pt x="73608" y="134224"/>
                  <a:pt x="79933" y="137356"/>
                </a:cubicBezTo>
                <a:cubicBezTo>
                  <a:pt x="71189" y="144766"/>
                  <a:pt x="60089" y="148890"/>
                  <a:pt x="48524" y="148890"/>
                </a:cubicBezTo>
                <a:cubicBezTo>
                  <a:pt x="21735" y="148890"/>
                  <a:pt x="0" y="127186"/>
                  <a:pt x="0" y="100366"/>
                </a:cubicBezTo>
                <a:cubicBezTo>
                  <a:pt x="0" y="87499"/>
                  <a:pt x="5116" y="75158"/>
                  <a:pt x="14201" y="66073"/>
                </a:cubicBezTo>
                <a:lnTo>
                  <a:pt x="36246" y="44028"/>
                </a:lnTo>
                <a:cubicBezTo>
                  <a:pt x="45331" y="34944"/>
                  <a:pt x="57671" y="29828"/>
                  <a:pt x="70538" y="29828"/>
                </a:cubicBezTo>
                <a:cubicBezTo>
                  <a:pt x="97389" y="29828"/>
                  <a:pt x="119062" y="51718"/>
                  <a:pt x="119062" y="78476"/>
                </a:cubicBezTo>
                <a:cubicBezTo>
                  <a:pt x="119062" y="78879"/>
                  <a:pt x="119062" y="79282"/>
                  <a:pt x="119062" y="79685"/>
                </a:cubicBezTo>
                <a:cubicBezTo>
                  <a:pt x="118938" y="85173"/>
                  <a:pt x="114381" y="89483"/>
                  <a:pt x="108893" y="89359"/>
                </a:cubicBezTo>
                <a:cubicBezTo>
                  <a:pt x="103405" y="89235"/>
                  <a:pt x="99095" y="84677"/>
                  <a:pt x="99219" y="79189"/>
                </a:cubicBezTo>
                <a:cubicBezTo>
                  <a:pt x="99219" y="78941"/>
                  <a:pt x="99219" y="78724"/>
                  <a:pt x="99219" y="78476"/>
                </a:cubicBezTo>
                <a:cubicBezTo>
                  <a:pt x="99219" y="68027"/>
                  <a:pt x="93638" y="58849"/>
                  <a:pt x="85328" y="53795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9" name="Text 7"/>
          <p:cNvSpPr/>
          <p:nvPr/>
        </p:nvSpPr>
        <p:spPr>
          <a:xfrm>
            <a:off x="674688" y="984250"/>
            <a:ext cx="531018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Ссылка на финансирование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480219" y="1273969"/>
            <a:ext cx="5421313" cy="1643063"/>
          </a:xfrm>
          <a:custGeom>
            <a:avLst/>
            <a:gdLst/>
            <a:ahLst/>
            <a:cxnLst/>
            <a:rect l="l" t="t" r="r" b="b"/>
            <a:pathLst>
              <a:path w="5421313" h="1643063">
                <a:moveTo>
                  <a:pt x="31744" y="0"/>
                </a:moveTo>
                <a:lnTo>
                  <a:pt x="5389569" y="0"/>
                </a:lnTo>
                <a:cubicBezTo>
                  <a:pt x="5407100" y="0"/>
                  <a:pt x="5421313" y="14212"/>
                  <a:pt x="5421313" y="31744"/>
                </a:cubicBezTo>
                <a:lnTo>
                  <a:pt x="5421313" y="1611319"/>
                </a:lnTo>
                <a:cubicBezTo>
                  <a:pt x="5421313" y="1628850"/>
                  <a:pt x="5407100" y="1643063"/>
                  <a:pt x="5389569" y="1643063"/>
                </a:cubicBezTo>
                <a:lnTo>
                  <a:pt x="31744" y="1643063"/>
                </a:lnTo>
                <a:cubicBezTo>
                  <a:pt x="14212" y="1643063"/>
                  <a:pt x="0" y="1628850"/>
                  <a:pt x="0" y="1611319"/>
                </a:cubicBezTo>
                <a:lnTo>
                  <a:pt x="0" y="31744"/>
                </a:lnTo>
                <a:cubicBezTo>
                  <a:pt x="0" y="14224"/>
                  <a:pt x="14224" y="0"/>
                  <a:pt x="31744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11" name="Text 9"/>
          <p:cNvSpPr/>
          <p:nvPr/>
        </p:nvSpPr>
        <p:spPr>
          <a:xfrm>
            <a:off x="579438" y="1373188"/>
            <a:ext cx="528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Обязательно во всех публикациях: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579438" y="1595438"/>
            <a:ext cx="528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Авторы должны ссылаться на программу и источник финансирования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583406" y="1853406"/>
            <a:ext cx="5214938" cy="706438"/>
          </a:xfrm>
          <a:custGeom>
            <a:avLst/>
            <a:gdLst/>
            <a:ahLst/>
            <a:cxnLst/>
            <a:rect l="l" t="t" r="r" b="b"/>
            <a:pathLst>
              <a:path w="5214938" h="706438">
                <a:moveTo>
                  <a:pt x="31747" y="0"/>
                </a:moveTo>
                <a:lnTo>
                  <a:pt x="5183190" y="0"/>
                </a:lnTo>
                <a:cubicBezTo>
                  <a:pt x="5200724" y="0"/>
                  <a:pt x="5214938" y="14214"/>
                  <a:pt x="5214938" y="31747"/>
                </a:cubicBezTo>
                <a:lnTo>
                  <a:pt x="5214938" y="674690"/>
                </a:lnTo>
                <a:cubicBezTo>
                  <a:pt x="5214938" y="692224"/>
                  <a:pt x="5200724" y="706438"/>
                  <a:pt x="5183190" y="706438"/>
                </a:cubicBezTo>
                <a:lnTo>
                  <a:pt x="31747" y="706438"/>
                </a:lnTo>
                <a:cubicBezTo>
                  <a:pt x="14214" y="706438"/>
                  <a:pt x="0" y="692224"/>
                  <a:pt x="0" y="674690"/>
                </a:cubicBezTo>
                <a:lnTo>
                  <a:pt x="0" y="31747"/>
                </a:lnTo>
                <a:cubicBezTo>
                  <a:pt x="0" y="14214"/>
                  <a:pt x="14214" y="0"/>
                  <a:pt x="31747" y="0"/>
                </a:cubicBezTo>
                <a:close/>
              </a:path>
            </a:pathLst>
          </a:custGeom>
          <a:solidFill>
            <a:srgbClr val="F9FAFB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14" name="Text 12"/>
          <p:cNvSpPr/>
          <p:nvPr/>
        </p:nvSpPr>
        <p:spPr>
          <a:xfrm>
            <a:off x="650875" y="1920875"/>
            <a:ext cx="51435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</a:t>
            </a:r>
            <a:r>
              <a:rPr lang="en-US" sz="1000" dirty="0">
                <a:solidFill>
                  <a:srgbClr val="1F2937"/>
                </a:solidFill>
                <a:latin typeface="Times New Roman" panose="02020603050405020304" pitchFamily="18" charset="0"/>
                <a:ea typeface="思源宋体" panose="020B0604020202020204" charset="-128"/>
                <a:cs typeface="Times New Roman" panose="02020603050405020304" pitchFamily="18" charset="0"/>
              </a:rPr>
              <a:t>This research has been/was/is funded by the Committee of Science of the Ministry of Science and Higher Education of the Republic of Kazakhstan (Grant No. BR00000000)"</a:t>
            </a:r>
            <a:endParaRPr lang="en-US" sz="1600" dirty="0">
              <a:latin typeface="Times New Roman" panose="02020603050405020304" pitchFamily="18" charset="0"/>
              <a:ea typeface="思源宋体" panose="020B0604020202020204" charset="-128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579438" y="2627313"/>
            <a:ext cx="528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6B728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BR00000000 - ИРН программы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492125" y="2984500"/>
            <a:ext cx="5413375" cy="762000"/>
          </a:xfrm>
          <a:custGeom>
            <a:avLst/>
            <a:gdLst/>
            <a:ahLst/>
            <a:cxnLst/>
            <a:rect l="l" t="t" r="r" b="b"/>
            <a:pathLst>
              <a:path w="5413375" h="762000">
                <a:moveTo>
                  <a:pt x="31750" y="0"/>
                </a:moveTo>
                <a:lnTo>
                  <a:pt x="5381622" y="0"/>
                </a:lnTo>
                <a:cubicBezTo>
                  <a:pt x="5399159" y="0"/>
                  <a:pt x="5413375" y="14216"/>
                  <a:pt x="5413375" y="31753"/>
                </a:cubicBezTo>
                <a:lnTo>
                  <a:pt x="5413375" y="730247"/>
                </a:lnTo>
                <a:cubicBezTo>
                  <a:pt x="5413375" y="747784"/>
                  <a:pt x="5399159" y="762000"/>
                  <a:pt x="5381622" y="762000"/>
                </a:cubicBezTo>
                <a:lnTo>
                  <a:pt x="31750" y="762000"/>
                </a:lnTo>
                <a:cubicBezTo>
                  <a:pt x="14215" y="762000"/>
                  <a:pt x="0" y="747785"/>
                  <a:pt x="0" y="730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EF3C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7" name="Shape 15"/>
          <p:cNvSpPr/>
          <p:nvPr/>
        </p:nvSpPr>
        <p:spPr>
          <a:xfrm>
            <a:off x="492125" y="2984500"/>
            <a:ext cx="31750" cy="762000"/>
          </a:xfrm>
          <a:custGeom>
            <a:avLst/>
            <a:gdLst/>
            <a:ahLst/>
            <a:cxnLst/>
            <a:rect l="l" t="t" r="r" b="b"/>
            <a:pathLst>
              <a:path w="31750" h="762000">
                <a:moveTo>
                  <a:pt x="31750" y="0"/>
                </a:moveTo>
                <a:lnTo>
                  <a:pt x="31750" y="0"/>
                </a:lnTo>
                <a:lnTo>
                  <a:pt x="31750" y="762000"/>
                </a:lnTo>
                <a:lnTo>
                  <a:pt x="31750" y="762000"/>
                </a:lnTo>
                <a:cubicBezTo>
                  <a:pt x="14227" y="762000"/>
                  <a:pt x="0" y="747773"/>
                  <a:pt x="0" y="730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8" name="Text 16"/>
          <p:cNvSpPr/>
          <p:nvPr/>
        </p:nvSpPr>
        <p:spPr>
          <a:xfrm>
            <a:off x="603250" y="3079750"/>
            <a:ext cx="5270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D97706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Важно: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603250" y="3270250"/>
            <a:ext cx="52705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Одна публикация засчитывается только по той программе, ИРН которой указан первым в тексте о финансировании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333375" y="3968750"/>
            <a:ext cx="5699125" cy="2794000"/>
          </a:xfrm>
          <a:custGeom>
            <a:avLst/>
            <a:gdLst/>
            <a:ahLst/>
            <a:cxnLst/>
            <a:rect l="l" t="t" r="r" b="b"/>
            <a:pathLst>
              <a:path w="5699125" h="2794000">
                <a:moveTo>
                  <a:pt x="31750" y="0"/>
                </a:moveTo>
                <a:lnTo>
                  <a:pt x="5635617" y="0"/>
                </a:lnTo>
                <a:cubicBezTo>
                  <a:pt x="5670692" y="0"/>
                  <a:pt x="5699125" y="28433"/>
                  <a:pt x="5699125" y="63508"/>
                </a:cubicBezTo>
                <a:lnTo>
                  <a:pt x="5699125" y="2730492"/>
                </a:lnTo>
                <a:cubicBezTo>
                  <a:pt x="5699125" y="2765567"/>
                  <a:pt x="5670692" y="2794000"/>
                  <a:pt x="5635617" y="2794000"/>
                </a:cubicBezTo>
                <a:lnTo>
                  <a:pt x="31750" y="2794000"/>
                </a:lnTo>
                <a:cubicBezTo>
                  <a:pt x="14215" y="2794000"/>
                  <a:pt x="0" y="2779785"/>
                  <a:pt x="0" y="2762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1" name="Shape 19"/>
          <p:cNvSpPr/>
          <p:nvPr/>
        </p:nvSpPr>
        <p:spPr>
          <a:xfrm>
            <a:off x="333375" y="3968750"/>
            <a:ext cx="31750" cy="2794000"/>
          </a:xfrm>
          <a:custGeom>
            <a:avLst/>
            <a:gdLst/>
            <a:ahLst/>
            <a:cxnLst/>
            <a:rect l="l" t="t" r="r" b="b"/>
            <a:pathLst>
              <a:path w="31750" h="2794000">
                <a:moveTo>
                  <a:pt x="31750" y="0"/>
                </a:moveTo>
                <a:lnTo>
                  <a:pt x="31750" y="0"/>
                </a:lnTo>
                <a:lnTo>
                  <a:pt x="31750" y="2794000"/>
                </a:lnTo>
                <a:lnTo>
                  <a:pt x="31750" y="2794000"/>
                </a:lnTo>
                <a:cubicBezTo>
                  <a:pt x="14227" y="2794000"/>
                  <a:pt x="0" y="2779773"/>
                  <a:pt x="0" y="2762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F293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2" name="Shape 20"/>
          <p:cNvSpPr/>
          <p:nvPr/>
        </p:nvSpPr>
        <p:spPr>
          <a:xfrm>
            <a:off x="496094" y="4127500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109110" y="86816"/>
                </a:moveTo>
                <a:lnTo>
                  <a:pt x="49919" y="86816"/>
                </a:lnTo>
                <a:cubicBezTo>
                  <a:pt x="50819" y="106815"/>
                  <a:pt x="55252" y="125233"/>
                  <a:pt x="61547" y="138720"/>
                </a:cubicBezTo>
                <a:cubicBezTo>
                  <a:pt x="65081" y="146317"/>
                  <a:pt x="68895" y="151681"/>
                  <a:pt x="72430" y="154967"/>
                </a:cubicBezTo>
                <a:cubicBezTo>
                  <a:pt x="75902" y="158223"/>
                  <a:pt x="78290" y="158750"/>
                  <a:pt x="79530" y="158750"/>
                </a:cubicBezTo>
                <a:cubicBezTo>
                  <a:pt x="80770" y="158750"/>
                  <a:pt x="83158" y="158223"/>
                  <a:pt x="86630" y="154967"/>
                </a:cubicBezTo>
                <a:cubicBezTo>
                  <a:pt x="90165" y="151681"/>
                  <a:pt x="93979" y="146286"/>
                  <a:pt x="97513" y="138720"/>
                </a:cubicBezTo>
                <a:cubicBezTo>
                  <a:pt x="103808" y="125233"/>
                  <a:pt x="108241" y="106815"/>
                  <a:pt x="109141" y="86816"/>
                </a:cubicBezTo>
                <a:close/>
                <a:moveTo>
                  <a:pt x="49888" y="71934"/>
                </a:moveTo>
                <a:lnTo>
                  <a:pt x="109079" y="71934"/>
                </a:lnTo>
                <a:cubicBezTo>
                  <a:pt x="108210" y="51935"/>
                  <a:pt x="103777" y="33517"/>
                  <a:pt x="97482" y="20030"/>
                </a:cubicBezTo>
                <a:cubicBezTo>
                  <a:pt x="93948" y="12464"/>
                  <a:pt x="90134" y="7069"/>
                  <a:pt x="86599" y="3783"/>
                </a:cubicBezTo>
                <a:cubicBezTo>
                  <a:pt x="83127" y="527"/>
                  <a:pt x="80739" y="0"/>
                  <a:pt x="79499" y="0"/>
                </a:cubicBezTo>
                <a:cubicBezTo>
                  <a:pt x="78259" y="0"/>
                  <a:pt x="75871" y="527"/>
                  <a:pt x="72399" y="3783"/>
                </a:cubicBezTo>
                <a:cubicBezTo>
                  <a:pt x="68864" y="7069"/>
                  <a:pt x="65050" y="12464"/>
                  <a:pt x="61516" y="20030"/>
                </a:cubicBezTo>
                <a:cubicBezTo>
                  <a:pt x="55221" y="33517"/>
                  <a:pt x="50788" y="51935"/>
                  <a:pt x="49888" y="71934"/>
                </a:cubicBezTo>
                <a:close/>
                <a:moveTo>
                  <a:pt x="35006" y="71934"/>
                </a:moveTo>
                <a:cubicBezTo>
                  <a:pt x="36091" y="45393"/>
                  <a:pt x="42943" y="20743"/>
                  <a:pt x="52958" y="4558"/>
                </a:cubicBezTo>
                <a:cubicBezTo>
                  <a:pt x="24402" y="14666"/>
                  <a:pt x="3380" y="40680"/>
                  <a:pt x="465" y="71934"/>
                </a:cubicBezTo>
                <a:lnTo>
                  <a:pt x="35006" y="71934"/>
                </a:lnTo>
                <a:close/>
                <a:moveTo>
                  <a:pt x="465" y="86816"/>
                </a:moveTo>
                <a:cubicBezTo>
                  <a:pt x="3380" y="118070"/>
                  <a:pt x="24402" y="144084"/>
                  <a:pt x="52958" y="154192"/>
                </a:cubicBezTo>
                <a:cubicBezTo>
                  <a:pt x="42943" y="138007"/>
                  <a:pt x="36091" y="113357"/>
                  <a:pt x="35006" y="86816"/>
                </a:cubicBezTo>
                <a:lnTo>
                  <a:pt x="465" y="86816"/>
                </a:lnTo>
                <a:close/>
                <a:moveTo>
                  <a:pt x="123992" y="86816"/>
                </a:moveTo>
                <a:cubicBezTo>
                  <a:pt x="122907" y="113357"/>
                  <a:pt x="116055" y="138007"/>
                  <a:pt x="106040" y="154192"/>
                </a:cubicBezTo>
                <a:cubicBezTo>
                  <a:pt x="134596" y="144053"/>
                  <a:pt x="155618" y="118070"/>
                  <a:pt x="158533" y="86816"/>
                </a:cubicBezTo>
                <a:lnTo>
                  <a:pt x="123992" y="86816"/>
                </a:lnTo>
                <a:close/>
                <a:moveTo>
                  <a:pt x="158533" y="71934"/>
                </a:moveTo>
                <a:cubicBezTo>
                  <a:pt x="155618" y="40680"/>
                  <a:pt x="134596" y="14666"/>
                  <a:pt x="106040" y="4558"/>
                </a:cubicBezTo>
                <a:cubicBezTo>
                  <a:pt x="116055" y="20743"/>
                  <a:pt x="122907" y="45393"/>
                  <a:pt x="123992" y="71934"/>
                </a:cubicBezTo>
                <a:lnTo>
                  <a:pt x="158533" y="71934"/>
                </a:lnTo>
                <a:close/>
              </a:path>
            </a:pathLst>
          </a:custGeom>
          <a:solidFill>
            <a:srgbClr val="1F293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3" name="Text 21"/>
          <p:cNvSpPr/>
          <p:nvPr/>
        </p:nvSpPr>
        <p:spPr>
          <a:xfrm>
            <a:off x="674688" y="4095750"/>
            <a:ext cx="531018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Веб-сайт программы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476250" y="4381500"/>
            <a:ext cx="54927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Для каждой программы должен быть создан: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476250" y="4635500"/>
            <a:ext cx="54927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Отдельный веб-сайт программы, </a:t>
            </a:r>
            <a:r>
              <a:rPr lang="en-US" sz="1000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или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476250" y="4841875"/>
            <a:ext cx="54927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Отдельный раздел на официальном сайте организации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480219" y="5083969"/>
            <a:ext cx="5421313" cy="1166813"/>
          </a:xfrm>
          <a:custGeom>
            <a:avLst/>
            <a:gdLst/>
            <a:ahLst/>
            <a:cxnLst/>
            <a:rect l="l" t="t" r="r" b="b"/>
            <a:pathLst>
              <a:path w="5421313" h="1166813">
                <a:moveTo>
                  <a:pt x="31749" y="0"/>
                </a:moveTo>
                <a:lnTo>
                  <a:pt x="5389564" y="0"/>
                </a:lnTo>
                <a:cubicBezTo>
                  <a:pt x="5407098" y="0"/>
                  <a:pt x="5421313" y="14214"/>
                  <a:pt x="5421313" y="31749"/>
                </a:cubicBezTo>
                <a:lnTo>
                  <a:pt x="5421313" y="1135064"/>
                </a:lnTo>
                <a:cubicBezTo>
                  <a:pt x="5421313" y="1152598"/>
                  <a:pt x="5407098" y="1166813"/>
                  <a:pt x="5389564" y="1166813"/>
                </a:cubicBezTo>
                <a:lnTo>
                  <a:pt x="31749" y="1166813"/>
                </a:lnTo>
                <a:cubicBezTo>
                  <a:pt x="14214" y="1166813"/>
                  <a:pt x="0" y="1152598"/>
                  <a:pt x="0" y="1135064"/>
                </a:cubicBezTo>
                <a:lnTo>
                  <a:pt x="0" y="31749"/>
                </a:lnTo>
                <a:cubicBezTo>
                  <a:pt x="0" y="14226"/>
                  <a:pt x="14226" y="0"/>
                  <a:pt x="31749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28" name="Text 26"/>
          <p:cNvSpPr/>
          <p:nvPr/>
        </p:nvSpPr>
        <p:spPr>
          <a:xfrm>
            <a:off x="579438" y="5183188"/>
            <a:ext cx="528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Обязательная информация: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579438" y="5405438"/>
            <a:ext cx="528637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Краткая информация о программе (актуальность, цель, результаты)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579438" y="5595938"/>
            <a:ext cx="528637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Члены исследовательской группы с идентификаторами (Scopus, ORCID)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579438" y="5786438"/>
            <a:ext cx="528637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Список публикаций и патентов со ссылками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579438" y="5976938"/>
            <a:ext cx="528637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492125" y="6318250"/>
            <a:ext cx="5413375" cy="317500"/>
          </a:xfrm>
          <a:custGeom>
            <a:avLst/>
            <a:gdLst/>
            <a:ahLst/>
            <a:cxnLst/>
            <a:rect l="l" t="t" r="r" b="b"/>
            <a:pathLst>
              <a:path w="5413375" h="317500">
                <a:moveTo>
                  <a:pt x="31750" y="0"/>
                </a:moveTo>
                <a:lnTo>
                  <a:pt x="5381625" y="0"/>
                </a:lnTo>
                <a:cubicBezTo>
                  <a:pt x="5399148" y="0"/>
                  <a:pt x="5413375" y="14227"/>
                  <a:pt x="5413375" y="31750"/>
                </a:cubicBezTo>
                <a:lnTo>
                  <a:pt x="5413375" y="285750"/>
                </a:lnTo>
                <a:cubicBezTo>
                  <a:pt x="5413375" y="303273"/>
                  <a:pt x="5399148" y="317500"/>
                  <a:pt x="5381625" y="317500"/>
                </a:cubicBezTo>
                <a:lnTo>
                  <a:pt x="31750" y="317500"/>
                </a:lnTo>
                <a:cubicBezTo>
                  <a:pt x="14227" y="317500"/>
                  <a:pt x="0" y="303273"/>
                  <a:pt x="0" y="2857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D1FAE5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4" name="Shape 32"/>
          <p:cNvSpPr/>
          <p:nvPr/>
        </p:nvSpPr>
        <p:spPr>
          <a:xfrm>
            <a:off x="492125" y="6318250"/>
            <a:ext cx="31750" cy="317500"/>
          </a:xfrm>
          <a:custGeom>
            <a:avLst/>
            <a:gdLst/>
            <a:ahLst/>
            <a:cxnLst/>
            <a:rect l="l" t="t" r="r" b="b"/>
            <a:pathLst>
              <a:path w="31750" h="317500">
                <a:moveTo>
                  <a:pt x="31750" y="0"/>
                </a:moveTo>
                <a:lnTo>
                  <a:pt x="31750" y="0"/>
                </a:lnTo>
                <a:lnTo>
                  <a:pt x="31750" y="317500"/>
                </a:lnTo>
                <a:lnTo>
                  <a:pt x="31750" y="317500"/>
                </a:lnTo>
                <a:cubicBezTo>
                  <a:pt x="14227" y="317500"/>
                  <a:pt x="0" y="303273"/>
                  <a:pt x="0" y="2857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5" name="Shape 33"/>
          <p:cNvSpPr/>
          <p:nvPr/>
        </p:nvSpPr>
        <p:spPr>
          <a:xfrm>
            <a:off x="587375" y="6421438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119087" y="47625"/>
                </a:moveTo>
                <a:lnTo>
                  <a:pt x="121047" y="47625"/>
                </a:lnTo>
                <a:cubicBezTo>
                  <a:pt x="124346" y="47625"/>
                  <a:pt x="127000" y="44971"/>
                  <a:pt x="127000" y="41672"/>
                </a:cubicBezTo>
                <a:lnTo>
                  <a:pt x="127000" y="5953"/>
                </a:lnTo>
                <a:cubicBezTo>
                  <a:pt x="127000" y="3547"/>
                  <a:pt x="125561" y="1364"/>
                  <a:pt x="123329" y="446"/>
                </a:cubicBezTo>
                <a:cubicBezTo>
                  <a:pt x="121096" y="-471"/>
                  <a:pt x="118542" y="50"/>
                  <a:pt x="116830" y="1736"/>
                </a:cubicBezTo>
                <a:lnTo>
                  <a:pt x="104006" y="14585"/>
                </a:lnTo>
                <a:cubicBezTo>
                  <a:pt x="93018" y="5482"/>
                  <a:pt x="78879" y="0"/>
                  <a:pt x="63500" y="0"/>
                </a:cubicBezTo>
                <a:cubicBezTo>
                  <a:pt x="31502" y="0"/>
                  <a:pt x="5035" y="23664"/>
                  <a:pt x="645" y="54446"/>
                </a:cubicBezTo>
                <a:cubicBezTo>
                  <a:pt x="25" y="58787"/>
                  <a:pt x="3026" y="62805"/>
                  <a:pt x="7367" y="63426"/>
                </a:cubicBezTo>
                <a:cubicBezTo>
                  <a:pt x="11708" y="64046"/>
                  <a:pt x="15726" y="61020"/>
                  <a:pt x="16346" y="56704"/>
                </a:cubicBezTo>
                <a:cubicBezTo>
                  <a:pt x="19645" y="33610"/>
                  <a:pt x="39514" y="15875"/>
                  <a:pt x="63500" y="15875"/>
                </a:cubicBezTo>
                <a:cubicBezTo>
                  <a:pt x="74513" y="15875"/>
                  <a:pt x="84634" y="19596"/>
                  <a:pt x="92695" y="25871"/>
                </a:cubicBezTo>
                <a:lnTo>
                  <a:pt x="81111" y="37455"/>
                </a:lnTo>
                <a:cubicBezTo>
                  <a:pt x="79400" y="39167"/>
                  <a:pt x="78904" y="41721"/>
                  <a:pt x="79821" y="43954"/>
                </a:cubicBezTo>
                <a:cubicBezTo>
                  <a:pt x="80739" y="46186"/>
                  <a:pt x="82922" y="47625"/>
                  <a:pt x="85328" y="47625"/>
                </a:cubicBezTo>
                <a:lnTo>
                  <a:pt x="119087" y="47625"/>
                </a:lnTo>
                <a:close/>
                <a:moveTo>
                  <a:pt x="126380" y="72554"/>
                </a:moveTo>
                <a:cubicBezTo>
                  <a:pt x="127000" y="68213"/>
                  <a:pt x="123974" y="64195"/>
                  <a:pt x="119658" y="63574"/>
                </a:cubicBezTo>
                <a:cubicBezTo>
                  <a:pt x="115342" y="62954"/>
                  <a:pt x="111299" y="65980"/>
                  <a:pt x="110679" y="70296"/>
                </a:cubicBezTo>
                <a:cubicBezTo>
                  <a:pt x="107379" y="93365"/>
                  <a:pt x="87511" y="111100"/>
                  <a:pt x="63525" y="111100"/>
                </a:cubicBezTo>
                <a:cubicBezTo>
                  <a:pt x="52512" y="111100"/>
                  <a:pt x="42391" y="107379"/>
                  <a:pt x="34330" y="101104"/>
                </a:cubicBezTo>
                <a:lnTo>
                  <a:pt x="45889" y="89545"/>
                </a:lnTo>
                <a:cubicBezTo>
                  <a:pt x="47600" y="87833"/>
                  <a:pt x="48096" y="85279"/>
                  <a:pt x="47179" y="83046"/>
                </a:cubicBezTo>
                <a:cubicBezTo>
                  <a:pt x="46261" y="80814"/>
                  <a:pt x="44078" y="79375"/>
                  <a:pt x="41672" y="79375"/>
                </a:cubicBezTo>
                <a:lnTo>
                  <a:pt x="5953" y="79375"/>
                </a:lnTo>
                <a:cubicBezTo>
                  <a:pt x="2654" y="79375"/>
                  <a:pt x="0" y="82029"/>
                  <a:pt x="0" y="85328"/>
                </a:cubicBezTo>
                <a:lnTo>
                  <a:pt x="0" y="121047"/>
                </a:lnTo>
                <a:cubicBezTo>
                  <a:pt x="0" y="123453"/>
                  <a:pt x="1439" y="125636"/>
                  <a:pt x="3671" y="126554"/>
                </a:cubicBezTo>
                <a:cubicBezTo>
                  <a:pt x="5904" y="127471"/>
                  <a:pt x="8458" y="126950"/>
                  <a:pt x="10170" y="125264"/>
                </a:cubicBezTo>
                <a:lnTo>
                  <a:pt x="23019" y="112415"/>
                </a:lnTo>
                <a:cubicBezTo>
                  <a:pt x="33982" y="121518"/>
                  <a:pt x="48121" y="127000"/>
                  <a:pt x="63500" y="127000"/>
                </a:cubicBezTo>
                <a:cubicBezTo>
                  <a:pt x="95498" y="127000"/>
                  <a:pt x="121965" y="103336"/>
                  <a:pt x="126355" y="72554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6" name="Text 34"/>
          <p:cNvSpPr/>
          <p:nvPr/>
        </p:nvSpPr>
        <p:spPr>
          <a:xfrm>
            <a:off x="769938" y="6381750"/>
            <a:ext cx="5135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059669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Обновление не реже 2 раз в год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6175375" y="857250"/>
            <a:ext cx="5699125" cy="889000"/>
          </a:xfrm>
          <a:custGeom>
            <a:avLst/>
            <a:gdLst/>
            <a:ahLst/>
            <a:cxnLst/>
            <a:rect l="l" t="t" r="r" b="b"/>
            <a:pathLst>
              <a:path w="5699125" h="889000">
                <a:moveTo>
                  <a:pt x="31750" y="0"/>
                </a:moveTo>
                <a:lnTo>
                  <a:pt x="5635624" y="0"/>
                </a:lnTo>
                <a:cubicBezTo>
                  <a:pt x="5670695" y="0"/>
                  <a:pt x="5699125" y="28430"/>
                  <a:pt x="5699125" y="63501"/>
                </a:cubicBezTo>
                <a:lnTo>
                  <a:pt x="5699125" y="825499"/>
                </a:lnTo>
                <a:cubicBezTo>
                  <a:pt x="5699125" y="860570"/>
                  <a:pt x="5670695" y="889000"/>
                  <a:pt x="5635624" y="889000"/>
                </a:cubicBezTo>
                <a:lnTo>
                  <a:pt x="31750" y="889000"/>
                </a:lnTo>
                <a:cubicBezTo>
                  <a:pt x="14215" y="889000"/>
                  <a:pt x="0" y="874785"/>
                  <a:pt x="0" y="857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8" name="Shape 36"/>
          <p:cNvSpPr/>
          <p:nvPr/>
        </p:nvSpPr>
        <p:spPr>
          <a:xfrm>
            <a:off x="6175375" y="857250"/>
            <a:ext cx="31750" cy="889000"/>
          </a:xfrm>
          <a:custGeom>
            <a:avLst/>
            <a:gdLst/>
            <a:ahLst/>
            <a:cxnLst/>
            <a:rect l="l" t="t" r="r" b="b"/>
            <a:pathLst>
              <a:path w="31750" h="889000">
                <a:moveTo>
                  <a:pt x="31750" y="0"/>
                </a:moveTo>
                <a:lnTo>
                  <a:pt x="31750" y="0"/>
                </a:lnTo>
                <a:lnTo>
                  <a:pt x="31750" y="889000"/>
                </a:lnTo>
                <a:lnTo>
                  <a:pt x="31750" y="889000"/>
                </a:lnTo>
                <a:cubicBezTo>
                  <a:pt x="14227" y="889000"/>
                  <a:pt x="0" y="874773"/>
                  <a:pt x="0" y="857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9" name="Shape 37"/>
          <p:cNvSpPr/>
          <p:nvPr/>
        </p:nvSpPr>
        <p:spPr>
          <a:xfrm>
            <a:off x="6338094" y="1016000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28984"/>
                </a:moveTo>
                <a:lnTo>
                  <a:pt x="0" y="37207"/>
                </a:lnTo>
                <a:cubicBezTo>
                  <a:pt x="0" y="33083"/>
                  <a:pt x="3318" y="29766"/>
                  <a:pt x="7441" y="29766"/>
                </a:cubicBezTo>
                <a:cubicBezTo>
                  <a:pt x="11565" y="29766"/>
                  <a:pt x="14883" y="33083"/>
                  <a:pt x="14883" y="37207"/>
                </a:cubicBezTo>
                <a:lnTo>
                  <a:pt x="14883" y="126504"/>
                </a:lnTo>
                <a:cubicBezTo>
                  <a:pt x="14883" y="130628"/>
                  <a:pt x="18200" y="133945"/>
                  <a:pt x="22324" y="133945"/>
                </a:cubicBezTo>
                <a:cubicBezTo>
                  <a:pt x="26448" y="133945"/>
                  <a:pt x="29766" y="130628"/>
                  <a:pt x="29766" y="126504"/>
                </a:cubicBezTo>
                <a:lnTo>
                  <a:pt x="29766" y="29766"/>
                </a:lnTo>
                <a:cubicBezTo>
                  <a:pt x="29766" y="18821"/>
                  <a:pt x="38664" y="9922"/>
                  <a:pt x="49609" y="9922"/>
                </a:cubicBezTo>
                <a:lnTo>
                  <a:pt x="138906" y="9922"/>
                </a:lnTo>
                <a:cubicBezTo>
                  <a:pt x="149851" y="9922"/>
                  <a:pt x="158750" y="18821"/>
                  <a:pt x="158750" y="29766"/>
                </a:cubicBezTo>
                <a:lnTo>
                  <a:pt x="158750" y="128984"/>
                </a:lnTo>
                <a:cubicBezTo>
                  <a:pt x="158750" y="139929"/>
                  <a:pt x="149851" y="148828"/>
                  <a:pt x="138906" y="148828"/>
                </a:cubicBezTo>
                <a:lnTo>
                  <a:pt x="19844" y="148828"/>
                </a:lnTo>
                <a:cubicBezTo>
                  <a:pt x="8899" y="148828"/>
                  <a:pt x="0" y="139929"/>
                  <a:pt x="0" y="128984"/>
                </a:cubicBezTo>
                <a:close/>
                <a:moveTo>
                  <a:pt x="49609" y="39688"/>
                </a:moveTo>
                <a:lnTo>
                  <a:pt x="49609" y="59531"/>
                </a:lnTo>
                <a:cubicBezTo>
                  <a:pt x="49609" y="65019"/>
                  <a:pt x="54043" y="69453"/>
                  <a:pt x="59531" y="69453"/>
                </a:cubicBezTo>
                <a:lnTo>
                  <a:pt x="79375" y="69453"/>
                </a:lnTo>
                <a:cubicBezTo>
                  <a:pt x="84863" y="69453"/>
                  <a:pt x="89297" y="65019"/>
                  <a:pt x="89297" y="59531"/>
                </a:cubicBezTo>
                <a:lnTo>
                  <a:pt x="89297" y="39688"/>
                </a:lnTo>
                <a:cubicBezTo>
                  <a:pt x="89297" y="34199"/>
                  <a:pt x="84863" y="29766"/>
                  <a:pt x="79375" y="29766"/>
                </a:cubicBezTo>
                <a:lnTo>
                  <a:pt x="59531" y="29766"/>
                </a:lnTo>
                <a:cubicBezTo>
                  <a:pt x="54043" y="29766"/>
                  <a:pt x="49609" y="34199"/>
                  <a:pt x="49609" y="39688"/>
                </a:cubicBezTo>
                <a:close/>
                <a:moveTo>
                  <a:pt x="57051" y="114102"/>
                </a:moveTo>
                <a:cubicBezTo>
                  <a:pt x="52927" y="114102"/>
                  <a:pt x="49609" y="117419"/>
                  <a:pt x="49609" y="121543"/>
                </a:cubicBezTo>
                <a:cubicBezTo>
                  <a:pt x="49609" y="125667"/>
                  <a:pt x="52927" y="128984"/>
                  <a:pt x="57051" y="128984"/>
                </a:cubicBezTo>
                <a:lnTo>
                  <a:pt x="131465" y="128984"/>
                </a:lnTo>
                <a:cubicBezTo>
                  <a:pt x="135589" y="128984"/>
                  <a:pt x="138906" y="125667"/>
                  <a:pt x="138906" y="121543"/>
                </a:cubicBezTo>
                <a:cubicBezTo>
                  <a:pt x="138906" y="117419"/>
                  <a:pt x="135589" y="114102"/>
                  <a:pt x="131465" y="114102"/>
                </a:cubicBezTo>
                <a:lnTo>
                  <a:pt x="57051" y="114102"/>
                </a:lnTo>
                <a:close/>
                <a:moveTo>
                  <a:pt x="49609" y="91777"/>
                </a:moveTo>
                <a:cubicBezTo>
                  <a:pt x="49609" y="95901"/>
                  <a:pt x="52927" y="99219"/>
                  <a:pt x="57051" y="99219"/>
                </a:cubicBezTo>
                <a:lnTo>
                  <a:pt x="131465" y="99219"/>
                </a:lnTo>
                <a:cubicBezTo>
                  <a:pt x="135589" y="99219"/>
                  <a:pt x="138906" y="95901"/>
                  <a:pt x="138906" y="91777"/>
                </a:cubicBezTo>
                <a:cubicBezTo>
                  <a:pt x="138906" y="87654"/>
                  <a:pt x="135589" y="84336"/>
                  <a:pt x="131465" y="84336"/>
                </a:cubicBezTo>
                <a:lnTo>
                  <a:pt x="57051" y="84336"/>
                </a:lnTo>
                <a:cubicBezTo>
                  <a:pt x="52927" y="84336"/>
                  <a:pt x="49609" y="87654"/>
                  <a:pt x="49609" y="91777"/>
                </a:cubicBezTo>
                <a:close/>
                <a:moveTo>
                  <a:pt x="111621" y="54570"/>
                </a:moveTo>
                <a:cubicBezTo>
                  <a:pt x="107497" y="54570"/>
                  <a:pt x="104180" y="57888"/>
                  <a:pt x="104180" y="62012"/>
                </a:cubicBezTo>
                <a:cubicBezTo>
                  <a:pt x="104180" y="66135"/>
                  <a:pt x="107497" y="69453"/>
                  <a:pt x="111621" y="69453"/>
                </a:cubicBezTo>
                <a:lnTo>
                  <a:pt x="131465" y="69453"/>
                </a:lnTo>
                <a:cubicBezTo>
                  <a:pt x="135589" y="69453"/>
                  <a:pt x="138906" y="66135"/>
                  <a:pt x="138906" y="62012"/>
                </a:cubicBezTo>
                <a:cubicBezTo>
                  <a:pt x="138906" y="57888"/>
                  <a:pt x="135589" y="54570"/>
                  <a:pt x="131465" y="54570"/>
                </a:cubicBezTo>
                <a:lnTo>
                  <a:pt x="111621" y="54570"/>
                </a:ln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0" name="Text 38"/>
          <p:cNvSpPr/>
          <p:nvPr/>
        </p:nvSpPr>
        <p:spPr>
          <a:xfrm>
            <a:off x="6516688" y="984250"/>
            <a:ext cx="531018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Популяризация результатов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6318250" y="1270000"/>
            <a:ext cx="5492750" cy="349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По каждой научной публикации на сайте и в социальных сетях/СМИ должна быть опубликована информация о содержании и возможном применении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6175375" y="1841500"/>
            <a:ext cx="5699125" cy="3540125"/>
          </a:xfrm>
          <a:custGeom>
            <a:avLst/>
            <a:gdLst/>
            <a:ahLst/>
            <a:cxnLst/>
            <a:rect l="l" t="t" r="r" b="b"/>
            <a:pathLst>
              <a:path w="5699125" h="3540125">
                <a:moveTo>
                  <a:pt x="31750" y="0"/>
                </a:moveTo>
                <a:lnTo>
                  <a:pt x="5635615" y="0"/>
                </a:lnTo>
                <a:cubicBezTo>
                  <a:pt x="5670691" y="0"/>
                  <a:pt x="5699125" y="28434"/>
                  <a:pt x="5699125" y="63510"/>
                </a:cubicBezTo>
                <a:lnTo>
                  <a:pt x="5699125" y="3476615"/>
                </a:lnTo>
                <a:cubicBezTo>
                  <a:pt x="5699125" y="3511691"/>
                  <a:pt x="5670691" y="3540125"/>
                  <a:pt x="5635615" y="3540125"/>
                </a:cubicBezTo>
                <a:lnTo>
                  <a:pt x="31750" y="3540125"/>
                </a:lnTo>
                <a:cubicBezTo>
                  <a:pt x="14227" y="3540125"/>
                  <a:pt x="0" y="3525898"/>
                  <a:pt x="0" y="350837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3" name="Shape 41"/>
          <p:cNvSpPr/>
          <p:nvPr/>
        </p:nvSpPr>
        <p:spPr>
          <a:xfrm>
            <a:off x="6175375" y="1841500"/>
            <a:ext cx="31750" cy="3540125"/>
          </a:xfrm>
          <a:custGeom>
            <a:avLst/>
            <a:gdLst/>
            <a:ahLst/>
            <a:cxnLst/>
            <a:rect l="l" t="t" r="r" b="b"/>
            <a:pathLst>
              <a:path w="31750" h="3540125">
                <a:moveTo>
                  <a:pt x="31750" y="0"/>
                </a:moveTo>
                <a:lnTo>
                  <a:pt x="31750" y="0"/>
                </a:lnTo>
                <a:lnTo>
                  <a:pt x="31750" y="3540125"/>
                </a:lnTo>
                <a:lnTo>
                  <a:pt x="31750" y="3540125"/>
                </a:lnTo>
                <a:cubicBezTo>
                  <a:pt x="14227" y="3540125"/>
                  <a:pt x="0" y="3525898"/>
                  <a:pt x="0" y="350837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F293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4" name="Shape 42"/>
          <p:cNvSpPr/>
          <p:nvPr/>
        </p:nvSpPr>
        <p:spPr>
          <a:xfrm>
            <a:off x="6357938" y="2000250"/>
            <a:ext cx="119063" cy="158750"/>
          </a:xfrm>
          <a:custGeom>
            <a:avLst/>
            <a:gdLst/>
            <a:ahLst/>
            <a:cxnLst/>
            <a:rect l="l" t="t" r="r" b="b"/>
            <a:pathLst>
              <a:path w="119063" h="158750">
                <a:moveTo>
                  <a:pt x="96552" y="9922"/>
                </a:moveTo>
                <a:lnTo>
                  <a:pt x="99219" y="9922"/>
                </a:lnTo>
                <a:cubicBezTo>
                  <a:pt x="110164" y="9922"/>
                  <a:pt x="119062" y="18821"/>
                  <a:pt x="119062" y="29766"/>
                </a:cubicBezTo>
                <a:lnTo>
                  <a:pt x="119062" y="138906"/>
                </a:lnTo>
                <a:cubicBezTo>
                  <a:pt x="119062" y="149851"/>
                  <a:pt x="110164" y="158750"/>
                  <a:pt x="99219" y="158750"/>
                </a:cubicBezTo>
                <a:lnTo>
                  <a:pt x="19844" y="158750"/>
                </a:lnTo>
                <a:cubicBezTo>
                  <a:pt x="8899" y="158750"/>
                  <a:pt x="0" y="149851"/>
                  <a:pt x="0" y="138906"/>
                </a:cubicBezTo>
                <a:lnTo>
                  <a:pt x="0" y="29766"/>
                </a:lnTo>
                <a:cubicBezTo>
                  <a:pt x="0" y="18821"/>
                  <a:pt x="8899" y="9922"/>
                  <a:pt x="19844" y="9922"/>
                </a:cubicBezTo>
                <a:lnTo>
                  <a:pt x="22510" y="9922"/>
                </a:lnTo>
                <a:cubicBezTo>
                  <a:pt x="25921" y="4000"/>
                  <a:pt x="32339" y="0"/>
                  <a:pt x="39688" y="0"/>
                </a:cubicBezTo>
                <a:lnTo>
                  <a:pt x="79375" y="0"/>
                </a:lnTo>
                <a:cubicBezTo>
                  <a:pt x="86723" y="0"/>
                  <a:pt x="93142" y="4000"/>
                  <a:pt x="96552" y="9922"/>
                </a:cubicBezTo>
                <a:close/>
                <a:moveTo>
                  <a:pt x="76895" y="34727"/>
                </a:moveTo>
                <a:cubicBezTo>
                  <a:pt x="81018" y="34727"/>
                  <a:pt x="84336" y="31409"/>
                  <a:pt x="84336" y="27285"/>
                </a:cubicBezTo>
                <a:cubicBezTo>
                  <a:pt x="84336" y="23161"/>
                  <a:pt x="81018" y="19844"/>
                  <a:pt x="76895" y="19844"/>
                </a:cubicBezTo>
                <a:lnTo>
                  <a:pt x="42168" y="19844"/>
                </a:lnTo>
                <a:cubicBezTo>
                  <a:pt x="38044" y="19844"/>
                  <a:pt x="34727" y="23161"/>
                  <a:pt x="34727" y="27285"/>
                </a:cubicBezTo>
                <a:cubicBezTo>
                  <a:pt x="34727" y="31409"/>
                  <a:pt x="38044" y="34727"/>
                  <a:pt x="42168" y="34727"/>
                </a:cubicBezTo>
                <a:lnTo>
                  <a:pt x="76895" y="34727"/>
                </a:lnTo>
                <a:close/>
                <a:moveTo>
                  <a:pt x="85700" y="80832"/>
                </a:moveTo>
                <a:cubicBezTo>
                  <a:pt x="87871" y="77360"/>
                  <a:pt x="86816" y="72771"/>
                  <a:pt x="83344" y="70569"/>
                </a:cubicBezTo>
                <a:cubicBezTo>
                  <a:pt x="79871" y="68368"/>
                  <a:pt x="75282" y="69453"/>
                  <a:pt x="73081" y="72926"/>
                </a:cubicBezTo>
                <a:lnTo>
                  <a:pt x="54043" y="103405"/>
                </a:lnTo>
                <a:lnTo>
                  <a:pt x="45672" y="92242"/>
                </a:lnTo>
                <a:cubicBezTo>
                  <a:pt x="43191" y="88956"/>
                  <a:pt x="38540" y="88274"/>
                  <a:pt x="35254" y="90754"/>
                </a:cubicBezTo>
                <a:cubicBezTo>
                  <a:pt x="31967" y="93235"/>
                  <a:pt x="31285" y="97885"/>
                  <a:pt x="33765" y="101172"/>
                </a:cubicBezTo>
                <a:lnTo>
                  <a:pt x="48648" y="121016"/>
                </a:lnTo>
                <a:cubicBezTo>
                  <a:pt x="50105" y="122969"/>
                  <a:pt x="52462" y="124085"/>
                  <a:pt x="54911" y="123992"/>
                </a:cubicBezTo>
                <a:cubicBezTo>
                  <a:pt x="57361" y="123899"/>
                  <a:pt x="59593" y="122597"/>
                  <a:pt x="60896" y="120489"/>
                </a:cubicBezTo>
                <a:lnTo>
                  <a:pt x="85700" y="80801"/>
                </a:lnTo>
                <a:close/>
              </a:path>
            </a:pathLst>
          </a:custGeom>
          <a:solidFill>
            <a:srgbClr val="1F293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5" name="Text 43"/>
          <p:cNvSpPr/>
          <p:nvPr/>
        </p:nvSpPr>
        <p:spPr>
          <a:xfrm>
            <a:off x="6516688" y="1968500"/>
            <a:ext cx="531018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Научно-техническая продукция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6318250" y="2254250"/>
            <a:ext cx="54927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НТП может включать: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6318250" y="2508250"/>
            <a:ext cx="54927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Новые технологии, методики, ПО</a:t>
            </a:r>
            <a:endParaRPr lang="en-US" sz="1600" dirty="0"/>
          </a:p>
        </p:txBody>
      </p:sp>
      <p:sp>
        <p:nvSpPr>
          <p:cNvPr id="48" name="Text 46"/>
          <p:cNvSpPr/>
          <p:nvPr/>
        </p:nvSpPr>
        <p:spPr>
          <a:xfrm>
            <a:off x="6318250" y="2698750"/>
            <a:ext cx="54927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Техническая документация</a:t>
            </a:r>
            <a:endParaRPr lang="en-US" sz="1600" dirty="0"/>
          </a:p>
        </p:txBody>
      </p:sp>
      <p:sp>
        <p:nvSpPr>
          <p:cNvPr id="49" name="Text 47"/>
          <p:cNvSpPr/>
          <p:nvPr/>
        </p:nvSpPr>
        <p:spPr>
          <a:xfrm>
            <a:off x="6318250" y="2889250"/>
            <a:ext cx="54927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Рекомендации для решения проблем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6318250" y="3079750"/>
            <a:ext cx="54927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ОКР и ОПР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6318250" y="3270250"/>
            <a:ext cx="54927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Карты (географические, геологические, сейсмические)</a:t>
            </a:r>
            <a:endParaRPr lang="en-US" sz="1600" dirty="0"/>
          </a:p>
        </p:txBody>
      </p:sp>
      <p:sp>
        <p:nvSpPr>
          <p:cNvPr id="52" name="Text 50"/>
          <p:cNvSpPr/>
          <p:nvPr/>
        </p:nvSpPr>
        <p:spPr>
          <a:xfrm>
            <a:off x="6318250" y="3460750"/>
            <a:ext cx="54927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Новые материалы, вещества, оборудование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6322219" y="3702844"/>
            <a:ext cx="5421313" cy="1547813"/>
          </a:xfrm>
          <a:custGeom>
            <a:avLst/>
            <a:gdLst/>
            <a:ahLst/>
            <a:cxnLst/>
            <a:rect l="l" t="t" r="r" b="b"/>
            <a:pathLst>
              <a:path w="5421313" h="1547813">
                <a:moveTo>
                  <a:pt x="31746" y="0"/>
                </a:moveTo>
                <a:lnTo>
                  <a:pt x="5389567" y="0"/>
                </a:lnTo>
                <a:cubicBezTo>
                  <a:pt x="5407099" y="0"/>
                  <a:pt x="5421312" y="14213"/>
                  <a:pt x="5421312" y="31746"/>
                </a:cubicBezTo>
                <a:lnTo>
                  <a:pt x="5421313" y="1516067"/>
                </a:lnTo>
                <a:cubicBezTo>
                  <a:pt x="5421312" y="1533599"/>
                  <a:pt x="5407099" y="1547813"/>
                  <a:pt x="5389567" y="1547813"/>
                </a:cubicBezTo>
                <a:lnTo>
                  <a:pt x="31746" y="1547813"/>
                </a:lnTo>
                <a:cubicBezTo>
                  <a:pt x="14213" y="1547813"/>
                  <a:pt x="0" y="1533599"/>
                  <a:pt x="0" y="1516067"/>
                </a:cubicBezTo>
                <a:lnTo>
                  <a:pt x="0" y="31746"/>
                </a:lnTo>
                <a:cubicBezTo>
                  <a:pt x="0" y="14225"/>
                  <a:pt x="14225" y="0"/>
                  <a:pt x="31746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54" name="Text 52"/>
          <p:cNvSpPr/>
          <p:nvPr/>
        </p:nvSpPr>
        <p:spPr>
          <a:xfrm>
            <a:off x="6421438" y="3802062"/>
            <a:ext cx="528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Подтверждение:</a:t>
            </a:r>
            <a:endParaRPr lang="en-US" sz="1600" dirty="0"/>
          </a:p>
        </p:txBody>
      </p:sp>
      <p:sp>
        <p:nvSpPr>
          <p:cNvPr id="55" name="Text 53"/>
          <p:cNvSpPr/>
          <p:nvPr/>
        </p:nvSpPr>
        <p:spPr>
          <a:xfrm>
            <a:off x="6421438" y="4024313"/>
            <a:ext cx="528637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Охранный документ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6421438" y="4214813"/>
            <a:ext cx="528637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Акт внедрения с данными о социально-экономическом эффекте</a:t>
            </a:r>
            <a:endParaRPr lang="en-US" sz="1600" dirty="0"/>
          </a:p>
        </p:txBody>
      </p:sp>
      <p:sp>
        <p:nvSpPr>
          <p:cNvPr id="57" name="Text 55"/>
          <p:cNvSpPr/>
          <p:nvPr/>
        </p:nvSpPr>
        <p:spPr>
          <a:xfrm>
            <a:off x="6421438" y="4405313"/>
            <a:ext cx="528637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Рекомендации по внедрению</a:t>
            </a:r>
            <a:endParaRPr lang="en-US" sz="1600" dirty="0"/>
          </a:p>
        </p:txBody>
      </p:sp>
      <p:sp>
        <p:nvSpPr>
          <p:cNvPr id="58" name="Text 56"/>
          <p:cNvSpPr/>
          <p:nvPr/>
        </p:nvSpPr>
        <p:spPr>
          <a:xfrm>
            <a:off x="6421438" y="4595813"/>
            <a:ext cx="528637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Лицензионное соглашение</a:t>
            </a:r>
            <a:endParaRPr lang="en-US" sz="1600" dirty="0"/>
          </a:p>
        </p:txBody>
      </p:sp>
      <p:sp>
        <p:nvSpPr>
          <p:cNvPr id="59" name="Text 57"/>
          <p:cNvSpPr/>
          <p:nvPr/>
        </p:nvSpPr>
        <p:spPr>
          <a:xfrm>
            <a:off x="6421438" y="4786313"/>
            <a:ext cx="528637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Заявка на проект коммерциализации</a:t>
            </a:r>
            <a:endParaRPr lang="en-US" sz="1600" dirty="0"/>
          </a:p>
        </p:txBody>
      </p:sp>
      <p:sp>
        <p:nvSpPr>
          <p:cNvPr id="60" name="Text 58"/>
          <p:cNvSpPr/>
          <p:nvPr/>
        </p:nvSpPr>
        <p:spPr>
          <a:xfrm>
            <a:off x="6421438" y="4976813"/>
            <a:ext cx="528637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Фото, видео, иная информация</a:t>
            </a:r>
            <a:endParaRPr lang="en-US" sz="1600" dirty="0"/>
          </a:p>
        </p:txBody>
      </p:sp>
      <p:sp>
        <p:nvSpPr>
          <p:cNvPr id="61" name="Shape 59"/>
          <p:cNvSpPr/>
          <p:nvPr/>
        </p:nvSpPr>
        <p:spPr>
          <a:xfrm>
            <a:off x="6175375" y="5476875"/>
            <a:ext cx="5699125" cy="1031875"/>
          </a:xfrm>
          <a:custGeom>
            <a:avLst/>
            <a:gdLst/>
            <a:ahLst/>
            <a:cxnLst/>
            <a:rect l="l" t="t" r="r" b="b"/>
            <a:pathLst>
              <a:path w="5699125" h="1031875">
                <a:moveTo>
                  <a:pt x="31750" y="0"/>
                </a:moveTo>
                <a:lnTo>
                  <a:pt x="5635623" y="0"/>
                </a:lnTo>
                <a:cubicBezTo>
                  <a:pt x="5670694" y="0"/>
                  <a:pt x="5699125" y="28431"/>
                  <a:pt x="5699125" y="63502"/>
                </a:cubicBezTo>
                <a:lnTo>
                  <a:pt x="5699125" y="968373"/>
                </a:lnTo>
                <a:cubicBezTo>
                  <a:pt x="5699125" y="1003444"/>
                  <a:pt x="5670694" y="1031875"/>
                  <a:pt x="5635623" y="1031875"/>
                </a:cubicBezTo>
                <a:lnTo>
                  <a:pt x="31750" y="1031875"/>
                </a:lnTo>
                <a:cubicBezTo>
                  <a:pt x="14215" y="1031875"/>
                  <a:pt x="0" y="1017660"/>
                  <a:pt x="0" y="100012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2" name="Shape 60"/>
          <p:cNvSpPr/>
          <p:nvPr/>
        </p:nvSpPr>
        <p:spPr>
          <a:xfrm>
            <a:off x="6175375" y="5476875"/>
            <a:ext cx="31750" cy="1031875"/>
          </a:xfrm>
          <a:custGeom>
            <a:avLst/>
            <a:gdLst/>
            <a:ahLst/>
            <a:cxnLst/>
            <a:rect l="l" t="t" r="r" b="b"/>
            <a:pathLst>
              <a:path w="31750" h="1031875">
                <a:moveTo>
                  <a:pt x="31750" y="0"/>
                </a:moveTo>
                <a:lnTo>
                  <a:pt x="31750" y="0"/>
                </a:lnTo>
                <a:lnTo>
                  <a:pt x="31750" y="1031875"/>
                </a:lnTo>
                <a:lnTo>
                  <a:pt x="31750" y="1031875"/>
                </a:lnTo>
                <a:cubicBezTo>
                  <a:pt x="14227" y="1031875"/>
                  <a:pt x="0" y="1017648"/>
                  <a:pt x="0" y="100012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3" name="Shape 61"/>
          <p:cNvSpPr/>
          <p:nvPr/>
        </p:nvSpPr>
        <p:spPr>
          <a:xfrm>
            <a:off x="6355953" y="5643563"/>
            <a:ext cx="107156" cy="142875"/>
          </a:xfrm>
          <a:custGeom>
            <a:avLst/>
            <a:gdLst/>
            <a:ahLst/>
            <a:cxnLst/>
            <a:rect l="l" t="t" r="r" b="b"/>
            <a:pathLst>
              <a:path w="107156" h="142875">
                <a:moveTo>
                  <a:pt x="17859" y="0"/>
                </a:moveTo>
                <a:cubicBezTo>
                  <a:pt x="8009" y="0"/>
                  <a:pt x="0" y="8009"/>
                  <a:pt x="0" y="17859"/>
                </a:cubicBezTo>
                <a:lnTo>
                  <a:pt x="0" y="125016"/>
                </a:lnTo>
                <a:cubicBezTo>
                  <a:pt x="0" y="134866"/>
                  <a:pt x="8009" y="142875"/>
                  <a:pt x="17859" y="142875"/>
                </a:cubicBezTo>
                <a:lnTo>
                  <a:pt x="89297" y="142875"/>
                </a:lnTo>
                <a:cubicBezTo>
                  <a:pt x="99147" y="142875"/>
                  <a:pt x="107156" y="134866"/>
                  <a:pt x="107156" y="125016"/>
                </a:cubicBezTo>
                <a:lnTo>
                  <a:pt x="107156" y="17859"/>
                </a:lnTo>
                <a:cubicBezTo>
                  <a:pt x="107156" y="8009"/>
                  <a:pt x="99147" y="0"/>
                  <a:pt x="89297" y="0"/>
                </a:cubicBezTo>
                <a:lnTo>
                  <a:pt x="17859" y="0"/>
                </a:lnTo>
                <a:close/>
                <a:moveTo>
                  <a:pt x="26789" y="17859"/>
                </a:moveTo>
                <a:lnTo>
                  <a:pt x="80367" y="17859"/>
                </a:lnTo>
                <a:cubicBezTo>
                  <a:pt x="85306" y="17859"/>
                  <a:pt x="89297" y="21850"/>
                  <a:pt x="89297" y="26789"/>
                </a:cubicBezTo>
                <a:lnTo>
                  <a:pt x="89297" y="35719"/>
                </a:lnTo>
                <a:cubicBezTo>
                  <a:pt x="89297" y="40658"/>
                  <a:pt x="85306" y="44648"/>
                  <a:pt x="80367" y="44648"/>
                </a:cubicBezTo>
                <a:lnTo>
                  <a:pt x="26789" y="44648"/>
                </a:lnTo>
                <a:cubicBezTo>
                  <a:pt x="21850" y="44648"/>
                  <a:pt x="17859" y="40658"/>
                  <a:pt x="17859" y="35719"/>
                </a:cubicBezTo>
                <a:lnTo>
                  <a:pt x="17859" y="26789"/>
                </a:lnTo>
                <a:cubicBezTo>
                  <a:pt x="17859" y="21850"/>
                  <a:pt x="21850" y="17859"/>
                  <a:pt x="26789" y="17859"/>
                </a:cubicBezTo>
                <a:close/>
                <a:moveTo>
                  <a:pt x="31254" y="64740"/>
                </a:moveTo>
                <a:cubicBezTo>
                  <a:pt x="31254" y="68437"/>
                  <a:pt x="28253" y="71438"/>
                  <a:pt x="24557" y="71438"/>
                </a:cubicBezTo>
                <a:cubicBezTo>
                  <a:pt x="20860" y="71438"/>
                  <a:pt x="17859" y="68437"/>
                  <a:pt x="17859" y="64740"/>
                </a:cubicBezTo>
                <a:cubicBezTo>
                  <a:pt x="17859" y="61044"/>
                  <a:pt x="20860" y="58043"/>
                  <a:pt x="24557" y="58043"/>
                </a:cubicBezTo>
                <a:cubicBezTo>
                  <a:pt x="28253" y="58043"/>
                  <a:pt x="31254" y="61044"/>
                  <a:pt x="31254" y="64740"/>
                </a:cubicBezTo>
                <a:close/>
                <a:moveTo>
                  <a:pt x="53578" y="71438"/>
                </a:moveTo>
                <a:cubicBezTo>
                  <a:pt x="49882" y="71438"/>
                  <a:pt x="46881" y="68437"/>
                  <a:pt x="46881" y="64740"/>
                </a:cubicBezTo>
                <a:cubicBezTo>
                  <a:pt x="46881" y="61044"/>
                  <a:pt x="49882" y="58043"/>
                  <a:pt x="53578" y="58043"/>
                </a:cubicBezTo>
                <a:cubicBezTo>
                  <a:pt x="57274" y="58043"/>
                  <a:pt x="60275" y="61044"/>
                  <a:pt x="60275" y="64740"/>
                </a:cubicBezTo>
                <a:cubicBezTo>
                  <a:pt x="60275" y="68437"/>
                  <a:pt x="57274" y="71438"/>
                  <a:pt x="53578" y="71438"/>
                </a:cubicBezTo>
                <a:close/>
                <a:moveTo>
                  <a:pt x="89297" y="64740"/>
                </a:moveTo>
                <a:cubicBezTo>
                  <a:pt x="89297" y="68437"/>
                  <a:pt x="86296" y="71438"/>
                  <a:pt x="82600" y="71438"/>
                </a:cubicBezTo>
                <a:cubicBezTo>
                  <a:pt x="78903" y="71438"/>
                  <a:pt x="75902" y="68437"/>
                  <a:pt x="75902" y="64740"/>
                </a:cubicBezTo>
                <a:cubicBezTo>
                  <a:pt x="75902" y="61044"/>
                  <a:pt x="78903" y="58043"/>
                  <a:pt x="82600" y="58043"/>
                </a:cubicBezTo>
                <a:cubicBezTo>
                  <a:pt x="86296" y="58043"/>
                  <a:pt x="89297" y="61044"/>
                  <a:pt x="89297" y="64740"/>
                </a:cubicBezTo>
                <a:close/>
                <a:moveTo>
                  <a:pt x="24557" y="98227"/>
                </a:moveTo>
                <a:cubicBezTo>
                  <a:pt x="20860" y="98227"/>
                  <a:pt x="17859" y="95226"/>
                  <a:pt x="17859" y="91529"/>
                </a:cubicBezTo>
                <a:cubicBezTo>
                  <a:pt x="17859" y="87833"/>
                  <a:pt x="20860" y="84832"/>
                  <a:pt x="24557" y="84832"/>
                </a:cubicBezTo>
                <a:cubicBezTo>
                  <a:pt x="28253" y="84832"/>
                  <a:pt x="31254" y="87833"/>
                  <a:pt x="31254" y="91529"/>
                </a:cubicBezTo>
                <a:cubicBezTo>
                  <a:pt x="31254" y="95226"/>
                  <a:pt x="28253" y="98227"/>
                  <a:pt x="24557" y="98227"/>
                </a:cubicBezTo>
                <a:close/>
                <a:moveTo>
                  <a:pt x="60275" y="91529"/>
                </a:moveTo>
                <a:cubicBezTo>
                  <a:pt x="60275" y="95226"/>
                  <a:pt x="57274" y="98227"/>
                  <a:pt x="53578" y="98227"/>
                </a:cubicBezTo>
                <a:cubicBezTo>
                  <a:pt x="49882" y="98227"/>
                  <a:pt x="46881" y="95226"/>
                  <a:pt x="46881" y="91529"/>
                </a:cubicBezTo>
                <a:cubicBezTo>
                  <a:pt x="46881" y="87833"/>
                  <a:pt x="49882" y="84832"/>
                  <a:pt x="53578" y="84832"/>
                </a:cubicBezTo>
                <a:cubicBezTo>
                  <a:pt x="57274" y="84832"/>
                  <a:pt x="60275" y="87833"/>
                  <a:pt x="60275" y="91529"/>
                </a:cubicBezTo>
                <a:close/>
                <a:moveTo>
                  <a:pt x="82600" y="98227"/>
                </a:moveTo>
                <a:cubicBezTo>
                  <a:pt x="78903" y="98227"/>
                  <a:pt x="75902" y="95226"/>
                  <a:pt x="75902" y="91529"/>
                </a:cubicBezTo>
                <a:cubicBezTo>
                  <a:pt x="75902" y="87833"/>
                  <a:pt x="78903" y="84832"/>
                  <a:pt x="82600" y="84832"/>
                </a:cubicBezTo>
                <a:cubicBezTo>
                  <a:pt x="86296" y="84832"/>
                  <a:pt x="89297" y="87833"/>
                  <a:pt x="89297" y="91529"/>
                </a:cubicBezTo>
                <a:cubicBezTo>
                  <a:pt x="89297" y="95226"/>
                  <a:pt x="86296" y="98227"/>
                  <a:pt x="82600" y="98227"/>
                </a:cubicBezTo>
                <a:close/>
                <a:moveTo>
                  <a:pt x="17859" y="118318"/>
                </a:moveTo>
                <a:cubicBezTo>
                  <a:pt x="17859" y="114607"/>
                  <a:pt x="20845" y="111621"/>
                  <a:pt x="24557" y="111621"/>
                </a:cubicBezTo>
                <a:lnTo>
                  <a:pt x="55811" y="111621"/>
                </a:lnTo>
                <a:cubicBezTo>
                  <a:pt x="59522" y="111621"/>
                  <a:pt x="62508" y="114607"/>
                  <a:pt x="62508" y="118318"/>
                </a:cubicBezTo>
                <a:cubicBezTo>
                  <a:pt x="62508" y="122030"/>
                  <a:pt x="59522" y="125016"/>
                  <a:pt x="55811" y="125016"/>
                </a:cubicBezTo>
                <a:lnTo>
                  <a:pt x="24557" y="125016"/>
                </a:lnTo>
                <a:cubicBezTo>
                  <a:pt x="20845" y="125016"/>
                  <a:pt x="17859" y="122030"/>
                  <a:pt x="17859" y="118318"/>
                </a:cubicBezTo>
                <a:close/>
                <a:moveTo>
                  <a:pt x="82600" y="111621"/>
                </a:moveTo>
                <a:cubicBezTo>
                  <a:pt x="86311" y="111621"/>
                  <a:pt x="89297" y="114607"/>
                  <a:pt x="89297" y="118318"/>
                </a:cubicBezTo>
                <a:cubicBezTo>
                  <a:pt x="89297" y="122030"/>
                  <a:pt x="86311" y="125016"/>
                  <a:pt x="82600" y="125016"/>
                </a:cubicBezTo>
                <a:cubicBezTo>
                  <a:pt x="78888" y="125016"/>
                  <a:pt x="75902" y="122030"/>
                  <a:pt x="75902" y="118318"/>
                </a:cubicBezTo>
                <a:cubicBezTo>
                  <a:pt x="75902" y="114607"/>
                  <a:pt x="78888" y="111621"/>
                  <a:pt x="82600" y="111621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4" name="Text 62"/>
          <p:cNvSpPr/>
          <p:nvPr/>
        </p:nvSpPr>
        <p:spPr>
          <a:xfrm>
            <a:off x="6500813" y="5603875"/>
            <a:ext cx="531812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059669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Экономическое обоснование</a:t>
            </a:r>
            <a:endParaRPr lang="en-US" sz="1600" dirty="0"/>
          </a:p>
        </p:txBody>
      </p:sp>
      <p:sp>
        <p:nvSpPr>
          <p:cNvPr id="65" name="Text 63"/>
          <p:cNvSpPr/>
          <p:nvPr/>
        </p:nvSpPr>
        <p:spPr>
          <a:xfrm>
            <a:off x="6318250" y="5857875"/>
            <a:ext cx="5492750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Обязательный этап, показывающий экономическую целесообразность и выгодность проекта. Учитывать затраты, доходы, риски и экономическую эффективность.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17500" y="31750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63500" y="0"/>
                </a:moveTo>
                <a:lnTo>
                  <a:pt x="254000" y="0"/>
                </a:lnTo>
                <a:cubicBezTo>
                  <a:pt x="289047" y="0"/>
                  <a:pt x="317500" y="28453"/>
                  <a:pt x="317500" y="63500"/>
                </a:cubicBezTo>
                <a:lnTo>
                  <a:pt x="317500" y="254000"/>
                </a:lnTo>
                <a:cubicBezTo>
                  <a:pt x="317500" y="289047"/>
                  <a:pt x="289047" y="317500"/>
                  <a:pt x="254000" y="317500"/>
                </a:cubicBezTo>
                <a:lnTo>
                  <a:pt x="63500" y="317500"/>
                </a:lnTo>
                <a:cubicBezTo>
                  <a:pt x="28453" y="317500"/>
                  <a:pt x="0" y="289047"/>
                  <a:pt x="0" y="2540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" name="Text 1"/>
          <p:cNvSpPr/>
          <p:nvPr/>
        </p:nvSpPr>
        <p:spPr>
          <a:xfrm>
            <a:off x="429493" y="365125"/>
            <a:ext cx="17462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8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30250" y="333375"/>
            <a:ext cx="5976938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875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Условия финансирования и ответственность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17500" y="666750"/>
            <a:ext cx="762000" cy="31750"/>
          </a:xfrm>
          <a:custGeom>
            <a:avLst/>
            <a:gdLst/>
            <a:ahLst/>
            <a:cxnLst/>
            <a:rect l="l" t="t" r="r" b="b"/>
            <a:pathLst>
              <a:path w="762000" h="31750">
                <a:moveTo>
                  <a:pt x="0" y="0"/>
                </a:moveTo>
                <a:lnTo>
                  <a:pt x="762000" y="0"/>
                </a:lnTo>
                <a:lnTo>
                  <a:pt x="762000" y="31750"/>
                </a:lnTo>
                <a:lnTo>
                  <a:pt x="0" y="3175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" name="Shape 4"/>
          <p:cNvSpPr/>
          <p:nvPr/>
        </p:nvSpPr>
        <p:spPr>
          <a:xfrm>
            <a:off x="317500" y="762000"/>
            <a:ext cx="5730875" cy="793750"/>
          </a:xfrm>
          <a:custGeom>
            <a:avLst/>
            <a:gdLst/>
            <a:ahLst/>
            <a:cxnLst/>
            <a:rect l="l" t="t" r="r" b="b"/>
            <a:pathLst>
              <a:path w="5730875" h="793750">
                <a:moveTo>
                  <a:pt x="63500" y="0"/>
                </a:moveTo>
                <a:lnTo>
                  <a:pt x="5667375" y="0"/>
                </a:lnTo>
                <a:cubicBezTo>
                  <a:pt x="5702422" y="0"/>
                  <a:pt x="5730875" y="28453"/>
                  <a:pt x="5730875" y="63500"/>
                </a:cubicBezTo>
                <a:lnTo>
                  <a:pt x="5730875" y="730250"/>
                </a:lnTo>
                <a:cubicBezTo>
                  <a:pt x="5730875" y="765297"/>
                  <a:pt x="5702422" y="793750"/>
                  <a:pt x="5667375" y="793750"/>
                </a:cubicBezTo>
                <a:lnTo>
                  <a:pt x="63500" y="793750"/>
                </a:lnTo>
                <a:cubicBezTo>
                  <a:pt x="28453" y="793750"/>
                  <a:pt x="0" y="765297"/>
                  <a:pt x="0" y="73025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8B0000"/>
          </a:solidFill>
          <a:ln/>
          <a:effectLst>
            <a:outerShdw blurRad="119063" dist="79375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KZ"/>
          </a:p>
        </p:txBody>
      </p:sp>
      <p:sp>
        <p:nvSpPr>
          <p:cNvPr id="7" name="Shape 5"/>
          <p:cNvSpPr/>
          <p:nvPr/>
        </p:nvSpPr>
        <p:spPr>
          <a:xfrm>
            <a:off x="450453" y="896938"/>
            <a:ext cx="107156" cy="142875"/>
          </a:xfrm>
          <a:custGeom>
            <a:avLst/>
            <a:gdLst/>
            <a:ahLst/>
            <a:cxnLst/>
            <a:rect l="l" t="t" r="r" b="b"/>
            <a:pathLst>
              <a:path w="107156" h="142875">
                <a:moveTo>
                  <a:pt x="0" y="52629"/>
                </a:moveTo>
                <a:cubicBezTo>
                  <a:pt x="0" y="23552"/>
                  <a:pt x="23999" y="0"/>
                  <a:pt x="53578" y="0"/>
                </a:cubicBezTo>
                <a:cubicBezTo>
                  <a:pt x="83158" y="0"/>
                  <a:pt x="107156" y="23552"/>
                  <a:pt x="107156" y="52629"/>
                </a:cubicBezTo>
                <a:cubicBezTo>
                  <a:pt x="107156" y="85920"/>
                  <a:pt x="73614" y="125825"/>
                  <a:pt x="59606" y="141033"/>
                </a:cubicBezTo>
                <a:cubicBezTo>
                  <a:pt x="56313" y="144605"/>
                  <a:pt x="50816" y="144605"/>
                  <a:pt x="47523" y="141033"/>
                </a:cubicBezTo>
                <a:cubicBezTo>
                  <a:pt x="33514" y="125825"/>
                  <a:pt x="-28" y="85920"/>
                  <a:pt x="-28" y="52629"/>
                </a:cubicBezTo>
                <a:close/>
                <a:moveTo>
                  <a:pt x="53578" y="71438"/>
                </a:moveTo>
                <a:cubicBezTo>
                  <a:pt x="63435" y="71438"/>
                  <a:pt x="71438" y="63435"/>
                  <a:pt x="71438" y="53578"/>
                </a:cubicBezTo>
                <a:cubicBezTo>
                  <a:pt x="71438" y="43721"/>
                  <a:pt x="63435" y="35719"/>
                  <a:pt x="53578" y="35719"/>
                </a:cubicBezTo>
                <a:cubicBezTo>
                  <a:pt x="43721" y="35719"/>
                  <a:pt x="35719" y="43721"/>
                  <a:pt x="35719" y="53578"/>
                </a:cubicBezTo>
                <a:cubicBezTo>
                  <a:pt x="35719" y="63435"/>
                  <a:pt x="43721" y="71438"/>
                  <a:pt x="53578" y="71438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8" name="Text 6"/>
          <p:cNvSpPr/>
          <p:nvPr/>
        </p:nvSpPr>
        <p:spPr>
          <a:xfrm>
            <a:off x="595313" y="857250"/>
            <a:ext cx="542925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Место реализации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412750" y="1111250"/>
            <a:ext cx="5603875" cy="349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Реализация программ, одобренных к финансированию, должна осуществляться в Республике Казахстан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333375" y="1619250"/>
            <a:ext cx="5715000" cy="2270125"/>
          </a:xfrm>
          <a:custGeom>
            <a:avLst/>
            <a:gdLst/>
            <a:ahLst/>
            <a:cxnLst/>
            <a:rect l="l" t="t" r="r" b="b"/>
            <a:pathLst>
              <a:path w="5715000" h="2270125">
                <a:moveTo>
                  <a:pt x="31750" y="0"/>
                </a:moveTo>
                <a:lnTo>
                  <a:pt x="5651505" y="0"/>
                </a:lnTo>
                <a:cubicBezTo>
                  <a:pt x="5686572" y="0"/>
                  <a:pt x="5715000" y="28428"/>
                  <a:pt x="5715000" y="63495"/>
                </a:cubicBezTo>
                <a:lnTo>
                  <a:pt x="5715000" y="2206630"/>
                </a:lnTo>
                <a:cubicBezTo>
                  <a:pt x="5715000" y="2241697"/>
                  <a:pt x="5686572" y="2270125"/>
                  <a:pt x="5651505" y="2270125"/>
                </a:cubicBezTo>
                <a:lnTo>
                  <a:pt x="31750" y="2270125"/>
                </a:lnTo>
                <a:cubicBezTo>
                  <a:pt x="14227" y="2270125"/>
                  <a:pt x="0" y="2255898"/>
                  <a:pt x="0" y="223837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1" name="Shape 9"/>
          <p:cNvSpPr/>
          <p:nvPr/>
        </p:nvSpPr>
        <p:spPr>
          <a:xfrm>
            <a:off x="333375" y="1619250"/>
            <a:ext cx="31750" cy="2270125"/>
          </a:xfrm>
          <a:custGeom>
            <a:avLst/>
            <a:gdLst/>
            <a:ahLst/>
            <a:cxnLst/>
            <a:rect l="l" t="t" r="r" b="b"/>
            <a:pathLst>
              <a:path w="31750" h="2270125">
                <a:moveTo>
                  <a:pt x="31750" y="0"/>
                </a:moveTo>
                <a:lnTo>
                  <a:pt x="31750" y="0"/>
                </a:lnTo>
                <a:lnTo>
                  <a:pt x="31750" y="2270125"/>
                </a:lnTo>
                <a:lnTo>
                  <a:pt x="31750" y="2270125"/>
                </a:lnTo>
                <a:cubicBezTo>
                  <a:pt x="14227" y="2270125"/>
                  <a:pt x="0" y="2255898"/>
                  <a:pt x="0" y="223837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2" name="Shape 10"/>
          <p:cNvSpPr/>
          <p:nvPr/>
        </p:nvSpPr>
        <p:spPr>
          <a:xfrm>
            <a:off x="464344" y="1754188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0" y="117091"/>
                </a:moveTo>
                <a:lnTo>
                  <a:pt x="0" y="30556"/>
                </a:lnTo>
                <a:cubicBezTo>
                  <a:pt x="0" y="24082"/>
                  <a:pt x="6725" y="19785"/>
                  <a:pt x="12920" y="21627"/>
                </a:cubicBezTo>
                <a:cubicBezTo>
                  <a:pt x="37393" y="28938"/>
                  <a:pt x="54694" y="23161"/>
                  <a:pt x="72107" y="17357"/>
                </a:cubicBezTo>
                <a:cubicBezTo>
                  <a:pt x="90106" y="11357"/>
                  <a:pt x="108217" y="5330"/>
                  <a:pt x="134420" y="13701"/>
                </a:cubicBezTo>
                <a:cubicBezTo>
                  <a:pt x="139582" y="15348"/>
                  <a:pt x="142875" y="20343"/>
                  <a:pt x="142875" y="25784"/>
                </a:cubicBezTo>
                <a:lnTo>
                  <a:pt x="142875" y="112319"/>
                </a:lnTo>
                <a:cubicBezTo>
                  <a:pt x="142875" y="118793"/>
                  <a:pt x="136150" y="123090"/>
                  <a:pt x="129983" y="121248"/>
                </a:cubicBezTo>
                <a:cubicBezTo>
                  <a:pt x="105510" y="113937"/>
                  <a:pt x="88181" y="119714"/>
                  <a:pt x="70796" y="125518"/>
                </a:cubicBezTo>
                <a:cubicBezTo>
                  <a:pt x="52797" y="131518"/>
                  <a:pt x="34686" y="137545"/>
                  <a:pt x="8483" y="129174"/>
                </a:cubicBezTo>
                <a:cubicBezTo>
                  <a:pt x="3321" y="127527"/>
                  <a:pt x="28" y="122532"/>
                  <a:pt x="28" y="117091"/>
                </a:cubicBezTo>
                <a:close/>
                <a:moveTo>
                  <a:pt x="93762" y="71438"/>
                </a:moveTo>
                <a:cubicBezTo>
                  <a:pt x="93762" y="56648"/>
                  <a:pt x="83772" y="44648"/>
                  <a:pt x="71438" y="44648"/>
                </a:cubicBezTo>
                <a:cubicBezTo>
                  <a:pt x="59103" y="44648"/>
                  <a:pt x="49113" y="56648"/>
                  <a:pt x="49113" y="71438"/>
                </a:cubicBezTo>
                <a:cubicBezTo>
                  <a:pt x="49113" y="86227"/>
                  <a:pt x="59103" y="98227"/>
                  <a:pt x="71438" y="98227"/>
                </a:cubicBezTo>
                <a:cubicBezTo>
                  <a:pt x="83772" y="98227"/>
                  <a:pt x="93762" y="86227"/>
                  <a:pt x="93762" y="71438"/>
                </a:cubicBezTo>
                <a:close/>
                <a:moveTo>
                  <a:pt x="33486" y="115416"/>
                </a:moveTo>
                <a:cubicBezTo>
                  <a:pt x="34714" y="115416"/>
                  <a:pt x="35691" y="114356"/>
                  <a:pt x="35496" y="113156"/>
                </a:cubicBezTo>
                <a:cubicBezTo>
                  <a:pt x="34212" y="105398"/>
                  <a:pt x="27961" y="99343"/>
                  <a:pt x="20092" y="98366"/>
                </a:cubicBezTo>
                <a:cubicBezTo>
                  <a:pt x="18864" y="98227"/>
                  <a:pt x="17859" y="99231"/>
                  <a:pt x="17859" y="100459"/>
                </a:cubicBezTo>
                <a:lnTo>
                  <a:pt x="17859" y="111593"/>
                </a:lnTo>
                <a:cubicBezTo>
                  <a:pt x="17859" y="112598"/>
                  <a:pt x="18529" y="113491"/>
                  <a:pt x="19534" y="113742"/>
                </a:cubicBezTo>
                <a:cubicBezTo>
                  <a:pt x="24529" y="114914"/>
                  <a:pt x="29105" y="115444"/>
                  <a:pt x="33486" y="115444"/>
                </a:cubicBezTo>
                <a:close/>
                <a:moveTo>
                  <a:pt x="122365" y="101157"/>
                </a:moveTo>
                <a:cubicBezTo>
                  <a:pt x="123760" y="101380"/>
                  <a:pt x="125016" y="100319"/>
                  <a:pt x="125016" y="98924"/>
                </a:cubicBezTo>
                <a:lnTo>
                  <a:pt x="125016" y="87037"/>
                </a:lnTo>
                <a:cubicBezTo>
                  <a:pt x="125016" y="85809"/>
                  <a:pt x="124011" y="84776"/>
                  <a:pt x="122783" y="84944"/>
                </a:cubicBezTo>
                <a:cubicBezTo>
                  <a:pt x="115751" y="85809"/>
                  <a:pt x="109975" y="90776"/>
                  <a:pt x="107938" y="97389"/>
                </a:cubicBezTo>
                <a:cubicBezTo>
                  <a:pt x="107547" y="98701"/>
                  <a:pt x="108579" y="99929"/>
                  <a:pt x="109947" y="99957"/>
                </a:cubicBezTo>
                <a:cubicBezTo>
                  <a:pt x="113909" y="100068"/>
                  <a:pt x="118039" y="100431"/>
                  <a:pt x="122337" y="101157"/>
                </a:cubicBezTo>
                <a:close/>
                <a:moveTo>
                  <a:pt x="125016" y="42416"/>
                </a:moveTo>
                <a:lnTo>
                  <a:pt x="125016" y="31282"/>
                </a:lnTo>
                <a:cubicBezTo>
                  <a:pt x="125016" y="30277"/>
                  <a:pt x="124318" y="29384"/>
                  <a:pt x="123341" y="29133"/>
                </a:cubicBezTo>
                <a:cubicBezTo>
                  <a:pt x="118346" y="27961"/>
                  <a:pt x="113770" y="27431"/>
                  <a:pt x="109389" y="27431"/>
                </a:cubicBezTo>
                <a:cubicBezTo>
                  <a:pt x="108161" y="27431"/>
                  <a:pt x="107184" y="28491"/>
                  <a:pt x="107379" y="29691"/>
                </a:cubicBezTo>
                <a:cubicBezTo>
                  <a:pt x="108663" y="37449"/>
                  <a:pt x="114914" y="43504"/>
                  <a:pt x="122783" y="44481"/>
                </a:cubicBezTo>
                <a:cubicBezTo>
                  <a:pt x="124011" y="44621"/>
                  <a:pt x="125016" y="43616"/>
                  <a:pt x="125016" y="42388"/>
                </a:cubicBezTo>
                <a:close/>
                <a:moveTo>
                  <a:pt x="34937" y="45458"/>
                </a:moveTo>
                <a:cubicBezTo>
                  <a:pt x="35328" y="44146"/>
                  <a:pt x="34296" y="42918"/>
                  <a:pt x="32928" y="42890"/>
                </a:cubicBezTo>
                <a:cubicBezTo>
                  <a:pt x="28966" y="42779"/>
                  <a:pt x="24836" y="42416"/>
                  <a:pt x="20538" y="41690"/>
                </a:cubicBezTo>
                <a:cubicBezTo>
                  <a:pt x="19143" y="41467"/>
                  <a:pt x="17887" y="42528"/>
                  <a:pt x="17887" y="43923"/>
                </a:cubicBezTo>
                <a:lnTo>
                  <a:pt x="17859" y="55811"/>
                </a:lnTo>
                <a:cubicBezTo>
                  <a:pt x="17859" y="57038"/>
                  <a:pt x="18864" y="58071"/>
                  <a:pt x="20092" y="57903"/>
                </a:cubicBezTo>
                <a:cubicBezTo>
                  <a:pt x="27124" y="57038"/>
                  <a:pt x="32900" y="52071"/>
                  <a:pt x="34937" y="45458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3" name="Text 11"/>
          <p:cNvSpPr/>
          <p:nvPr/>
        </p:nvSpPr>
        <p:spPr>
          <a:xfrm>
            <a:off x="627063" y="1714500"/>
            <a:ext cx="53975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Распределение средств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448469" y="1972469"/>
            <a:ext cx="5500688" cy="515938"/>
          </a:xfrm>
          <a:custGeom>
            <a:avLst/>
            <a:gdLst/>
            <a:ahLst/>
            <a:cxnLst/>
            <a:rect l="l" t="t" r="r" b="b"/>
            <a:pathLst>
              <a:path w="5500688" h="515938">
                <a:moveTo>
                  <a:pt x="31751" y="0"/>
                </a:moveTo>
                <a:lnTo>
                  <a:pt x="5468937" y="0"/>
                </a:lnTo>
                <a:cubicBezTo>
                  <a:pt x="5486472" y="0"/>
                  <a:pt x="5500688" y="14215"/>
                  <a:pt x="5500688" y="31751"/>
                </a:cubicBezTo>
                <a:lnTo>
                  <a:pt x="5500688" y="484187"/>
                </a:lnTo>
                <a:cubicBezTo>
                  <a:pt x="5500687" y="501722"/>
                  <a:pt x="5486472" y="515938"/>
                  <a:pt x="5468937" y="515938"/>
                </a:cubicBezTo>
                <a:lnTo>
                  <a:pt x="31751" y="515938"/>
                </a:lnTo>
                <a:cubicBezTo>
                  <a:pt x="14215" y="515938"/>
                  <a:pt x="0" y="501722"/>
                  <a:pt x="0" y="484187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15" name="Text 13"/>
          <p:cNvSpPr/>
          <p:nvPr/>
        </p:nvSpPr>
        <p:spPr>
          <a:xfrm>
            <a:off x="515938" y="2039938"/>
            <a:ext cx="5429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Распределение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515938" y="2230438"/>
            <a:ext cx="5429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Научным руководителем программы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448469" y="2528094"/>
            <a:ext cx="5500688" cy="706438"/>
          </a:xfrm>
          <a:custGeom>
            <a:avLst/>
            <a:gdLst/>
            <a:ahLst/>
            <a:cxnLst/>
            <a:rect l="l" t="t" r="r" b="b"/>
            <a:pathLst>
              <a:path w="5500688" h="706438">
                <a:moveTo>
                  <a:pt x="31747" y="0"/>
                </a:moveTo>
                <a:lnTo>
                  <a:pt x="5468940" y="0"/>
                </a:lnTo>
                <a:cubicBezTo>
                  <a:pt x="5486474" y="0"/>
                  <a:pt x="5500688" y="14214"/>
                  <a:pt x="5500688" y="31747"/>
                </a:cubicBezTo>
                <a:lnTo>
                  <a:pt x="5500688" y="674690"/>
                </a:lnTo>
                <a:cubicBezTo>
                  <a:pt x="5500688" y="692224"/>
                  <a:pt x="5486474" y="706438"/>
                  <a:pt x="5468940" y="706438"/>
                </a:cubicBezTo>
                <a:lnTo>
                  <a:pt x="31747" y="706438"/>
                </a:lnTo>
                <a:cubicBezTo>
                  <a:pt x="14214" y="706438"/>
                  <a:pt x="0" y="692224"/>
                  <a:pt x="0" y="674690"/>
                </a:cubicBezTo>
                <a:lnTo>
                  <a:pt x="0" y="31747"/>
                </a:lnTo>
                <a:cubicBezTo>
                  <a:pt x="0" y="14214"/>
                  <a:pt x="14214" y="0"/>
                  <a:pt x="31747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18" name="Text 16"/>
          <p:cNvSpPr/>
          <p:nvPr/>
        </p:nvSpPr>
        <p:spPr>
          <a:xfrm>
            <a:off x="515938" y="2595563"/>
            <a:ext cx="5429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Целевое использование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515938" y="2786063"/>
            <a:ext cx="54292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На виды расходов, непосредственно связанные с </a:t>
            </a:r>
            <a:r>
              <a:rPr lang="en-US" sz="1000" dirty="0" err="1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проведением</a:t>
            </a: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НИ, указанных в заявке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448469" y="3274219"/>
            <a:ext cx="5500688" cy="515938"/>
          </a:xfrm>
          <a:custGeom>
            <a:avLst/>
            <a:gdLst/>
            <a:ahLst/>
            <a:cxnLst/>
            <a:rect l="l" t="t" r="r" b="b"/>
            <a:pathLst>
              <a:path w="5500688" h="515938">
                <a:moveTo>
                  <a:pt x="31751" y="0"/>
                </a:moveTo>
                <a:lnTo>
                  <a:pt x="5468937" y="0"/>
                </a:lnTo>
                <a:cubicBezTo>
                  <a:pt x="5486472" y="0"/>
                  <a:pt x="5500688" y="14215"/>
                  <a:pt x="5500688" y="31751"/>
                </a:cubicBezTo>
                <a:lnTo>
                  <a:pt x="5500688" y="484187"/>
                </a:lnTo>
                <a:cubicBezTo>
                  <a:pt x="5500687" y="501722"/>
                  <a:pt x="5486472" y="515938"/>
                  <a:pt x="5468937" y="515938"/>
                </a:cubicBezTo>
                <a:lnTo>
                  <a:pt x="31751" y="515938"/>
                </a:lnTo>
                <a:cubicBezTo>
                  <a:pt x="14215" y="515938"/>
                  <a:pt x="0" y="501722"/>
                  <a:pt x="0" y="484187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21" name="Text 19"/>
          <p:cNvSpPr/>
          <p:nvPr/>
        </p:nvSpPr>
        <p:spPr>
          <a:xfrm>
            <a:off x="515938" y="3341688"/>
            <a:ext cx="5429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Учет и отчетность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515938" y="3532188"/>
            <a:ext cx="5429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 установленном законодательством порядке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333375" y="3952875"/>
            <a:ext cx="5715000" cy="1000125"/>
          </a:xfrm>
          <a:custGeom>
            <a:avLst/>
            <a:gdLst/>
            <a:ahLst/>
            <a:cxnLst/>
            <a:rect l="l" t="t" r="r" b="b"/>
            <a:pathLst>
              <a:path w="5715000" h="1000125">
                <a:moveTo>
                  <a:pt x="31750" y="0"/>
                </a:moveTo>
                <a:lnTo>
                  <a:pt x="5651502" y="0"/>
                </a:lnTo>
                <a:cubicBezTo>
                  <a:pt x="5686571" y="0"/>
                  <a:pt x="5715000" y="28429"/>
                  <a:pt x="5715000" y="63498"/>
                </a:cubicBezTo>
                <a:lnTo>
                  <a:pt x="5715000" y="936627"/>
                </a:lnTo>
                <a:cubicBezTo>
                  <a:pt x="5715000" y="971696"/>
                  <a:pt x="5686571" y="1000125"/>
                  <a:pt x="5651502" y="1000125"/>
                </a:cubicBezTo>
                <a:lnTo>
                  <a:pt x="31750" y="1000125"/>
                </a:lnTo>
                <a:cubicBezTo>
                  <a:pt x="14227" y="1000125"/>
                  <a:pt x="0" y="985898"/>
                  <a:pt x="0" y="96837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4" name="Shape 22"/>
          <p:cNvSpPr/>
          <p:nvPr/>
        </p:nvSpPr>
        <p:spPr>
          <a:xfrm>
            <a:off x="333375" y="3952875"/>
            <a:ext cx="31750" cy="1000125"/>
          </a:xfrm>
          <a:custGeom>
            <a:avLst/>
            <a:gdLst/>
            <a:ahLst/>
            <a:cxnLst/>
            <a:rect l="l" t="t" r="r" b="b"/>
            <a:pathLst>
              <a:path w="31750" h="1000125">
                <a:moveTo>
                  <a:pt x="31750" y="0"/>
                </a:moveTo>
                <a:lnTo>
                  <a:pt x="31750" y="0"/>
                </a:lnTo>
                <a:lnTo>
                  <a:pt x="31750" y="1000125"/>
                </a:lnTo>
                <a:lnTo>
                  <a:pt x="31750" y="1000125"/>
                </a:lnTo>
                <a:cubicBezTo>
                  <a:pt x="14227" y="1000125"/>
                  <a:pt x="0" y="985898"/>
                  <a:pt x="0" y="96837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F293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5" name="Shape 23"/>
          <p:cNvSpPr/>
          <p:nvPr/>
        </p:nvSpPr>
        <p:spPr>
          <a:xfrm>
            <a:off x="464344" y="4087812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102468" y="115109"/>
                </a:moveTo>
                <a:lnTo>
                  <a:pt x="27766" y="40407"/>
                </a:lnTo>
                <a:cubicBezTo>
                  <a:pt x="21515" y="49169"/>
                  <a:pt x="17859" y="59885"/>
                  <a:pt x="17859" y="71438"/>
                </a:cubicBezTo>
                <a:cubicBezTo>
                  <a:pt x="17859" y="101017"/>
                  <a:pt x="41858" y="125016"/>
                  <a:pt x="71438" y="125016"/>
                </a:cubicBezTo>
                <a:cubicBezTo>
                  <a:pt x="83018" y="125016"/>
                  <a:pt x="93734" y="121360"/>
                  <a:pt x="102468" y="115109"/>
                </a:cubicBezTo>
                <a:close/>
                <a:moveTo>
                  <a:pt x="115109" y="102468"/>
                </a:moveTo>
                <a:cubicBezTo>
                  <a:pt x="121360" y="93706"/>
                  <a:pt x="125016" y="82990"/>
                  <a:pt x="125016" y="71438"/>
                </a:cubicBezTo>
                <a:cubicBezTo>
                  <a:pt x="125016" y="41858"/>
                  <a:pt x="101017" y="17859"/>
                  <a:pt x="71438" y="17859"/>
                </a:cubicBezTo>
                <a:cubicBezTo>
                  <a:pt x="59857" y="17859"/>
                  <a:pt x="49141" y="21515"/>
                  <a:pt x="40407" y="27766"/>
                </a:cubicBezTo>
                <a:lnTo>
                  <a:pt x="115109" y="102468"/>
                </a:lnTo>
                <a:close/>
                <a:moveTo>
                  <a:pt x="0" y="71438"/>
                </a:moveTo>
                <a:cubicBezTo>
                  <a:pt x="0" y="32010"/>
                  <a:pt x="32010" y="0"/>
                  <a:pt x="71437" y="0"/>
                </a:cubicBezTo>
                <a:cubicBezTo>
                  <a:pt x="110865" y="0"/>
                  <a:pt x="142875" y="32010"/>
                  <a:pt x="142875" y="71437"/>
                </a:cubicBezTo>
                <a:cubicBezTo>
                  <a:pt x="142875" y="110865"/>
                  <a:pt x="110865" y="142875"/>
                  <a:pt x="71438" y="142875"/>
                </a:cubicBezTo>
                <a:cubicBezTo>
                  <a:pt x="32010" y="142875"/>
                  <a:pt x="0" y="110865"/>
                  <a:pt x="0" y="71438"/>
                </a:cubicBezTo>
                <a:close/>
              </a:path>
            </a:pathLst>
          </a:custGeom>
          <a:solidFill>
            <a:srgbClr val="1F293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6" name="Text 24"/>
          <p:cNvSpPr/>
          <p:nvPr/>
        </p:nvSpPr>
        <p:spPr>
          <a:xfrm>
            <a:off x="627063" y="4048125"/>
            <a:ext cx="53975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Запреты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444500" y="4302125"/>
            <a:ext cx="557212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Не допускается удержание средств из программно-целевого финансирования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444500" y="4508500"/>
            <a:ext cx="5572125" cy="349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Не допускается внесение изменений в календарный план при полном объеме финансирования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333375" y="5016500"/>
            <a:ext cx="5715000" cy="793750"/>
          </a:xfrm>
          <a:custGeom>
            <a:avLst/>
            <a:gdLst/>
            <a:ahLst/>
            <a:cxnLst/>
            <a:rect l="l" t="t" r="r" b="b"/>
            <a:pathLst>
              <a:path w="5715000" h="793750">
                <a:moveTo>
                  <a:pt x="31750" y="0"/>
                </a:moveTo>
                <a:lnTo>
                  <a:pt x="5651500" y="0"/>
                </a:lnTo>
                <a:cubicBezTo>
                  <a:pt x="5686547" y="0"/>
                  <a:pt x="5715000" y="28453"/>
                  <a:pt x="5715000" y="63500"/>
                </a:cubicBezTo>
                <a:lnTo>
                  <a:pt x="5715000" y="730250"/>
                </a:lnTo>
                <a:cubicBezTo>
                  <a:pt x="5715000" y="765297"/>
                  <a:pt x="5686547" y="793750"/>
                  <a:pt x="5651500" y="793750"/>
                </a:cubicBezTo>
                <a:lnTo>
                  <a:pt x="31750" y="793750"/>
                </a:lnTo>
                <a:cubicBezTo>
                  <a:pt x="14227" y="793750"/>
                  <a:pt x="0" y="779523"/>
                  <a:pt x="0" y="762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EF3C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0" name="Shape 28"/>
          <p:cNvSpPr/>
          <p:nvPr/>
        </p:nvSpPr>
        <p:spPr>
          <a:xfrm>
            <a:off x="333375" y="5016500"/>
            <a:ext cx="31750" cy="793750"/>
          </a:xfrm>
          <a:custGeom>
            <a:avLst/>
            <a:gdLst/>
            <a:ahLst/>
            <a:cxnLst/>
            <a:rect l="l" t="t" r="r" b="b"/>
            <a:pathLst>
              <a:path w="31750" h="793750">
                <a:moveTo>
                  <a:pt x="31750" y="0"/>
                </a:moveTo>
                <a:lnTo>
                  <a:pt x="31750" y="0"/>
                </a:lnTo>
                <a:lnTo>
                  <a:pt x="31750" y="793750"/>
                </a:lnTo>
                <a:lnTo>
                  <a:pt x="31750" y="793750"/>
                </a:lnTo>
                <a:cubicBezTo>
                  <a:pt x="14227" y="793750"/>
                  <a:pt x="0" y="779523"/>
                  <a:pt x="0" y="762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1" name="Shape 29"/>
          <p:cNvSpPr/>
          <p:nvPr/>
        </p:nvSpPr>
        <p:spPr>
          <a:xfrm>
            <a:off x="464344" y="5151438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71438" y="0"/>
                </a:moveTo>
                <a:cubicBezTo>
                  <a:pt x="75540" y="0"/>
                  <a:pt x="79307" y="2260"/>
                  <a:pt x="81260" y="5860"/>
                </a:cubicBezTo>
                <a:lnTo>
                  <a:pt x="141536" y="117481"/>
                </a:lnTo>
                <a:cubicBezTo>
                  <a:pt x="143405" y="120941"/>
                  <a:pt x="143321" y="125127"/>
                  <a:pt x="141312" y="128504"/>
                </a:cubicBezTo>
                <a:cubicBezTo>
                  <a:pt x="139303" y="131880"/>
                  <a:pt x="135648" y="133945"/>
                  <a:pt x="131713" y="133945"/>
                </a:cubicBezTo>
                <a:lnTo>
                  <a:pt x="11162" y="133945"/>
                </a:lnTo>
                <a:cubicBezTo>
                  <a:pt x="7227" y="133945"/>
                  <a:pt x="3600" y="131880"/>
                  <a:pt x="1563" y="128504"/>
                </a:cubicBezTo>
                <a:cubicBezTo>
                  <a:pt x="-474" y="125127"/>
                  <a:pt x="-530" y="120941"/>
                  <a:pt x="1339" y="117481"/>
                </a:cubicBezTo>
                <a:lnTo>
                  <a:pt x="61615" y="5860"/>
                </a:lnTo>
                <a:cubicBezTo>
                  <a:pt x="63568" y="2260"/>
                  <a:pt x="67335" y="0"/>
                  <a:pt x="71438" y="0"/>
                </a:cubicBezTo>
                <a:close/>
                <a:moveTo>
                  <a:pt x="71438" y="46881"/>
                </a:moveTo>
                <a:cubicBezTo>
                  <a:pt x="67726" y="46881"/>
                  <a:pt x="64740" y="49867"/>
                  <a:pt x="64740" y="53578"/>
                </a:cubicBezTo>
                <a:lnTo>
                  <a:pt x="64740" y="84832"/>
                </a:lnTo>
                <a:cubicBezTo>
                  <a:pt x="64740" y="88543"/>
                  <a:pt x="67726" y="91529"/>
                  <a:pt x="71438" y="91529"/>
                </a:cubicBezTo>
                <a:cubicBezTo>
                  <a:pt x="75149" y="91529"/>
                  <a:pt x="78135" y="88543"/>
                  <a:pt x="78135" y="84832"/>
                </a:cubicBezTo>
                <a:lnTo>
                  <a:pt x="78135" y="53578"/>
                </a:lnTo>
                <a:cubicBezTo>
                  <a:pt x="78135" y="49867"/>
                  <a:pt x="75149" y="46881"/>
                  <a:pt x="71438" y="46881"/>
                </a:cubicBezTo>
                <a:close/>
                <a:moveTo>
                  <a:pt x="78888" y="107156"/>
                </a:moveTo>
                <a:cubicBezTo>
                  <a:pt x="79058" y="104391"/>
                  <a:pt x="77678" y="101759"/>
                  <a:pt x="75308" y="100325"/>
                </a:cubicBezTo>
                <a:cubicBezTo>
                  <a:pt x="72937" y="98891"/>
                  <a:pt x="69966" y="98891"/>
                  <a:pt x="67595" y="100325"/>
                </a:cubicBezTo>
                <a:cubicBezTo>
                  <a:pt x="65224" y="101759"/>
                  <a:pt x="63845" y="104391"/>
                  <a:pt x="64015" y="107156"/>
                </a:cubicBezTo>
                <a:cubicBezTo>
                  <a:pt x="63845" y="109922"/>
                  <a:pt x="65224" y="112553"/>
                  <a:pt x="67595" y="113987"/>
                </a:cubicBezTo>
                <a:cubicBezTo>
                  <a:pt x="69966" y="115421"/>
                  <a:pt x="72937" y="115421"/>
                  <a:pt x="75308" y="113987"/>
                </a:cubicBezTo>
                <a:cubicBezTo>
                  <a:pt x="77678" y="112553"/>
                  <a:pt x="79058" y="109922"/>
                  <a:pt x="78888" y="107156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2" name="Text 30"/>
          <p:cNvSpPr/>
          <p:nvPr/>
        </p:nvSpPr>
        <p:spPr>
          <a:xfrm>
            <a:off x="627063" y="5111750"/>
            <a:ext cx="53975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D97706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Ответственность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444500" y="5365750"/>
            <a:ext cx="5572125" cy="349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Неэффективное и необоснованное использование средств несет ответственность заявителя и руководителя программы, установленную законодательством РК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6143625" y="762000"/>
            <a:ext cx="5730875" cy="2512219"/>
          </a:xfrm>
          <a:custGeom>
            <a:avLst/>
            <a:gdLst/>
            <a:ahLst/>
            <a:cxnLst/>
            <a:rect l="l" t="t" r="r" b="b"/>
            <a:pathLst>
              <a:path w="5730875" h="2698750">
                <a:moveTo>
                  <a:pt x="63502" y="0"/>
                </a:moveTo>
                <a:lnTo>
                  <a:pt x="5667373" y="0"/>
                </a:lnTo>
                <a:cubicBezTo>
                  <a:pt x="5702444" y="0"/>
                  <a:pt x="5730875" y="28431"/>
                  <a:pt x="5730875" y="63502"/>
                </a:cubicBezTo>
                <a:lnTo>
                  <a:pt x="5730875" y="2635248"/>
                </a:lnTo>
                <a:cubicBezTo>
                  <a:pt x="5730875" y="2670319"/>
                  <a:pt x="5702444" y="2698750"/>
                  <a:pt x="5667373" y="2698750"/>
                </a:cubicBezTo>
                <a:lnTo>
                  <a:pt x="63502" y="2698750"/>
                </a:lnTo>
                <a:cubicBezTo>
                  <a:pt x="28431" y="2698750"/>
                  <a:pt x="0" y="2670319"/>
                  <a:pt x="0" y="2635248"/>
                </a:cubicBezTo>
                <a:lnTo>
                  <a:pt x="0" y="63502"/>
                </a:lnTo>
                <a:cubicBezTo>
                  <a:pt x="0" y="28454"/>
                  <a:pt x="28454" y="0"/>
                  <a:pt x="63502" y="0"/>
                </a:cubicBezTo>
                <a:close/>
              </a:path>
            </a:pathLst>
          </a:custGeom>
          <a:solidFill>
            <a:srgbClr val="8B0000"/>
          </a:solidFill>
          <a:ln/>
          <a:effectLst>
            <a:outerShdw blurRad="119063" dist="79375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KZ"/>
          </a:p>
        </p:txBody>
      </p:sp>
      <p:sp>
        <p:nvSpPr>
          <p:cNvPr id="35" name="Shape 33"/>
          <p:cNvSpPr/>
          <p:nvPr/>
        </p:nvSpPr>
        <p:spPr>
          <a:xfrm>
            <a:off x="6267648" y="821522"/>
            <a:ext cx="125016" cy="142875"/>
          </a:xfrm>
          <a:custGeom>
            <a:avLst/>
            <a:gdLst/>
            <a:ahLst/>
            <a:cxnLst/>
            <a:rect l="l" t="t" r="r" b="b"/>
            <a:pathLst>
              <a:path w="125016" h="142875">
                <a:moveTo>
                  <a:pt x="53578" y="35719"/>
                </a:moveTo>
                <a:cubicBezTo>
                  <a:pt x="53578" y="20933"/>
                  <a:pt x="41574" y="8930"/>
                  <a:pt x="26789" y="8930"/>
                </a:cubicBezTo>
                <a:cubicBezTo>
                  <a:pt x="12004" y="8930"/>
                  <a:pt x="0" y="20933"/>
                  <a:pt x="0" y="35719"/>
                </a:cubicBezTo>
                <a:cubicBezTo>
                  <a:pt x="0" y="50504"/>
                  <a:pt x="12004" y="62508"/>
                  <a:pt x="26789" y="62508"/>
                </a:cubicBezTo>
                <a:cubicBezTo>
                  <a:pt x="41574" y="62508"/>
                  <a:pt x="53578" y="50504"/>
                  <a:pt x="53578" y="35719"/>
                </a:cubicBezTo>
                <a:close/>
                <a:moveTo>
                  <a:pt x="125016" y="107156"/>
                </a:moveTo>
                <a:cubicBezTo>
                  <a:pt x="125016" y="92371"/>
                  <a:pt x="113012" y="80367"/>
                  <a:pt x="98227" y="80367"/>
                </a:cubicBezTo>
                <a:cubicBezTo>
                  <a:pt x="83441" y="80367"/>
                  <a:pt x="71438" y="92371"/>
                  <a:pt x="71438" y="107156"/>
                </a:cubicBezTo>
                <a:cubicBezTo>
                  <a:pt x="71438" y="121942"/>
                  <a:pt x="83441" y="133945"/>
                  <a:pt x="98227" y="133945"/>
                </a:cubicBezTo>
                <a:cubicBezTo>
                  <a:pt x="113012" y="133945"/>
                  <a:pt x="125016" y="121942"/>
                  <a:pt x="125016" y="107156"/>
                </a:cubicBezTo>
                <a:close/>
                <a:moveTo>
                  <a:pt x="122393" y="24166"/>
                </a:moveTo>
                <a:cubicBezTo>
                  <a:pt x="125881" y="20678"/>
                  <a:pt x="125881" y="15013"/>
                  <a:pt x="122393" y="11525"/>
                </a:cubicBezTo>
                <a:cubicBezTo>
                  <a:pt x="118904" y="8037"/>
                  <a:pt x="113240" y="8037"/>
                  <a:pt x="109751" y="11525"/>
                </a:cubicBezTo>
                <a:lnTo>
                  <a:pt x="2595" y="118681"/>
                </a:lnTo>
                <a:cubicBezTo>
                  <a:pt x="-893" y="122169"/>
                  <a:pt x="-893" y="127834"/>
                  <a:pt x="2595" y="131322"/>
                </a:cubicBezTo>
                <a:cubicBezTo>
                  <a:pt x="6083" y="134810"/>
                  <a:pt x="11748" y="134810"/>
                  <a:pt x="15236" y="131322"/>
                </a:cubicBezTo>
                <a:lnTo>
                  <a:pt x="122393" y="24166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6" name="Text 34"/>
          <p:cNvSpPr/>
          <p:nvPr/>
        </p:nvSpPr>
        <p:spPr>
          <a:xfrm>
            <a:off x="6421438" y="781834"/>
            <a:ext cx="542925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Ограничения на ФОТ</a:t>
            </a:r>
            <a:endParaRPr lang="en-US" sz="1000" dirty="0"/>
          </a:p>
        </p:txBody>
      </p:sp>
      <p:sp>
        <p:nvSpPr>
          <p:cNvPr id="37" name="Shape 35"/>
          <p:cNvSpPr/>
          <p:nvPr/>
        </p:nvSpPr>
        <p:spPr>
          <a:xfrm>
            <a:off x="6238875" y="1030367"/>
            <a:ext cx="5540375" cy="615157"/>
          </a:xfrm>
          <a:custGeom>
            <a:avLst/>
            <a:gdLst/>
            <a:ahLst/>
            <a:cxnLst/>
            <a:rect l="l" t="t" r="r" b="b"/>
            <a:pathLst>
              <a:path w="5540375" h="730250">
                <a:moveTo>
                  <a:pt x="31751" y="0"/>
                </a:moveTo>
                <a:lnTo>
                  <a:pt x="5508624" y="0"/>
                </a:lnTo>
                <a:cubicBezTo>
                  <a:pt x="5526159" y="0"/>
                  <a:pt x="5540375" y="14216"/>
                  <a:pt x="5540375" y="31751"/>
                </a:cubicBezTo>
                <a:lnTo>
                  <a:pt x="5540375" y="698499"/>
                </a:lnTo>
                <a:cubicBezTo>
                  <a:pt x="5540375" y="716034"/>
                  <a:pt x="5526159" y="730250"/>
                  <a:pt x="5508624" y="730250"/>
                </a:cubicBezTo>
                <a:lnTo>
                  <a:pt x="31751" y="730250"/>
                </a:lnTo>
                <a:cubicBezTo>
                  <a:pt x="14216" y="730250"/>
                  <a:pt x="0" y="716034"/>
                  <a:pt x="0" y="69849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8" name="Text 36"/>
          <p:cNvSpPr/>
          <p:nvPr/>
        </p:nvSpPr>
        <p:spPr>
          <a:xfrm>
            <a:off x="6302375" y="1014493"/>
            <a:ext cx="5476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Обычные программы</a:t>
            </a:r>
            <a:endParaRPr lang="en-US" sz="1000" dirty="0"/>
          </a:p>
        </p:txBody>
      </p:sp>
      <p:sp>
        <p:nvSpPr>
          <p:cNvPr id="39" name="Text 37"/>
          <p:cNvSpPr/>
          <p:nvPr/>
        </p:nvSpPr>
        <p:spPr>
          <a:xfrm>
            <a:off x="6302375" y="1204993"/>
            <a:ext cx="549275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≤ 60%</a:t>
            </a:r>
            <a:endParaRPr lang="en-US" sz="1000" dirty="0"/>
          </a:p>
        </p:txBody>
      </p:sp>
      <p:sp>
        <p:nvSpPr>
          <p:cNvPr id="40" name="Text 38"/>
          <p:cNvSpPr/>
          <p:nvPr/>
        </p:nvSpPr>
        <p:spPr>
          <a:xfrm>
            <a:off x="6302375" y="1427243"/>
            <a:ext cx="5476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от заявленной суммы НТЗ (включая налоги)</a:t>
            </a:r>
            <a:endParaRPr lang="en-US" sz="1000" dirty="0"/>
          </a:p>
        </p:txBody>
      </p:sp>
      <p:sp>
        <p:nvSpPr>
          <p:cNvPr id="41" name="Shape 39"/>
          <p:cNvSpPr/>
          <p:nvPr/>
        </p:nvSpPr>
        <p:spPr>
          <a:xfrm>
            <a:off x="6238875" y="1712993"/>
            <a:ext cx="5540375" cy="730250"/>
          </a:xfrm>
          <a:custGeom>
            <a:avLst/>
            <a:gdLst/>
            <a:ahLst/>
            <a:cxnLst/>
            <a:rect l="l" t="t" r="r" b="b"/>
            <a:pathLst>
              <a:path w="5540375" h="730250">
                <a:moveTo>
                  <a:pt x="31751" y="0"/>
                </a:moveTo>
                <a:lnTo>
                  <a:pt x="5508624" y="0"/>
                </a:lnTo>
                <a:cubicBezTo>
                  <a:pt x="5526159" y="0"/>
                  <a:pt x="5540375" y="14216"/>
                  <a:pt x="5540375" y="31751"/>
                </a:cubicBezTo>
                <a:lnTo>
                  <a:pt x="5540375" y="698499"/>
                </a:lnTo>
                <a:cubicBezTo>
                  <a:pt x="5540375" y="716034"/>
                  <a:pt x="5526159" y="730250"/>
                  <a:pt x="5508624" y="730250"/>
                </a:cubicBezTo>
                <a:lnTo>
                  <a:pt x="31751" y="730250"/>
                </a:lnTo>
                <a:cubicBezTo>
                  <a:pt x="14216" y="730250"/>
                  <a:pt x="0" y="716034"/>
                  <a:pt x="0" y="69849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2" name="Text 40"/>
          <p:cNvSpPr/>
          <p:nvPr/>
        </p:nvSpPr>
        <p:spPr>
          <a:xfrm>
            <a:off x="6302375" y="1776493"/>
            <a:ext cx="5476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НТЦ (НТЗ № 1, 19, 20, 30, 31, 39, 53, 54)</a:t>
            </a:r>
            <a:endParaRPr lang="en-US" sz="1000" dirty="0"/>
          </a:p>
        </p:txBody>
      </p:sp>
      <p:sp>
        <p:nvSpPr>
          <p:cNvPr id="43" name="Text 41"/>
          <p:cNvSpPr/>
          <p:nvPr/>
        </p:nvSpPr>
        <p:spPr>
          <a:xfrm>
            <a:off x="6302375" y="1966993"/>
            <a:ext cx="549275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≤ 35%</a:t>
            </a:r>
            <a:endParaRPr lang="en-US" sz="1000" dirty="0"/>
          </a:p>
        </p:txBody>
      </p:sp>
      <p:sp>
        <p:nvSpPr>
          <p:cNvPr id="44" name="Text 42"/>
          <p:cNvSpPr/>
          <p:nvPr/>
        </p:nvSpPr>
        <p:spPr>
          <a:xfrm>
            <a:off x="6302375" y="2189243"/>
            <a:ext cx="5476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от заявленной суммы НТЗ</a:t>
            </a:r>
            <a:endParaRPr lang="en-US" sz="1000" dirty="0"/>
          </a:p>
        </p:txBody>
      </p:sp>
      <p:sp>
        <p:nvSpPr>
          <p:cNvPr id="45" name="Shape 43"/>
          <p:cNvSpPr/>
          <p:nvPr/>
        </p:nvSpPr>
        <p:spPr>
          <a:xfrm>
            <a:off x="6238875" y="2474993"/>
            <a:ext cx="5540375" cy="730250"/>
          </a:xfrm>
          <a:custGeom>
            <a:avLst/>
            <a:gdLst/>
            <a:ahLst/>
            <a:cxnLst/>
            <a:rect l="l" t="t" r="r" b="b"/>
            <a:pathLst>
              <a:path w="5540375" h="730250">
                <a:moveTo>
                  <a:pt x="31751" y="0"/>
                </a:moveTo>
                <a:lnTo>
                  <a:pt x="5508624" y="0"/>
                </a:lnTo>
                <a:cubicBezTo>
                  <a:pt x="5526159" y="0"/>
                  <a:pt x="5540375" y="14216"/>
                  <a:pt x="5540375" y="31751"/>
                </a:cubicBezTo>
                <a:lnTo>
                  <a:pt x="5540375" y="698499"/>
                </a:lnTo>
                <a:cubicBezTo>
                  <a:pt x="5540375" y="716034"/>
                  <a:pt x="5526159" y="730250"/>
                  <a:pt x="5508624" y="730250"/>
                </a:cubicBezTo>
                <a:lnTo>
                  <a:pt x="31751" y="730250"/>
                </a:lnTo>
                <a:cubicBezTo>
                  <a:pt x="14216" y="730250"/>
                  <a:pt x="0" y="716034"/>
                  <a:pt x="0" y="69849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6" name="Text 44"/>
          <p:cNvSpPr/>
          <p:nvPr/>
        </p:nvSpPr>
        <p:spPr>
          <a:xfrm>
            <a:off x="6302375" y="2538493"/>
            <a:ext cx="5476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НТЦ: оборудование и ПО</a:t>
            </a:r>
            <a:endParaRPr lang="en-US" sz="1000" dirty="0"/>
          </a:p>
        </p:txBody>
      </p:sp>
      <p:sp>
        <p:nvSpPr>
          <p:cNvPr id="47" name="Text 45"/>
          <p:cNvSpPr/>
          <p:nvPr/>
        </p:nvSpPr>
        <p:spPr>
          <a:xfrm>
            <a:off x="6302375" y="2728993"/>
            <a:ext cx="549275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≥ 60%</a:t>
            </a:r>
            <a:endParaRPr lang="en-US" sz="1000" dirty="0"/>
          </a:p>
        </p:txBody>
      </p:sp>
      <p:sp>
        <p:nvSpPr>
          <p:cNvPr id="48" name="Text 46"/>
          <p:cNvSpPr/>
          <p:nvPr/>
        </p:nvSpPr>
        <p:spPr>
          <a:xfrm>
            <a:off x="6302375" y="2951243"/>
            <a:ext cx="5476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от заявленной суммы НТЗ</a:t>
            </a:r>
            <a:endParaRPr lang="en-US" sz="1000" dirty="0"/>
          </a:p>
        </p:txBody>
      </p:sp>
      <p:sp>
        <p:nvSpPr>
          <p:cNvPr id="49" name="Shape 47"/>
          <p:cNvSpPr/>
          <p:nvPr/>
        </p:nvSpPr>
        <p:spPr>
          <a:xfrm>
            <a:off x="6151563" y="3315368"/>
            <a:ext cx="5715000" cy="2476500"/>
          </a:xfrm>
          <a:custGeom>
            <a:avLst/>
            <a:gdLst/>
            <a:ahLst/>
            <a:cxnLst/>
            <a:rect l="l" t="t" r="r" b="b"/>
            <a:pathLst>
              <a:path w="5715000" h="2476500">
                <a:moveTo>
                  <a:pt x="63497" y="0"/>
                </a:moveTo>
                <a:lnTo>
                  <a:pt x="5651503" y="0"/>
                </a:lnTo>
                <a:cubicBezTo>
                  <a:pt x="5686571" y="0"/>
                  <a:pt x="5715000" y="28429"/>
                  <a:pt x="5715000" y="63497"/>
                </a:cubicBezTo>
                <a:lnTo>
                  <a:pt x="5715000" y="2413003"/>
                </a:lnTo>
                <a:cubicBezTo>
                  <a:pt x="5715000" y="2448071"/>
                  <a:pt x="5686571" y="2476500"/>
                  <a:pt x="5651503" y="2476500"/>
                </a:cubicBezTo>
                <a:lnTo>
                  <a:pt x="63497" y="2476500"/>
                </a:lnTo>
                <a:cubicBezTo>
                  <a:pt x="28429" y="2476500"/>
                  <a:pt x="0" y="2448071"/>
                  <a:pt x="0" y="2413003"/>
                </a:cubicBezTo>
                <a:lnTo>
                  <a:pt x="0" y="63497"/>
                </a:lnTo>
                <a:cubicBezTo>
                  <a:pt x="0" y="28452"/>
                  <a:pt x="28452" y="0"/>
                  <a:pt x="63497" y="0"/>
                </a:cubicBezTo>
                <a:close/>
              </a:path>
            </a:pathLst>
          </a:custGeom>
          <a:solidFill>
            <a:srgbClr val="F9FAFB"/>
          </a:solidFill>
          <a:ln w="25400">
            <a:solidFill>
              <a:srgbClr val="8B0000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50" name="Shape 48"/>
          <p:cNvSpPr/>
          <p:nvPr/>
        </p:nvSpPr>
        <p:spPr>
          <a:xfrm>
            <a:off x="6265664" y="3458243"/>
            <a:ext cx="160734" cy="142875"/>
          </a:xfrm>
          <a:custGeom>
            <a:avLst/>
            <a:gdLst/>
            <a:ahLst/>
            <a:cxnLst/>
            <a:rect l="l" t="t" r="r" b="b"/>
            <a:pathLst>
              <a:path w="160734" h="142875">
                <a:moveTo>
                  <a:pt x="11441" y="-6948"/>
                </a:moveTo>
                <a:cubicBezTo>
                  <a:pt x="8818" y="-9572"/>
                  <a:pt x="4576" y="-9572"/>
                  <a:pt x="1981" y="-6948"/>
                </a:cubicBezTo>
                <a:cubicBezTo>
                  <a:pt x="-614" y="-4325"/>
                  <a:pt x="-642" y="-84"/>
                  <a:pt x="1953" y="2539"/>
                </a:cubicBezTo>
                <a:lnTo>
                  <a:pt x="149293" y="149879"/>
                </a:lnTo>
                <a:cubicBezTo>
                  <a:pt x="151916" y="152502"/>
                  <a:pt x="156158" y="152502"/>
                  <a:pt x="158753" y="149879"/>
                </a:cubicBezTo>
                <a:cubicBezTo>
                  <a:pt x="161348" y="147256"/>
                  <a:pt x="161376" y="143015"/>
                  <a:pt x="158753" y="140419"/>
                </a:cubicBezTo>
                <a:lnTo>
                  <a:pt x="86925" y="68563"/>
                </a:lnTo>
                <a:cubicBezTo>
                  <a:pt x="102273" y="65522"/>
                  <a:pt x="113854" y="51960"/>
                  <a:pt x="113854" y="35719"/>
                </a:cubicBezTo>
                <a:cubicBezTo>
                  <a:pt x="113854" y="17218"/>
                  <a:pt x="98868" y="2232"/>
                  <a:pt x="80367" y="2232"/>
                </a:cubicBezTo>
                <a:cubicBezTo>
                  <a:pt x="64126" y="2232"/>
                  <a:pt x="50564" y="13813"/>
                  <a:pt x="47523" y="29161"/>
                </a:cubicBezTo>
                <a:lnTo>
                  <a:pt x="11441" y="-6948"/>
                </a:lnTo>
                <a:close/>
                <a:moveTo>
                  <a:pt x="65745" y="85223"/>
                </a:moveTo>
                <a:cubicBezTo>
                  <a:pt x="41272" y="88348"/>
                  <a:pt x="22324" y="109249"/>
                  <a:pt x="22324" y="134587"/>
                </a:cubicBezTo>
                <a:cubicBezTo>
                  <a:pt x="22324" y="139164"/>
                  <a:pt x="26036" y="142875"/>
                  <a:pt x="30612" y="142875"/>
                </a:cubicBezTo>
                <a:lnTo>
                  <a:pt x="123397" y="142875"/>
                </a:lnTo>
                <a:lnTo>
                  <a:pt x="65745" y="85223"/>
                </a:ln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51" name="Text 49"/>
          <p:cNvSpPr/>
          <p:nvPr/>
        </p:nvSpPr>
        <p:spPr>
          <a:xfrm>
            <a:off x="6437313" y="3418555"/>
            <a:ext cx="53975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Последствия недостижения результатов</a:t>
            </a:r>
            <a:endParaRPr lang="en-US" sz="1000" dirty="0"/>
          </a:p>
        </p:txBody>
      </p:sp>
      <p:sp>
        <p:nvSpPr>
          <p:cNvPr id="52" name="Shape 50"/>
          <p:cNvSpPr/>
          <p:nvPr/>
        </p:nvSpPr>
        <p:spPr>
          <a:xfrm>
            <a:off x="6258719" y="3676524"/>
            <a:ext cx="5500688" cy="706438"/>
          </a:xfrm>
          <a:custGeom>
            <a:avLst/>
            <a:gdLst/>
            <a:ahLst/>
            <a:cxnLst/>
            <a:rect l="l" t="t" r="r" b="b"/>
            <a:pathLst>
              <a:path w="5500688" h="706438">
                <a:moveTo>
                  <a:pt x="31747" y="0"/>
                </a:moveTo>
                <a:lnTo>
                  <a:pt x="5468940" y="0"/>
                </a:lnTo>
                <a:cubicBezTo>
                  <a:pt x="5486474" y="0"/>
                  <a:pt x="5500688" y="14214"/>
                  <a:pt x="5500688" y="31747"/>
                </a:cubicBezTo>
                <a:lnTo>
                  <a:pt x="5500688" y="674690"/>
                </a:lnTo>
                <a:cubicBezTo>
                  <a:pt x="5500688" y="692224"/>
                  <a:pt x="5486474" y="706438"/>
                  <a:pt x="5468940" y="706438"/>
                </a:cubicBezTo>
                <a:lnTo>
                  <a:pt x="31747" y="706438"/>
                </a:lnTo>
                <a:cubicBezTo>
                  <a:pt x="14214" y="706438"/>
                  <a:pt x="0" y="692224"/>
                  <a:pt x="0" y="674690"/>
                </a:cubicBezTo>
                <a:lnTo>
                  <a:pt x="0" y="31747"/>
                </a:lnTo>
                <a:cubicBezTo>
                  <a:pt x="0" y="14214"/>
                  <a:pt x="14214" y="0"/>
                  <a:pt x="31747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53" name="Text 51"/>
          <p:cNvSpPr/>
          <p:nvPr/>
        </p:nvSpPr>
        <p:spPr>
          <a:xfrm>
            <a:off x="6326188" y="3743993"/>
            <a:ext cx="5429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Включение в реестр</a:t>
            </a:r>
            <a:endParaRPr lang="en-US" sz="1000" dirty="0"/>
          </a:p>
        </p:txBody>
      </p:sp>
      <p:sp>
        <p:nvSpPr>
          <p:cNvPr id="54" name="Text 52"/>
          <p:cNvSpPr/>
          <p:nvPr/>
        </p:nvSpPr>
        <p:spPr>
          <a:xfrm>
            <a:off x="6326188" y="3934493"/>
            <a:ext cx="54292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Научный руководитель включается в реестр недобросовестных руководителей программ</a:t>
            </a:r>
            <a:endParaRPr lang="en-US" sz="1000" dirty="0"/>
          </a:p>
        </p:txBody>
      </p:sp>
      <p:sp>
        <p:nvSpPr>
          <p:cNvPr id="55" name="Shape 53"/>
          <p:cNvSpPr/>
          <p:nvPr/>
        </p:nvSpPr>
        <p:spPr>
          <a:xfrm>
            <a:off x="6258719" y="4422649"/>
            <a:ext cx="5500688" cy="706438"/>
          </a:xfrm>
          <a:custGeom>
            <a:avLst/>
            <a:gdLst/>
            <a:ahLst/>
            <a:cxnLst/>
            <a:rect l="l" t="t" r="r" b="b"/>
            <a:pathLst>
              <a:path w="5500688" h="706438">
                <a:moveTo>
                  <a:pt x="31747" y="0"/>
                </a:moveTo>
                <a:lnTo>
                  <a:pt x="5468940" y="0"/>
                </a:lnTo>
                <a:cubicBezTo>
                  <a:pt x="5486474" y="0"/>
                  <a:pt x="5500688" y="14214"/>
                  <a:pt x="5500688" y="31747"/>
                </a:cubicBezTo>
                <a:lnTo>
                  <a:pt x="5500688" y="674690"/>
                </a:lnTo>
                <a:cubicBezTo>
                  <a:pt x="5500688" y="692224"/>
                  <a:pt x="5486474" y="706438"/>
                  <a:pt x="5468940" y="706438"/>
                </a:cubicBezTo>
                <a:lnTo>
                  <a:pt x="31747" y="706438"/>
                </a:lnTo>
                <a:cubicBezTo>
                  <a:pt x="14214" y="706438"/>
                  <a:pt x="0" y="692224"/>
                  <a:pt x="0" y="674690"/>
                </a:cubicBezTo>
                <a:lnTo>
                  <a:pt x="0" y="31747"/>
                </a:lnTo>
                <a:cubicBezTo>
                  <a:pt x="0" y="14214"/>
                  <a:pt x="14214" y="0"/>
                  <a:pt x="31747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56" name="Text 54"/>
          <p:cNvSpPr/>
          <p:nvPr/>
        </p:nvSpPr>
        <p:spPr>
          <a:xfrm>
            <a:off x="6326188" y="4490118"/>
            <a:ext cx="5429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Отстранение</a:t>
            </a:r>
            <a:endParaRPr lang="en-US" sz="1000" dirty="0"/>
          </a:p>
        </p:txBody>
      </p:sp>
      <p:sp>
        <p:nvSpPr>
          <p:cNvPr id="57" name="Text 55"/>
          <p:cNvSpPr/>
          <p:nvPr/>
        </p:nvSpPr>
        <p:spPr>
          <a:xfrm>
            <a:off x="6326188" y="4680618"/>
            <a:ext cx="54292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От участия в последующих конкурсах ПЦФ до достижения результатов, но не более чем на 3 года</a:t>
            </a:r>
            <a:endParaRPr lang="en-US" sz="1000" dirty="0"/>
          </a:p>
        </p:txBody>
      </p:sp>
      <p:sp>
        <p:nvSpPr>
          <p:cNvPr id="58" name="Shape 56"/>
          <p:cNvSpPr/>
          <p:nvPr/>
        </p:nvSpPr>
        <p:spPr>
          <a:xfrm>
            <a:off x="6258719" y="5168774"/>
            <a:ext cx="5500688" cy="515938"/>
          </a:xfrm>
          <a:custGeom>
            <a:avLst/>
            <a:gdLst/>
            <a:ahLst/>
            <a:cxnLst/>
            <a:rect l="l" t="t" r="r" b="b"/>
            <a:pathLst>
              <a:path w="5500688" h="515938">
                <a:moveTo>
                  <a:pt x="31751" y="0"/>
                </a:moveTo>
                <a:lnTo>
                  <a:pt x="5468937" y="0"/>
                </a:lnTo>
                <a:cubicBezTo>
                  <a:pt x="5486472" y="0"/>
                  <a:pt x="5500688" y="14215"/>
                  <a:pt x="5500688" y="31751"/>
                </a:cubicBezTo>
                <a:lnTo>
                  <a:pt x="5500688" y="484187"/>
                </a:lnTo>
                <a:cubicBezTo>
                  <a:pt x="5500687" y="501722"/>
                  <a:pt x="5486472" y="515938"/>
                  <a:pt x="5468937" y="515938"/>
                </a:cubicBezTo>
                <a:lnTo>
                  <a:pt x="31751" y="515938"/>
                </a:lnTo>
                <a:cubicBezTo>
                  <a:pt x="14215" y="515938"/>
                  <a:pt x="0" y="501722"/>
                  <a:pt x="0" y="484187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59" name="Text 57"/>
          <p:cNvSpPr/>
          <p:nvPr/>
        </p:nvSpPr>
        <p:spPr>
          <a:xfrm>
            <a:off x="6326188" y="5236243"/>
            <a:ext cx="5429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Исключение из реестра</a:t>
            </a:r>
            <a:endParaRPr lang="en-US" sz="1000" dirty="0"/>
          </a:p>
        </p:txBody>
      </p:sp>
      <p:sp>
        <p:nvSpPr>
          <p:cNvPr id="60" name="Text 58"/>
          <p:cNvSpPr/>
          <p:nvPr/>
        </p:nvSpPr>
        <p:spPr>
          <a:xfrm>
            <a:off x="6326188" y="5426743"/>
            <a:ext cx="5429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На основании решения ННС о достижении результатов программы</a:t>
            </a:r>
            <a:endParaRPr lang="en-US" sz="1000" dirty="0"/>
          </a:p>
        </p:txBody>
      </p:sp>
      <p:sp>
        <p:nvSpPr>
          <p:cNvPr id="61" name="Shape 59"/>
          <p:cNvSpPr/>
          <p:nvPr/>
        </p:nvSpPr>
        <p:spPr>
          <a:xfrm>
            <a:off x="6159500" y="5835027"/>
            <a:ext cx="5715000" cy="1022973"/>
          </a:xfrm>
          <a:custGeom>
            <a:avLst/>
            <a:gdLst/>
            <a:ahLst/>
            <a:cxnLst/>
            <a:rect l="l" t="t" r="r" b="b"/>
            <a:pathLst>
              <a:path w="5715000" h="1238250">
                <a:moveTo>
                  <a:pt x="31750" y="0"/>
                </a:moveTo>
                <a:lnTo>
                  <a:pt x="5651503" y="0"/>
                </a:lnTo>
                <a:cubicBezTo>
                  <a:pt x="5686571" y="0"/>
                  <a:pt x="5715000" y="28429"/>
                  <a:pt x="5715000" y="63497"/>
                </a:cubicBezTo>
                <a:lnTo>
                  <a:pt x="5715000" y="1174753"/>
                </a:lnTo>
                <a:cubicBezTo>
                  <a:pt x="5715000" y="1209821"/>
                  <a:pt x="5686571" y="1238250"/>
                  <a:pt x="5651503" y="1238250"/>
                </a:cubicBezTo>
                <a:lnTo>
                  <a:pt x="31750" y="1238250"/>
                </a:lnTo>
                <a:cubicBezTo>
                  <a:pt x="14227" y="1238250"/>
                  <a:pt x="0" y="1224023"/>
                  <a:pt x="0" y="1206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2" name="Shape 60"/>
          <p:cNvSpPr/>
          <p:nvPr/>
        </p:nvSpPr>
        <p:spPr>
          <a:xfrm>
            <a:off x="6159499" y="5835027"/>
            <a:ext cx="45719" cy="1022973"/>
          </a:xfrm>
          <a:custGeom>
            <a:avLst/>
            <a:gdLst/>
            <a:ahLst/>
            <a:cxnLst/>
            <a:rect l="l" t="t" r="r" b="b"/>
            <a:pathLst>
              <a:path w="31750" h="1238250">
                <a:moveTo>
                  <a:pt x="31750" y="0"/>
                </a:moveTo>
                <a:lnTo>
                  <a:pt x="31750" y="0"/>
                </a:lnTo>
                <a:lnTo>
                  <a:pt x="31750" y="1238250"/>
                </a:lnTo>
                <a:lnTo>
                  <a:pt x="31750" y="1238250"/>
                </a:lnTo>
                <a:cubicBezTo>
                  <a:pt x="14227" y="1238250"/>
                  <a:pt x="0" y="1224023"/>
                  <a:pt x="0" y="1206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3" name="Shape 61"/>
          <p:cNvSpPr/>
          <p:nvPr/>
        </p:nvSpPr>
        <p:spPr>
          <a:xfrm>
            <a:off x="6290469" y="5875695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116086" y="58043"/>
                </a:moveTo>
                <a:cubicBezTo>
                  <a:pt x="116086" y="70851"/>
                  <a:pt x="111928" y="82683"/>
                  <a:pt x="104924" y="92283"/>
                </a:cubicBezTo>
                <a:lnTo>
                  <a:pt x="140252" y="127639"/>
                </a:lnTo>
                <a:cubicBezTo>
                  <a:pt x="143740" y="131127"/>
                  <a:pt x="143740" y="136792"/>
                  <a:pt x="140252" y="140280"/>
                </a:cubicBezTo>
                <a:cubicBezTo>
                  <a:pt x="136764" y="143768"/>
                  <a:pt x="131099" y="143768"/>
                  <a:pt x="127611" y="140280"/>
                </a:cubicBezTo>
                <a:lnTo>
                  <a:pt x="92283" y="104924"/>
                </a:lnTo>
                <a:cubicBezTo>
                  <a:pt x="82683" y="111928"/>
                  <a:pt x="70851" y="116086"/>
                  <a:pt x="58043" y="116086"/>
                </a:cubicBezTo>
                <a:cubicBezTo>
                  <a:pt x="25980" y="116086"/>
                  <a:pt x="0" y="90106"/>
                  <a:pt x="0" y="58043"/>
                </a:cubicBezTo>
                <a:cubicBezTo>
                  <a:pt x="0" y="25980"/>
                  <a:pt x="25980" y="0"/>
                  <a:pt x="58043" y="0"/>
                </a:cubicBezTo>
                <a:cubicBezTo>
                  <a:pt x="90106" y="0"/>
                  <a:pt x="116086" y="25980"/>
                  <a:pt x="116086" y="58043"/>
                </a:cubicBezTo>
                <a:close/>
                <a:moveTo>
                  <a:pt x="58043" y="98227"/>
                </a:moveTo>
                <a:cubicBezTo>
                  <a:pt x="80221" y="98227"/>
                  <a:pt x="98227" y="80221"/>
                  <a:pt x="98227" y="58043"/>
                </a:cubicBezTo>
                <a:cubicBezTo>
                  <a:pt x="98227" y="35865"/>
                  <a:pt x="80221" y="17859"/>
                  <a:pt x="58043" y="17859"/>
                </a:cubicBezTo>
                <a:cubicBezTo>
                  <a:pt x="35865" y="17859"/>
                  <a:pt x="17859" y="35865"/>
                  <a:pt x="17859" y="58043"/>
                </a:cubicBezTo>
                <a:cubicBezTo>
                  <a:pt x="17859" y="80221"/>
                  <a:pt x="35865" y="98227"/>
                  <a:pt x="58043" y="98227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4" name="Text 62"/>
          <p:cNvSpPr/>
          <p:nvPr/>
        </p:nvSpPr>
        <p:spPr>
          <a:xfrm>
            <a:off x="6453188" y="5836007"/>
            <a:ext cx="53975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059669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Проверки и мониторинг</a:t>
            </a:r>
            <a:endParaRPr lang="en-US" sz="1000" dirty="0"/>
          </a:p>
        </p:txBody>
      </p:sp>
      <p:sp>
        <p:nvSpPr>
          <p:cNvPr id="65" name="Text 63"/>
          <p:cNvSpPr/>
          <p:nvPr/>
        </p:nvSpPr>
        <p:spPr>
          <a:xfrm>
            <a:off x="6270625" y="6052300"/>
            <a:ext cx="557212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Все отчеты проверяются в системах обнаружения заимствований</a:t>
            </a:r>
            <a:endParaRPr lang="en-US" sz="1000" dirty="0"/>
          </a:p>
        </p:txBody>
      </p:sp>
      <p:sp>
        <p:nvSpPr>
          <p:cNvPr id="66" name="Text 64"/>
          <p:cNvSpPr/>
          <p:nvPr/>
        </p:nvSpPr>
        <p:spPr>
          <a:xfrm>
            <a:off x="6270625" y="6258675"/>
            <a:ext cx="557212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Сведения о проверке отражаются в отчетах</a:t>
            </a:r>
            <a:endParaRPr lang="en-US" sz="1000" dirty="0"/>
          </a:p>
        </p:txBody>
      </p:sp>
      <p:sp>
        <p:nvSpPr>
          <p:cNvPr id="67" name="Text 65"/>
          <p:cNvSpPr/>
          <p:nvPr/>
        </p:nvSpPr>
        <p:spPr>
          <a:xfrm>
            <a:off x="6270625" y="6465050"/>
            <a:ext cx="557212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Ежегодный постреализационный мониторинг</a:t>
            </a:r>
            <a:endParaRPr lang="en-US" sz="1000" dirty="0"/>
          </a:p>
        </p:txBody>
      </p:sp>
      <p:sp>
        <p:nvSpPr>
          <p:cNvPr id="68" name="Text 66"/>
          <p:cNvSpPr/>
          <p:nvPr/>
        </p:nvSpPr>
        <p:spPr>
          <a:xfrm>
            <a:off x="6270625" y="6671425"/>
            <a:ext cx="557212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Право истребования неустойки при недостижении показателей</a:t>
            </a:r>
            <a:endParaRPr lang="en-US" sz="1000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9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www.airport-technology.com/281c176c2db6bf461fdd9297a76aa49f4a96fb14.jpg"/>
          <p:cNvPicPr>
            <a:picLocks noChangeAspect="1"/>
          </p:cNvPicPr>
          <p:nvPr/>
        </p:nvPicPr>
        <p:blipFill>
          <a:blip r:embed="rId3">
            <a:alphaModFix amt="20000"/>
          </a:blip>
          <a:srcRect t="3306" b="3306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8B0000">
                  <a:alpha val="70000"/>
                </a:srgbClr>
              </a:gs>
              <a:gs pos="100000">
                <a:srgbClr val="1F2937">
                  <a:alpha val="90000"/>
                </a:srgbClr>
              </a:gs>
            </a:gsLst>
            <a:lin ang="2700000" scaled="1"/>
          </a:gra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KZ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1"/>
          <p:cNvSpPr/>
          <p:nvPr/>
        </p:nvSpPr>
        <p:spPr>
          <a:xfrm>
            <a:off x="3076575" y="157163"/>
            <a:ext cx="60388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Контакты и поддержка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486400" y="766763"/>
            <a:ext cx="1219200" cy="57150"/>
          </a:xfrm>
          <a:custGeom>
            <a:avLst/>
            <a:gdLst/>
            <a:ahLst/>
            <a:cxnLst/>
            <a:rect l="l" t="t" r="r" b="b"/>
            <a:pathLst>
              <a:path w="1219200" h="57150">
                <a:moveTo>
                  <a:pt x="0" y="0"/>
                </a:moveTo>
                <a:lnTo>
                  <a:pt x="1219200" y="0"/>
                </a:lnTo>
                <a:lnTo>
                  <a:pt x="1219200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KZ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hape 3"/>
          <p:cNvSpPr/>
          <p:nvPr/>
        </p:nvSpPr>
        <p:spPr>
          <a:xfrm>
            <a:off x="1828800" y="1128713"/>
            <a:ext cx="8534400" cy="1143000"/>
          </a:xfrm>
          <a:custGeom>
            <a:avLst/>
            <a:gdLst/>
            <a:ahLst/>
            <a:cxnLst/>
            <a:rect l="l" t="t" r="r" b="b"/>
            <a:pathLst>
              <a:path w="8534400" h="1143000">
                <a:moveTo>
                  <a:pt x="0" y="0"/>
                </a:moveTo>
                <a:lnTo>
                  <a:pt x="8534400" y="0"/>
                </a:lnTo>
                <a:lnTo>
                  <a:pt x="85344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KZ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4"/>
          <p:cNvSpPr/>
          <p:nvPr/>
        </p:nvSpPr>
        <p:spPr>
          <a:xfrm>
            <a:off x="2009775" y="1357313"/>
            <a:ext cx="81724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E5E7EB"/>
                </a:solidFill>
                <a:effectLst/>
                <a:uLnTx/>
                <a:uFillTx/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Информационная система Центра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5"/>
          <p:cNvSpPr/>
          <p:nvPr/>
        </p:nvSpPr>
        <p:spPr>
          <a:xfrm>
            <a:off x="1985963" y="1700213"/>
            <a:ext cx="822007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www.is.ncste.kz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hape 6"/>
          <p:cNvSpPr/>
          <p:nvPr/>
        </p:nvSpPr>
        <p:spPr>
          <a:xfrm>
            <a:off x="1828800" y="2500313"/>
            <a:ext cx="8534400" cy="1371600"/>
          </a:xfrm>
          <a:custGeom>
            <a:avLst/>
            <a:gdLst/>
            <a:ahLst/>
            <a:cxnLst/>
            <a:rect l="l" t="t" r="r" b="b"/>
            <a:pathLst>
              <a:path w="8534400" h="1371600">
                <a:moveTo>
                  <a:pt x="0" y="0"/>
                </a:moveTo>
                <a:lnTo>
                  <a:pt x="8534400" y="0"/>
                </a:lnTo>
                <a:lnTo>
                  <a:pt x="85344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KZ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7"/>
          <p:cNvSpPr/>
          <p:nvPr/>
        </p:nvSpPr>
        <p:spPr>
          <a:xfrm>
            <a:off x="2009775" y="2728913"/>
            <a:ext cx="81724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E5E7EB"/>
                </a:solidFill>
                <a:effectLst/>
                <a:uLnTx/>
                <a:uFillTx/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Заказчик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9"/>
          <p:cNvSpPr/>
          <p:nvPr/>
        </p:nvSpPr>
        <p:spPr>
          <a:xfrm>
            <a:off x="2009775" y="3219451"/>
            <a:ext cx="81724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Министерство науки и высшего образования Республики Казахстан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1828800" y="4100513"/>
            <a:ext cx="8534400" cy="1409700"/>
          </a:xfrm>
          <a:custGeom>
            <a:avLst/>
            <a:gdLst/>
            <a:ahLst/>
            <a:cxnLst/>
            <a:rect l="l" t="t" r="r" b="b"/>
            <a:pathLst>
              <a:path w="8534400" h="1409700">
                <a:moveTo>
                  <a:pt x="0" y="0"/>
                </a:moveTo>
                <a:lnTo>
                  <a:pt x="8534400" y="0"/>
                </a:lnTo>
                <a:lnTo>
                  <a:pt x="8534400" y="1409700"/>
                </a:lnTo>
                <a:lnTo>
                  <a:pt x="0" y="1409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KZ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2009775" y="4329113"/>
            <a:ext cx="81724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E5E7EB"/>
                </a:solidFill>
                <a:effectLst/>
                <a:uLnTx/>
                <a:uFillTx/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Организатор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2000250" y="4672013"/>
            <a:ext cx="81915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АО «Национальный центр государственной научно-технической экспертизы»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1828800" y="5819775"/>
            <a:ext cx="8534400" cy="9525"/>
          </a:xfrm>
          <a:custGeom>
            <a:avLst/>
            <a:gdLst/>
            <a:ahLst/>
            <a:cxnLst/>
            <a:rect l="l" t="t" r="r" b="b"/>
            <a:pathLst>
              <a:path w="8534400" h="9525">
                <a:moveTo>
                  <a:pt x="0" y="0"/>
                </a:moveTo>
                <a:lnTo>
                  <a:pt x="8534400" y="0"/>
                </a:lnTo>
                <a:lnTo>
                  <a:pt x="8534400" y="9525"/>
                </a:lnTo>
                <a:lnTo>
                  <a:pt x="0" y="95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KZ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1771650" y="6053138"/>
            <a:ext cx="8648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Желаем успеха в подготовке заявок!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3810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76200" y="0"/>
                </a:moveTo>
                <a:lnTo>
                  <a:pt x="304800" y="0"/>
                </a:lnTo>
                <a:cubicBezTo>
                  <a:pt x="346856" y="0"/>
                  <a:pt x="381000" y="34144"/>
                  <a:pt x="381000" y="76200"/>
                </a:cubicBezTo>
                <a:lnTo>
                  <a:pt x="381000" y="304800"/>
                </a:lnTo>
                <a:cubicBezTo>
                  <a:pt x="381000" y="346856"/>
                  <a:pt x="346856" y="381000"/>
                  <a:pt x="30480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" name="Text 1"/>
          <p:cNvSpPr/>
          <p:nvPr/>
        </p:nvSpPr>
        <p:spPr>
          <a:xfrm>
            <a:off x="515392" y="438150"/>
            <a:ext cx="2095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1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876300" y="381000"/>
            <a:ext cx="543877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Общие положения конкурса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1000" y="838200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" name="Shape 4"/>
          <p:cNvSpPr/>
          <p:nvPr/>
        </p:nvSpPr>
        <p:spPr>
          <a:xfrm>
            <a:off x="400050" y="982178"/>
            <a:ext cx="5619750" cy="1638300"/>
          </a:xfrm>
          <a:custGeom>
            <a:avLst/>
            <a:gdLst/>
            <a:ahLst/>
            <a:cxnLst/>
            <a:rect l="l" t="t" r="r" b="b"/>
            <a:pathLst>
              <a:path w="5619750" h="1638300">
                <a:moveTo>
                  <a:pt x="38100" y="0"/>
                </a:moveTo>
                <a:lnTo>
                  <a:pt x="5543553" y="0"/>
                </a:lnTo>
                <a:cubicBezTo>
                  <a:pt x="5585635" y="0"/>
                  <a:pt x="5619750" y="34115"/>
                  <a:pt x="5619750" y="76197"/>
                </a:cubicBezTo>
                <a:lnTo>
                  <a:pt x="5619750" y="1562103"/>
                </a:lnTo>
                <a:cubicBezTo>
                  <a:pt x="5619750" y="1604185"/>
                  <a:pt x="5585635" y="1638300"/>
                  <a:pt x="5543553" y="1638300"/>
                </a:cubicBezTo>
                <a:lnTo>
                  <a:pt x="38100" y="1638300"/>
                </a:lnTo>
                <a:cubicBezTo>
                  <a:pt x="17072" y="1638300"/>
                  <a:pt x="0" y="1621228"/>
                  <a:pt x="0" y="16002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7" name="Shape 5"/>
          <p:cNvSpPr/>
          <p:nvPr/>
        </p:nvSpPr>
        <p:spPr>
          <a:xfrm>
            <a:off x="400050" y="1028700"/>
            <a:ext cx="38100" cy="1638300"/>
          </a:xfrm>
          <a:custGeom>
            <a:avLst/>
            <a:gdLst/>
            <a:ahLst/>
            <a:cxnLst/>
            <a:rect l="l" t="t" r="r" b="b"/>
            <a:pathLst>
              <a:path w="38100" h="1638300">
                <a:moveTo>
                  <a:pt x="38100" y="0"/>
                </a:moveTo>
                <a:lnTo>
                  <a:pt x="38100" y="0"/>
                </a:lnTo>
                <a:lnTo>
                  <a:pt x="38100" y="1638300"/>
                </a:lnTo>
                <a:lnTo>
                  <a:pt x="38100" y="1638300"/>
                </a:lnTo>
                <a:cubicBezTo>
                  <a:pt x="17072" y="1638300"/>
                  <a:pt x="0" y="1621228"/>
                  <a:pt x="0" y="16002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8" name="Shape 6"/>
          <p:cNvSpPr/>
          <p:nvPr/>
        </p:nvSpPr>
        <p:spPr>
          <a:xfrm>
            <a:off x="595313" y="121920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66688" y="95250"/>
                </a:moveTo>
                <a:cubicBezTo>
                  <a:pt x="166688" y="55823"/>
                  <a:pt x="134677" y="23812"/>
                  <a:pt x="95250" y="23812"/>
                </a:cubicBezTo>
                <a:cubicBezTo>
                  <a:pt x="55823" y="23812"/>
                  <a:pt x="23813" y="55823"/>
                  <a:pt x="23812" y="95250"/>
                </a:cubicBezTo>
                <a:cubicBezTo>
                  <a:pt x="23812" y="134677"/>
                  <a:pt x="55823" y="166688"/>
                  <a:pt x="95250" y="166688"/>
                </a:cubicBezTo>
                <a:cubicBezTo>
                  <a:pt x="134677" y="166688"/>
                  <a:pt x="166688" y="134677"/>
                  <a:pt x="166688" y="95250"/>
                </a:cubicBezTo>
                <a:close/>
                <a:moveTo>
                  <a:pt x="0" y="95250"/>
                </a:moveTo>
                <a:cubicBezTo>
                  <a:pt x="0" y="42680"/>
                  <a:pt x="42680" y="0"/>
                  <a:pt x="95250" y="0"/>
                </a:cubicBezTo>
                <a:cubicBezTo>
                  <a:pt x="147820" y="0"/>
                  <a:pt x="190500" y="42680"/>
                  <a:pt x="190500" y="95250"/>
                </a:cubicBezTo>
                <a:cubicBezTo>
                  <a:pt x="190500" y="147820"/>
                  <a:pt x="147820" y="190500"/>
                  <a:pt x="95250" y="190500"/>
                </a:cubicBezTo>
                <a:cubicBezTo>
                  <a:pt x="42680" y="190500"/>
                  <a:pt x="0" y="147820"/>
                  <a:pt x="0" y="95250"/>
                </a:cubicBezTo>
                <a:close/>
                <a:moveTo>
                  <a:pt x="95250" y="125016"/>
                </a:moveTo>
                <a:cubicBezTo>
                  <a:pt x="111678" y="125016"/>
                  <a:pt x="125016" y="111678"/>
                  <a:pt x="125016" y="95250"/>
                </a:cubicBezTo>
                <a:cubicBezTo>
                  <a:pt x="125016" y="78822"/>
                  <a:pt x="111678" y="65484"/>
                  <a:pt x="95250" y="65484"/>
                </a:cubicBezTo>
                <a:cubicBezTo>
                  <a:pt x="78822" y="65484"/>
                  <a:pt x="65484" y="78822"/>
                  <a:pt x="65484" y="95250"/>
                </a:cubicBezTo>
                <a:cubicBezTo>
                  <a:pt x="65484" y="111678"/>
                  <a:pt x="78822" y="125016"/>
                  <a:pt x="95250" y="125016"/>
                </a:cubicBezTo>
                <a:close/>
                <a:moveTo>
                  <a:pt x="95250" y="41672"/>
                </a:moveTo>
                <a:cubicBezTo>
                  <a:pt x="124821" y="41672"/>
                  <a:pt x="148828" y="65679"/>
                  <a:pt x="148828" y="95250"/>
                </a:cubicBezTo>
                <a:cubicBezTo>
                  <a:pt x="148828" y="124821"/>
                  <a:pt x="124821" y="148828"/>
                  <a:pt x="95250" y="148828"/>
                </a:cubicBezTo>
                <a:cubicBezTo>
                  <a:pt x="65679" y="148828"/>
                  <a:pt x="41672" y="124821"/>
                  <a:pt x="41672" y="95250"/>
                </a:cubicBezTo>
                <a:cubicBezTo>
                  <a:pt x="41672" y="65679"/>
                  <a:pt x="65679" y="41672"/>
                  <a:pt x="95250" y="41672"/>
                </a:cubicBezTo>
                <a:close/>
                <a:moveTo>
                  <a:pt x="83344" y="95250"/>
                </a:moveTo>
                <a:cubicBezTo>
                  <a:pt x="83344" y="88679"/>
                  <a:pt x="88679" y="83344"/>
                  <a:pt x="95250" y="83344"/>
                </a:cubicBezTo>
                <a:cubicBezTo>
                  <a:pt x="101821" y="83344"/>
                  <a:pt x="107156" y="88679"/>
                  <a:pt x="107156" y="95250"/>
                </a:cubicBezTo>
                <a:cubicBezTo>
                  <a:pt x="107156" y="101821"/>
                  <a:pt x="101821" y="107156"/>
                  <a:pt x="95250" y="107156"/>
                </a:cubicBezTo>
                <a:cubicBezTo>
                  <a:pt x="88679" y="107156"/>
                  <a:pt x="83344" y="101821"/>
                  <a:pt x="83344" y="9525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9" name="Text 7"/>
          <p:cNvSpPr/>
          <p:nvPr/>
        </p:nvSpPr>
        <p:spPr>
          <a:xfrm>
            <a:off x="809625" y="1181100"/>
            <a:ext cx="51530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Цель конкурса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571500" y="1524000"/>
            <a:ext cx="53721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>
              <a:lnSpc>
                <a:spcPct val="140000"/>
              </a:lnSpc>
            </a:pPr>
            <a:r>
              <a:rPr lang="en-US" sz="12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Решение стратегически важных государственных задач через реализацию научных программ, повышение уровня исследований и их практическое применение, модернизация научно-инновационной инфраструктуры.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394532" y="2727089"/>
            <a:ext cx="5629275" cy="2486025"/>
          </a:xfrm>
          <a:custGeom>
            <a:avLst/>
            <a:gdLst/>
            <a:ahLst/>
            <a:cxnLst/>
            <a:rect l="l" t="t" r="r" b="b"/>
            <a:pathLst>
              <a:path w="5629275" h="2486025">
                <a:moveTo>
                  <a:pt x="76197" y="0"/>
                </a:moveTo>
                <a:lnTo>
                  <a:pt x="5553078" y="0"/>
                </a:lnTo>
                <a:cubicBezTo>
                  <a:pt x="5595161" y="0"/>
                  <a:pt x="5629275" y="34114"/>
                  <a:pt x="5629275" y="76197"/>
                </a:cubicBezTo>
                <a:lnTo>
                  <a:pt x="5629275" y="2409828"/>
                </a:lnTo>
                <a:cubicBezTo>
                  <a:pt x="5629275" y="2451911"/>
                  <a:pt x="5595161" y="2486025"/>
                  <a:pt x="5553078" y="2486025"/>
                </a:cubicBezTo>
                <a:lnTo>
                  <a:pt x="76197" y="2486025"/>
                </a:lnTo>
                <a:cubicBezTo>
                  <a:pt x="34114" y="2486025"/>
                  <a:pt x="0" y="2451911"/>
                  <a:pt x="0" y="2409828"/>
                </a:cubicBezTo>
                <a:lnTo>
                  <a:pt x="0" y="76197"/>
                </a:lnTo>
                <a:cubicBezTo>
                  <a:pt x="0" y="34114"/>
                  <a:pt x="34114" y="0"/>
                  <a:pt x="76197" y="0"/>
                </a:cubicBezTo>
                <a:close/>
              </a:path>
            </a:pathLst>
          </a:cu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12" name="Shape 10"/>
          <p:cNvSpPr/>
          <p:nvPr/>
        </p:nvSpPr>
        <p:spPr>
          <a:xfrm>
            <a:off x="542925" y="2981325"/>
            <a:ext cx="238125" cy="190500"/>
          </a:xfrm>
          <a:custGeom>
            <a:avLst/>
            <a:gdLst/>
            <a:ahLst/>
            <a:cxnLst/>
            <a:rect l="l" t="t" r="r" b="b"/>
            <a:pathLst>
              <a:path w="238125" h="190500">
                <a:moveTo>
                  <a:pt x="142875" y="11906"/>
                </a:moveTo>
                <a:lnTo>
                  <a:pt x="190500" y="11906"/>
                </a:lnTo>
                <a:cubicBezTo>
                  <a:pt x="197086" y="11906"/>
                  <a:pt x="202406" y="17227"/>
                  <a:pt x="202406" y="23812"/>
                </a:cubicBezTo>
                <a:cubicBezTo>
                  <a:pt x="202406" y="30398"/>
                  <a:pt x="197086" y="35719"/>
                  <a:pt x="190500" y="35719"/>
                </a:cubicBezTo>
                <a:lnTo>
                  <a:pt x="148233" y="35719"/>
                </a:lnTo>
                <a:cubicBezTo>
                  <a:pt x="146298" y="45318"/>
                  <a:pt x="139712" y="53243"/>
                  <a:pt x="130969" y="57038"/>
                </a:cubicBezTo>
                <a:lnTo>
                  <a:pt x="130969" y="166688"/>
                </a:lnTo>
                <a:lnTo>
                  <a:pt x="190500" y="166688"/>
                </a:lnTo>
                <a:cubicBezTo>
                  <a:pt x="197086" y="166688"/>
                  <a:pt x="202406" y="172008"/>
                  <a:pt x="202406" y="178594"/>
                </a:cubicBezTo>
                <a:cubicBezTo>
                  <a:pt x="202406" y="185179"/>
                  <a:pt x="197086" y="190500"/>
                  <a:pt x="190500" y="190500"/>
                </a:cubicBezTo>
                <a:lnTo>
                  <a:pt x="47625" y="190500"/>
                </a:lnTo>
                <a:cubicBezTo>
                  <a:pt x="41039" y="190500"/>
                  <a:pt x="35719" y="185179"/>
                  <a:pt x="35719" y="178594"/>
                </a:cubicBezTo>
                <a:cubicBezTo>
                  <a:pt x="35719" y="172008"/>
                  <a:pt x="41039" y="166688"/>
                  <a:pt x="47625" y="166688"/>
                </a:cubicBezTo>
                <a:lnTo>
                  <a:pt x="107156" y="166688"/>
                </a:lnTo>
                <a:lnTo>
                  <a:pt x="107156" y="57038"/>
                </a:lnTo>
                <a:cubicBezTo>
                  <a:pt x="98413" y="53206"/>
                  <a:pt x="91827" y="45281"/>
                  <a:pt x="89892" y="35719"/>
                </a:cubicBezTo>
                <a:lnTo>
                  <a:pt x="47625" y="35719"/>
                </a:lnTo>
                <a:cubicBezTo>
                  <a:pt x="41039" y="35719"/>
                  <a:pt x="35719" y="30398"/>
                  <a:pt x="35719" y="23812"/>
                </a:cubicBezTo>
                <a:cubicBezTo>
                  <a:pt x="35719" y="17227"/>
                  <a:pt x="41039" y="11906"/>
                  <a:pt x="47625" y="11906"/>
                </a:cubicBezTo>
                <a:lnTo>
                  <a:pt x="95250" y="11906"/>
                </a:lnTo>
                <a:cubicBezTo>
                  <a:pt x="100682" y="4688"/>
                  <a:pt x="109314" y="0"/>
                  <a:pt x="119063" y="0"/>
                </a:cubicBezTo>
                <a:cubicBezTo>
                  <a:pt x="128811" y="0"/>
                  <a:pt x="137443" y="4688"/>
                  <a:pt x="142875" y="11906"/>
                </a:cubicBezTo>
                <a:close/>
                <a:moveTo>
                  <a:pt x="163562" y="119063"/>
                </a:moveTo>
                <a:lnTo>
                  <a:pt x="217438" y="119063"/>
                </a:lnTo>
                <a:lnTo>
                  <a:pt x="190500" y="72851"/>
                </a:lnTo>
                <a:lnTo>
                  <a:pt x="163562" y="119063"/>
                </a:lnTo>
                <a:close/>
                <a:moveTo>
                  <a:pt x="190500" y="154781"/>
                </a:moveTo>
                <a:cubicBezTo>
                  <a:pt x="167097" y="154781"/>
                  <a:pt x="147638" y="142131"/>
                  <a:pt x="143619" y="125425"/>
                </a:cubicBezTo>
                <a:cubicBezTo>
                  <a:pt x="142652" y="121332"/>
                  <a:pt x="143991" y="117128"/>
                  <a:pt x="146112" y="113481"/>
                </a:cubicBezTo>
                <a:lnTo>
                  <a:pt x="181533" y="52760"/>
                </a:lnTo>
                <a:cubicBezTo>
                  <a:pt x="183393" y="49560"/>
                  <a:pt x="186817" y="47625"/>
                  <a:pt x="190500" y="47625"/>
                </a:cubicBezTo>
                <a:cubicBezTo>
                  <a:pt x="194183" y="47625"/>
                  <a:pt x="197607" y="49597"/>
                  <a:pt x="199467" y="52760"/>
                </a:cubicBezTo>
                <a:lnTo>
                  <a:pt x="234888" y="113481"/>
                </a:lnTo>
                <a:cubicBezTo>
                  <a:pt x="237009" y="117128"/>
                  <a:pt x="238348" y="121332"/>
                  <a:pt x="237381" y="125425"/>
                </a:cubicBezTo>
                <a:cubicBezTo>
                  <a:pt x="233363" y="142094"/>
                  <a:pt x="213903" y="154781"/>
                  <a:pt x="190500" y="154781"/>
                </a:cubicBezTo>
                <a:close/>
                <a:moveTo>
                  <a:pt x="47179" y="72851"/>
                </a:moveTo>
                <a:lnTo>
                  <a:pt x="20241" y="119063"/>
                </a:lnTo>
                <a:lnTo>
                  <a:pt x="74154" y="119063"/>
                </a:lnTo>
                <a:lnTo>
                  <a:pt x="47179" y="72851"/>
                </a:lnTo>
                <a:close/>
                <a:moveTo>
                  <a:pt x="335" y="125425"/>
                </a:moveTo>
                <a:cubicBezTo>
                  <a:pt x="-633" y="121332"/>
                  <a:pt x="707" y="117128"/>
                  <a:pt x="2828" y="113481"/>
                </a:cubicBezTo>
                <a:lnTo>
                  <a:pt x="38249" y="52760"/>
                </a:lnTo>
                <a:cubicBezTo>
                  <a:pt x="40109" y="49560"/>
                  <a:pt x="43532" y="47625"/>
                  <a:pt x="47216" y="47625"/>
                </a:cubicBezTo>
                <a:cubicBezTo>
                  <a:pt x="50899" y="47625"/>
                  <a:pt x="54322" y="49597"/>
                  <a:pt x="56183" y="52760"/>
                </a:cubicBezTo>
                <a:lnTo>
                  <a:pt x="91604" y="113481"/>
                </a:lnTo>
                <a:cubicBezTo>
                  <a:pt x="93725" y="117128"/>
                  <a:pt x="95064" y="121332"/>
                  <a:pt x="94097" y="125425"/>
                </a:cubicBezTo>
                <a:cubicBezTo>
                  <a:pt x="90078" y="142094"/>
                  <a:pt x="70619" y="154781"/>
                  <a:pt x="47216" y="154781"/>
                </a:cubicBezTo>
                <a:cubicBezTo>
                  <a:pt x="23812" y="154781"/>
                  <a:pt x="4353" y="142131"/>
                  <a:pt x="335" y="125425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3" name="Text 11"/>
          <p:cNvSpPr/>
          <p:nvPr/>
        </p:nvSpPr>
        <p:spPr>
          <a:xfrm>
            <a:off x="781050" y="2943225"/>
            <a:ext cx="51720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Нормативная база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542925" y="3286125"/>
            <a:ext cx="539115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>
              <a:lnSpc>
                <a:spcPct val="110000"/>
              </a:lnSpc>
            </a:pPr>
            <a:r>
              <a:rPr lang="en-US" sz="12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Закон РК «О науке и технологической политике» № 103-VIII от 01.07.2024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542925" y="3743325"/>
            <a:ext cx="539115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>
              <a:lnSpc>
                <a:spcPct val="110000"/>
              </a:lnSpc>
            </a:pPr>
            <a:r>
              <a:rPr lang="en-US" sz="12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Приказ МНВО РК № 487 от 25.09.2023 «О национальных научных советах»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542925" y="4200525"/>
            <a:ext cx="539115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>
              <a:lnSpc>
                <a:spcPct val="110000"/>
              </a:lnSpc>
            </a:pPr>
            <a:r>
              <a:rPr lang="en-US" sz="12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Приказ МНВО РК № 563 от 06.11.2023 «Правила финансирования»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542925" y="4657725"/>
            <a:ext cx="539115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>
              <a:lnSpc>
                <a:spcPct val="110000"/>
              </a:lnSpc>
            </a:pPr>
            <a:r>
              <a:rPr lang="en-US" sz="12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Приказ МНВО РК № 517 от 07.11.2024 «Правила экспертизы»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542925" y="4905375"/>
            <a:ext cx="539115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>
              <a:lnSpc>
                <a:spcPct val="110000"/>
              </a:lnSpc>
            </a:pPr>
            <a:r>
              <a:rPr lang="en-US" sz="12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Протокол ВНТК № 16-02/Б-9 от 24.12.2026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406255" y="5278699"/>
            <a:ext cx="5629275" cy="1462087"/>
          </a:xfrm>
          <a:custGeom>
            <a:avLst/>
            <a:gdLst/>
            <a:ahLst/>
            <a:cxnLst/>
            <a:rect l="l" t="t" r="r" b="b"/>
            <a:pathLst>
              <a:path w="5629275" h="1343025">
                <a:moveTo>
                  <a:pt x="76203" y="0"/>
                </a:moveTo>
                <a:lnTo>
                  <a:pt x="5553072" y="0"/>
                </a:lnTo>
                <a:cubicBezTo>
                  <a:pt x="5595158" y="0"/>
                  <a:pt x="5629275" y="34117"/>
                  <a:pt x="5629275" y="76203"/>
                </a:cubicBezTo>
                <a:lnTo>
                  <a:pt x="5629275" y="1266822"/>
                </a:lnTo>
                <a:cubicBezTo>
                  <a:pt x="5629275" y="1308908"/>
                  <a:pt x="5595158" y="1343025"/>
                  <a:pt x="5553072" y="1343025"/>
                </a:cubicBezTo>
                <a:lnTo>
                  <a:pt x="76203" y="1343025"/>
                </a:lnTo>
                <a:cubicBezTo>
                  <a:pt x="34117" y="1343025"/>
                  <a:pt x="0" y="1308908"/>
                  <a:pt x="0" y="1266822"/>
                </a:cubicBezTo>
                <a:lnTo>
                  <a:pt x="0" y="76203"/>
                </a:lnTo>
                <a:cubicBezTo>
                  <a:pt x="0" y="34146"/>
                  <a:pt x="34146" y="0"/>
                  <a:pt x="76203" y="0"/>
                </a:cubicBezTo>
                <a:close/>
              </a:path>
            </a:pathLst>
          </a:cu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20" name="Shape 18"/>
          <p:cNvSpPr/>
          <p:nvPr/>
        </p:nvSpPr>
        <p:spPr>
          <a:xfrm>
            <a:off x="578644" y="5449770"/>
            <a:ext cx="166688" cy="190500"/>
          </a:xfrm>
          <a:custGeom>
            <a:avLst/>
            <a:gdLst/>
            <a:ahLst/>
            <a:cxnLst/>
            <a:rect l="l" t="t" r="r" b="b"/>
            <a:pathLst>
              <a:path w="166688" h="190500">
                <a:moveTo>
                  <a:pt x="107156" y="0"/>
                </a:moveTo>
                <a:lnTo>
                  <a:pt x="47625" y="0"/>
                </a:lnTo>
                <a:cubicBezTo>
                  <a:pt x="41039" y="0"/>
                  <a:pt x="35719" y="5321"/>
                  <a:pt x="35719" y="11906"/>
                </a:cubicBezTo>
                <a:cubicBezTo>
                  <a:pt x="35719" y="18492"/>
                  <a:pt x="41039" y="23812"/>
                  <a:pt x="47625" y="23812"/>
                </a:cubicBezTo>
                <a:lnTo>
                  <a:pt x="47625" y="80181"/>
                </a:lnTo>
                <a:lnTo>
                  <a:pt x="2791" y="158614"/>
                </a:lnTo>
                <a:cubicBezTo>
                  <a:pt x="967" y="161851"/>
                  <a:pt x="0" y="165460"/>
                  <a:pt x="0" y="169180"/>
                </a:cubicBezTo>
                <a:cubicBezTo>
                  <a:pt x="0" y="180975"/>
                  <a:pt x="9525" y="190500"/>
                  <a:pt x="21320" y="190500"/>
                </a:cubicBezTo>
                <a:lnTo>
                  <a:pt x="145368" y="190500"/>
                </a:lnTo>
                <a:cubicBezTo>
                  <a:pt x="157125" y="190500"/>
                  <a:pt x="166688" y="180975"/>
                  <a:pt x="166688" y="169180"/>
                </a:cubicBezTo>
                <a:cubicBezTo>
                  <a:pt x="166688" y="165460"/>
                  <a:pt x="165720" y="161813"/>
                  <a:pt x="163897" y="158614"/>
                </a:cubicBezTo>
                <a:lnTo>
                  <a:pt x="119063" y="80181"/>
                </a:lnTo>
                <a:lnTo>
                  <a:pt x="119063" y="23812"/>
                </a:lnTo>
                <a:cubicBezTo>
                  <a:pt x="125648" y="23812"/>
                  <a:pt x="130969" y="18492"/>
                  <a:pt x="130969" y="11906"/>
                </a:cubicBezTo>
                <a:cubicBezTo>
                  <a:pt x="130969" y="5321"/>
                  <a:pt x="125648" y="0"/>
                  <a:pt x="119063" y="0"/>
                </a:cubicBezTo>
                <a:lnTo>
                  <a:pt x="107156" y="0"/>
                </a:lnTo>
                <a:close/>
                <a:moveTo>
                  <a:pt x="71438" y="80181"/>
                </a:moveTo>
                <a:lnTo>
                  <a:pt x="71438" y="23812"/>
                </a:lnTo>
                <a:lnTo>
                  <a:pt x="95250" y="23812"/>
                </a:lnTo>
                <a:lnTo>
                  <a:pt x="95250" y="80181"/>
                </a:lnTo>
                <a:cubicBezTo>
                  <a:pt x="95250" y="84311"/>
                  <a:pt x="96329" y="88404"/>
                  <a:pt x="98375" y="92013"/>
                </a:cubicBezTo>
                <a:lnTo>
                  <a:pt x="113854" y="119063"/>
                </a:lnTo>
                <a:lnTo>
                  <a:pt x="52834" y="119063"/>
                </a:lnTo>
                <a:lnTo>
                  <a:pt x="68312" y="92013"/>
                </a:lnTo>
                <a:cubicBezTo>
                  <a:pt x="70358" y="88404"/>
                  <a:pt x="71438" y="84348"/>
                  <a:pt x="71438" y="80181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1" name="Text 19"/>
          <p:cNvSpPr/>
          <p:nvPr/>
        </p:nvSpPr>
        <p:spPr>
          <a:xfrm>
            <a:off x="781050" y="5411670"/>
            <a:ext cx="51720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Виды исследований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542925" y="5754570"/>
            <a:ext cx="1695450" cy="304800"/>
          </a:xfrm>
          <a:custGeom>
            <a:avLst/>
            <a:gdLst/>
            <a:ahLst/>
            <a:cxnLst/>
            <a:rect l="l" t="t" r="r" b="b"/>
            <a:pathLst>
              <a:path w="1695450" h="304800">
                <a:moveTo>
                  <a:pt x="152400" y="0"/>
                </a:moveTo>
                <a:lnTo>
                  <a:pt x="1543050" y="0"/>
                </a:lnTo>
                <a:cubicBezTo>
                  <a:pt x="1627162" y="0"/>
                  <a:pt x="1695450" y="68288"/>
                  <a:pt x="1695450" y="152400"/>
                </a:cubicBezTo>
                <a:lnTo>
                  <a:pt x="1695450" y="152400"/>
                </a:lnTo>
                <a:cubicBezTo>
                  <a:pt x="1695450" y="236512"/>
                  <a:pt x="1627162" y="304800"/>
                  <a:pt x="154305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3" name="Text 21"/>
          <p:cNvSpPr/>
          <p:nvPr/>
        </p:nvSpPr>
        <p:spPr>
          <a:xfrm>
            <a:off x="542925" y="5754570"/>
            <a:ext cx="1771650" cy="304800"/>
          </a:xfrm>
          <a:prstGeom prst="rect">
            <a:avLst/>
          </a:prstGeom>
          <a:noFill/>
          <a:ln/>
        </p:spPr>
        <p:txBody>
          <a:bodyPr wrap="square" lIns="114300" tIns="38100" rIns="1143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Фундаментальные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2312491" y="5754570"/>
            <a:ext cx="1247775" cy="304800"/>
          </a:xfrm>
          <a:custGeom>
            <a:avLst/>
            <a:gdLst/>
            <a:ahLst/>
            <a:cxnLst/>
            <a:rect l="l" t="t" r="r" b="b"/>
            <a:pathLst>
              <a:path w="1247775" h="304800">
                <a:moveTo>
                  <a:pt x="152400" y="0"/>
                </a:moveTo>
                <a:lnTo>
                  <a:pt x="1095375" y="0"/>
                </a:lnTo>
                <a:cubicBezTo>
                  <a:pt x="1179487" y="0"/>
                  <a:pt x="1247775" y="68288"/>
                  <a:pt x="1247775" y="152400"/>
                </a:cubicBezTo>
                <a:lnTo>
                  <a:pt x="1247775" y="152400"/>
                </a:lnTo>
                <a:cubicBezTo>
                  <a:pt x="1247775" y="236512"/>
                  <a:pt x="1179487" y="304800"/>
                  <a:pt x="1095375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FC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5" name="Text 23"/>
          <p:cNvSpPr/>
          <p:nvPr/>
        </p:nvSpPr>
        <p:spPr>
          <a:xfrm>
            <a:off x="2308324" y="5723422"/>
            <a:ext cx="1323975" cy="304800"/>
          </a:xfrm>
          <a:prstGeom prst="rect">
            <a:avLst/>
          </a:prstGeom>
          <a:noFill/>
          <a:ln/>
        </p:spPr>
        <p:txBody>
          <a:bodyPr wrap="square" lIns="114300" tIns="38100" rIns="1143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Прикладные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3632299" y="5754570"/>
            <a:ext cx="552450" cy="304800"/>
          </a:xfrm>
          <a:custGeom>
            <a:avLst/>
            <a:gdLst/>
            <a:ahLst/>
            <a:cxnLst/>
            <a:rect l="l" t="t" r="r" b="b"/>
            <a:pathLst>
              <a:path w="552450" h="304800">
                <a:moveTo>
                  <a:pt x="152400" y="0"/>
                </a:moveTo>
                <a:lnTo>
                  <a:pt x="400050" y="0"/>
                </a:lnTo>
                <a:cubicBezTo>
                  <a:pt x="484162" y="0"/>
                  <a:pt x="552450" y="68288"/>
                  <a:pt x="552450" y="152400"/>
                </a:cubicBezTo>
                <a:lnTo>
                  <a:pt x="552450" y="152400"/>
                </a:lnTo>
                <a:cubicBezTo>
                  <a:pt x="552450" y="236512"/>
                  <a:pt x="484162" y="304800"/>
                  <a:pt x="40005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FC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7" name="Text 25"/>
          <p:cNvSpPr/>
          <p:nvPr/>
        </p:nvSpPr>
        <p:spPr>
          <a:xfrm>
            <a:off x="3632299" y="5754570"/>
            <a:ext cx="628650" cy="304800"/>
          </a:xfrm>
          <a:prstGeom prst="rect">
            <a:avLst/>
          </a:prstGeom>
          <a:noFill/>
          <a:ln/>
        </p:spPr>
        <p:txBody>
          <a:bodyPr wrap="square" lIns="114300" tIns="38100" rIns="1143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ОКР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542925" y="6135570"/>
            <a:ext cx="2219325" cy="304800"/>
          </a:xfrm>
          <a:custGeom>
            <a:avLst/>
            <a:gdLst/>
            <a:ahLst/>
            <a:cxnLst/>
            <a:rect l="l" t="t" r="r" b="b"/>
            <a:pathLst>
              <a:path w="2219325" h="304800">
                <a:moveTo>
                  <a:pt x="152400" y="0"/>
                </a:moveTo>
                <a:lnTo>
                  <a:pt x="2066925" y="0"/>
                </a:lnTo>
                <a:cubicBezTo>
                  <a:pt x="2151037" y="0"/>
                  <a:pt x="2219325" y="68288"/>
                  <a:pt x="2219325" y="152400"/>
                </a:cubicBezTo>
                <a:lnTo>
                  <a:pt x="2219325" y="152400"/>
                </a:lnTo>
                <a:cubicBezTo>
                  <a:pt x="2219325" y="236512"/>
                  <a:pt x="2151037" y="304800"/>
                  <a:pt x="2066925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FC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9" name="Text 27"/>
          <p:cNvSpPr/>
          <p:nvPr/>
        </p:nvSpPr>
        <p:spPr>
          <a:xfrm>
            <a:off x="542925" y="6135570"/>
            <a:ext cx="2295525" cy="304800"/>
          </a:xfrm>
          <a:prstGeom prst="rect">
            <a:avLst/>
          </a:prstGeom>
          <a:noFill/>
          <a:ln/>
        </p:spPr>
        <p:txBody>
          <a:bodyPr wrap="square" lIns="114300" tIns="38100" rIns="1143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Технологические работы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2837408" y="6135570"/>
            <a:ext cx="1971675" cy="304800"/>
          </a:xfrm>
          <a:custGeom>
            <a:avLst/>
            <a:gdLst/>
            <a:ahLst/>
            <a:cxnLst/>
            <a:rect l="l" t="t" r="r" b="b"/>
            <a:pathLst>
              <a:path w="1971675" h="304800">
                <a:moveTo>
                  <a:pt x="152400" y="0"/>
                </a:moveTo>
                <a:lnTo>
                  <a:pt x="1819275" y="0"/>
                </a:lnTo>
                <a:cubicBezTo>
                  <a:pt x="1903387" y="0"/>
                  <a:pt x="1971675" y="68288"/>
                  <a:pt x="1971675" y="152400"/>
                </a:cubicBezTo>
                <a:lnTo>
                  <a:pt x="1971675" y="152400"/>
                </a:lnTo>
                <a:cubicBezTo>
                  <a:pt x="1971675" y="236512"/>
                  <a:pt x="1903387" y="304800"/>
                  <a:pt x="1819275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FC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1" name="Text 29"/>
          <p:cNvSpPr/>
          <p:nvPr/>
        </p:nvSpPr>
        <p:spPr>
          <a:xfrm>
            <a:off x="2836366" y="6134117"/>
            <a:ext cx="2047875" cy="304800"/>
          </a:xfrm>
          <a:prstGeom prst="rect">
            <a:avLst/>
          </a:prstGeom>
          <a:noFill/>
          <a:ln/>
        </p:spPr>
        <p:txBody>
          <a:bodyPr wrap="square" lIns="114300" tIns="38100" rIns="1143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Трансфер технологий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6172200" y="1028700"/>
            <a:ext cx="5638800" cy="3009900"/>
          </a:xfrm>
          <a:custGeom>
            <a:avLst/>
            <a:gdLst/>
            <a:ahLst/>
            <a:cxnLst/>
            <a:rect l="l" t="t" r="r" b="b"/>
            <a:pathLst>
              <a:path w="5638800" h="3009900">
                <a:moveTo>
                  <a:pt x="76211" y="0"/>
                </a:moveTo>
                <a:lnTo>
                  <a:pt x="5562589" y="0"/>
                </a:lnTo>
                <a:cubicBezTo>
                  <a:pt x="5604679" y="0"/>
                  <a:pt x="5638800" y="34121"/>
                  <a:pt x="5638800" y="76211"/>
                </a:cubicBezTo>
                <a:lnTo>
                  <a:pt x="5638800" y="2933689"/>
                </a:lnTo>
                <a:cubicBezTo>
                  <a:pt x="5638800" y="2975779"/>
                  <a:pt x="5604679" y="3009900"/>
                  <a:pt x="5562589" y="3009900"/>
                </a:cubicBezTo>
                <a:lnTo>
                  <a:pt x="76211" y="3009900"/>
                </a:lnTo>
                <a:cubicBezTo>
                  <a:pt x="34121" y="3009900"/>
                  <a:pt x="0" y="2975779"/>
                  <a:pt x="0" y="2933689"/>
                </a:cubicBezTo>
                <a:lnTo>
                  <a:pt x="0" y="76211"/>
                </a:lnTo>
                <a:cubicBezTo>
                  <a:pt x="0" y="34149"/>
                  <a:pt x="34149" y="0"/>
                  <a:pt x="76211" y="0"/>
                </a:cubicBezTo>
                <a:close/>
              </a:path>
            </a:pathLst>
          </a:custGeom>
          <a:solidFill>
            <a:srgbClr val="8B0000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KZ"/>
          </a:p>
        </p:txBody>
      </p:sp>
      <p:sp>
        <p:nvSpPr>
          <p:cNvPr id="33" name="Shape 31"/>
          <p:cNvSpPr/>
          <p:nvPr/>
        </p:nvSpPr>
        <p:spPr>
          <a:xfrm>
            <a:off x="6353175" y="12192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57150" y="42863"/>
                </a:moveTo>
                <a:lnTo>
                  <a:pt x="57150" y="35719"/>
                </a:lnTo>
                <a:cubicBezTo>
                  <a:pt x="57150" y="15984"/>
                  <a:pt x="95548" y="0"/>
                  <a:pt x="142875" y="0"/>
                </a:cubicBezTo>
                <a:cubicBezTo>
                  <a:pt x="190202" y="0"/>
                  <a:pt x="228600" y="15984"/>
                  <a:pt x="228600" y="35719"/>
                </a:cubicBezTo>
                <a:lnTo>
                  <a:pt x="228600" y="42863"/>
                </a:lnTo>
                <a:cubicBezTo>
                  <a:pt x="228600" y="56525"/>
                  <a:pt x="210160" y="68401"/>
                  <a:pt x="183059" y="74429"/>
                </a:cubicBezTo>
                <a:cubicBezTo>
                  <a:pt x="181987" y="73179"/>
                  <a:pt x="180871" y="71973"/>
                  <a:pt x="179755" y="70857"/>
                </a:cubicBezTo>
                <a:cubicBezTo>
                  <a:pt x="172834" y="64026"/>
                  <a:pt x="163904" y="58847"/>
                  <a:pt x="154573" y="55007"/>
                </a:cubicBezTo>
                <a:cubicBezTo>
                  <a:pt x="135865" y="47193"/>
                  <a:pt x="111487" y="42907"/>
                  <a:pt x="85725" y="42907"/>
                </a:cubicBezTo>
                <a:cubicBezTo>
                  <a:pt x="75947" y="42907"/>
                  <a:pt x="66392" y="43532"/>
                  <a:pt x="57239" y="44738"/>
                </a:cubicBezTo>
                <a:cubicBezTo>
                  <a:pt x="57150" y="44157"/>
                  <a:pt x="57150" y="43532"/>
                  <a:pt x="57150" y="42907"/>
                </a:cubicBezTo>
                <a:close/>
                <a:moveTo>
                  <a:pt x="192881" y="157609"/>
                </a:moveTo>
                <a:lnTo>
                  <a:pt x="192881" y="136981"/>
                </a:lnTo>
                <a:cubicBezTo>
                  <a:pt x="199623" y="135240"/>
                  <a:pt x="205963" y="133186"/>
                  <a:pt x="211723" y="130775"/>
                </a:cubicBezTo>
                <a:cubicBezTo>
                  <a:pt x="217616" y="128320"/>
                  <a:pt x="223376" y="125328"/>
                  <a:pt x="228600" y="121712"/>
                </a:cubicBezTo>
                <a:lnTo>
                  <a:pt x="228600" y="128588"/>
                </a:lnTo>
                <a:cubicBezTo>
                  <a:pt x="228600" y="140553"/>
                  <a:pt x="214536" y="151135"/>
                  <a:pt x="192881" y="157609"/>
                </a:cubicBezTo>
                <a:close/>
                <a:moveTo>
                  <a:pt x="192881" y="114746"/>
                </a:moveTo>
                <a:lnTo>
                  <a:pt x="192881" y="100013"/>
                </a:lnTo>
                <a:cubicBezTo>
                  <a:pt x="192881" y="98003"/>
                  <a:pt x="192703" y="96083"/>
                  <a:pt x="192435" y="94208"/>
                </a:cubicBezTo>
                <a:cubicBezTo>
                  <a:pt x="199355" y="92467"/>
                  <a:pt x="205829" y="90368"/>
                  <a:pt x="211723" y="87868"/>
                </a:cubicBezTo>
                <a:cubicBezTo>
                  <a:pt x="217616" y="85368"/>
                  <a:pt x="223376" y="82421"/>
                  <a:pt x="228600" y="78804"/>
                </a:cubicBezTo>
                <a:lnTo>
                  <a:pt x="228600" y="85680"/>
                </a:lnTo>
                <a:cubicBezTo>
                  <a:pt x="228600" y="97646"/>
                  <a:pt x="214536" y="108228"/>
                  <a:pt x="192881" y="114702"/>
                </a:cubicBezTo>
                <a:close/>
                <a:moveTo>
                  <a:pt x="0" y="107156"/>
                </a:moveTo>
                <a:lnTo>
                  <a:pt x="0" y="100013"/>
                </a:lnTo>
                <a:cubicBezTo>
                  <a:pt x="0" y="80278"/>
                  <a:pt x="38398" y="64294"/>
                  <a:pt x="85725" y="64294"/>
                </a:cubicBezTo>
                <a:cubicBezTo>
                  <a:pt x="133052" y="64294"/>
                  <a:pt x="171450" y="80278"/>
                  <a:pt x="171450" y="100013"/>
                </a:cubicBezTo>
                <a:lnTo>
                  <a:pt x="171450" y="107156"/>
                </a:lnTo>
                <a:cubicBezTo>
                  <a:pt x="171450" y="126891"/>
                  <a:pt x="133052" y="142875"/>
                  <a:pt x="85725" y="142875"/>
                </a:cubicBezTo>
                <a:cubicBezTo>
                  <a:pt x="38398" y="142875"/>
                  <a:pt x="0" y="126891"/>
                  <a:pt x="0" y="107156"/>
                </a:cubicBezTo>
                <a:close/>
                <a:moveTo>
                  <a:pt x="171450" y="150019"/>
                </a:moveTo>
                <a:cubicBezTo>
                  <a:pt x="171450" y="169753"/>
                  <a:pt x="133052" y="185738"/>
                  <a:pt x="85725" y="185738"/>
                </a:cubicBezTo>
                <a:cubicBezTo>
                  <a:pt x="38398" y="185738"/>
                  <a:pt x="0" y="169753"/>
                  <a:pt x="0" y="150019"/>
                </a:cubicBezTo>
                <a:lnTo>
                  <a:pt x="0" y="143143"/>
                </a:lnTo>
                <a:cubicBezTo>
                  <a:pt x="5179" y="146759"/>
                  <a:pt x="10939" y="149706"/>
                  <a:pt x="16877" y="152207"/>
                </a:cubicBezTo>
                <a:cubicBezTo>
                  <a:pt x="35585" y="160020"/>
                  <a:pt x="59963" y="164306"/>
                  <a:pt x="85725" y="164306"/>
                </a:cubicBezTo>
                <a:cubicBezTo>
                  <a:pt x="111487" y="164306"/>
                  <a:pt x="135865" y="159975"/>
                  <a:pt x="154573" y="152207"/>
                </a:cubicBezTo>
                <a:cubicBezTo>
                  <a:pt x="160466" y="149751"/>
                  <a:pt x="166226" y="146759"/>
                  <a:pt x="171450" y="143143"/>
                </a:cubicBezTo>
                <a:lnTo>
                  <a:pt x="171450" y="150019"/>
                </a:lnTo>
                <a:close/>
                <a:moveTo>
                  <a:pt x="171450" y="186005"/>
                </a:moveTo>
                <a:lnTo>
                  <a:pt x="171450" y="192881"/>
                </a:lnTo>
                <a:cubicBezTo>
                  <a:pt x="171450" y="212616"/>
                  <a:pt x="133052" y="228600"/>
                  <a:pt x="85725" y="228600"/>
                </a:cubicBezTo>
                <a:cubicBezTo>
                  <a:pt x="38398" y="228600"/>
                  <a:pt x="0" y="212616"/>
                  <a:pt x="0" y="192881"/>
                </a:cubicBezTo>
                <a:lnTo>
                  <a:pt x="0" y="186005"/>
                </a:lnTo>
                <a:cubicBezTo>
                  <a:pt x="5179" y="189622"/>
                  <a:pt x="10939" y="192569"/>
                  <a:pt x="16877" y="195069"/>
                </a:cubicBezTo>
                <a:cubicBezTo>
                  <a:pt x="35585" y="202883"/>
                  <a:pt x="59963" y="207169"/>
                  <a:pt x="85725" y="207169"/>
                </a:cubicBezTo>
                <a:cubicBezTo>
                  <a:pt x="111487" y="207169"/>
                  <a:pt x="135865" y="202838"/>
                  <a:pt x="154573" y="195069"/>
                </a:cubicBezTo>
                <a:cubicBezTo>
                  <a:pt x="160466" y="192613"/>
                  <a:pt x="166226" y="189622"/>
                  <a:pt x="171450" y="186005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4" name="Text 32"/>
          <p:cNvSpPr/>
          <p:nvPr/>
        </p:nvSpPr>
        <p:spPr>
          <a:xfrm>
            <a:off x="6610350" y="1181100"/>
            <a:ext cx="51625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Объем финансирования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6210300" y="1600200"/>
            <a:ext cx="5562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36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75 000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6276975" y="2095500"/>
            <a:ext cx="5429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млн тенге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6324600" y="2476500"/>
            <a:ext cx="5334000" cy="419100"/>
          </a:xfrm>
          <a:custGeom>
            <a:avLst/>
            <a:gdLst/>
            <a:ahLst/>
            <a:cxnLst/>
            <a:rect l="l" t="t" r="r" b="b"/>
            <a:pathLst>
              <a:path w="5334000" h="419100">
                <a:moveTo>
                  <a:pt x="38100" y="0"/>
                </a:moveTo>
                <a:lnTo>
                  <a:pt x="5295900" y="0"/>
                </a:lnTo>
                <a:cubicBezTo>
                  <a:pt x="5316942" y="0"/>
                  <a:pt x="5334000" y="17058"/>
                  <a:pt x="5334000" y="38100"/>
                </a:cubicBezTo>
                <a:lnTo>
                  <a:pt x="5334000" y="381000"/>
                </a:lnTo>
                <a:cubicBezTo>
                  <a:pt x="5334000" y="402042"/>
                  <a:pt x="5316942" y="419100"/>
                  <a:pt x="5295900" y="419100"/>
                </a:cubicBezTo>
                <a:lnTo>
                  <a:pt x="38100" y="419100"/>
                </a:lnTo>
                <a:cubicBezTo>
                  <a:pt x="17058" y="419100"/>
                  <a:pt x="0" y="402042"/>
                  <a:pt x="0" y="3810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8" name="Text 36"/>
          <p:cNvSpPr/>
          <p:nvPr/>
        </p:nvSpPr>
        <p:spPr>
          <a:xfrm>
            <a:off x="6438900" y="2571750"/>
            <a:ext cx="7143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2026 год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10469017" y="2552700"/>
            <a:ext cx="11715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22 000 млн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6324600" y="2971800"/>
            <a:ext cx="5334000" cy="419100"/>
          </a:xfrm>
          <a:custGeom>
            <a:avLst/>
            <a:gdLst/>
            <a:ahLst/>
            <a:cxnLst/>
            <a:rect l="l" t="t" r="r" b="b"/>
            <a:pathLst>
              <a:path w="5334000" h="419100">
                <a:moveTo>
                  <a:pt x="38100" y="0"/>
                </a:moveTo>
                <a:lnTo>
                  <a:pt x="5295900" y="0"/>
                </a:lnTo>
                <a:cubicBezTo>
                  <a:pt x="5316942" y="0"/>
                  <a:pt x="5334000" y="17058"/>
                  <a:pt x="5334000" y="38100"/>
                </a:cubicBezTo>
                <a:lnTo>
                  <a:pt x="5334000" y="381000"/>
                </a:lnTo>
                <a:cubicBezTo>
                  <a:pt x="5334000" y="402042"/>
                  <a:pt x="5316942" y="419100"/>
                  <a:pt x="5295900" y="419100"/>
                </a:cubicBezTo>
                <a:lnTo>
                  <a:pt x="38100" y="419100"/>
                </a:lnTo>
                <a:cubicBezTo>
                  <a:pt x="17058" y="419100"/>
                  <a:pt x="0" y="402042"/>
                  <a:pt x="0" y="3810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1" name="Text 39"/>
          <p:cNvSpPr/>
          <p:nvPr/>
        </p:nvSpPr>
        <p:spPr>
          <a:xfrm>
            <a:off x="6438900" y="3067050"/>
            <a:ext cx="7143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2027 год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10469017" y="3048000"/>
            <a:ext cx="11715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31 000 млн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6324600" y="3467100"/>
            <a:ext cx="5334000" cy="419100"/>
          </a:xfrm>
          <a:custGeom>
            <a:avLst/>
            <a:gdLst/>
            <a:ahLst/>
            <a:cxnLst/>
            <a:rect l="l" t="t" r="r" b="b"/>
            <a:pathLst>
              <a:path w="5334000" h="419100">
                <a:moveTo>
                  <a:pt x="38100" y="0"/>
                </a:moveTo>
                <a:lnTo>
                  <a:pt x="5295900" y="0"/>
                </a:lnTo>
                <a:cubicBezTo>
                  <a:pt x="5316942" y="0"/>
                  <a:pt x="5334000" y="17058"/>
                  <a:pt x="5334000" y="38100"/>
                </a:cubicBezTo>
                <a:lnTo>
                  <a:pt x="5334000" y="381000"/>
                </a:lnTo>
                <a:cubicBezTo>
                  <a:pt x="5334000" y="402042"/>
                  <a:pt x="5316942" y="419100"/>
                  <a:pt x="5295900" y="419100"/>
                </a:cubicBezTo>
                <a:lnTo>
                  <a:pt x="38100" y="419100"/>
                </a:lnTo>
                <a:cubicBezTo>
                  <a:pt x="17058" y="419100"/>
                  <a:pt x="0" y="402042"/>
                  <a:pt x="0" y="3810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4" name="Text 42"/>
          <p:cNvSpPr/>
          <p:nvPr/>
        </p:nvSpPr>
        <p:spPr>
          <a:xfrm>
            <a:off x="6438900" y="3562350"/>
            <a:ext cx="7143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2028 год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10469017" y="3543300"/>
            <a:ext cx="11715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22 000 млн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6191250" y="4152900"/>
            <a:ext cx="5619750" cy="1847850"/>
          </a:xfrm>
          <a:custGeom>
            <a:avLst/>
            <a:gdLst/>
            <a:ahLst/>
            <a:cxnLst/>
            <a:rect l="l" t="t" r="r" b="b"/>
            <a:pathLst>
              <a:path w="5619750" h="1847850">
                <a:moveTo>
                  <a:pt x="38100" y="0"/>
                </a:moveTo>
                <a:lnTo>
                  <a:pt x="5543545" y="0"/>
                </a:lnTo>
                <a:cubicBezTo>
                  <a:pt x="5585632" y="0"/>
                  <a:pt x="5619750" y="34118"/>
                  <a:pt x="5619750" y="76205"/>
                </a:cubicBezTo>
                <a:lnTo>
                  <a:pt x="5619750" y="1771645"/>
                </a:lnTo>
                <a:cubicBezTo>
                  <a:pt x="5619750" y="1813732"/>
                  <a:pt x="5585632" y="1847850"/>
                  <a:pt x="5543545" y="1847850"/>
                </a:cubicBezTo>
                <a:lnTo>
                  <a:pt x="38100" y="1847850"/>
                </a:lnTo>
                <a:cubicBezTo>
                  <a:pt x="17072" y="1847850"/>
                  <a:pt x="0" y="1830778"/>
                  <a:pt x="0" y="18097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D1FAE5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7" name="Shape 45"/>
          <p:cNvSpPr/>
          <p:nvPr/>
        </p:nvSpPr>
        <p:spPr>
          <a:xfrm>
            <a:off x="6191250" y="4152900"/>
            <a:ext cx="38100" cy="1847850"/>
          </a:xfrm>
          <a:custGeom>
            <a:avLst/>
            <a:gdLst/>
            <a:ahLst/>
            <a:cxnLst/>
            <a:rect l="l" t="t" r="r" b="b"/>
            <a:pathLst>
              <a:path w="38100" h="1847850">
                <a:moveTo>
                  <a:pt x="38100" y="0"/>
                </a:moveTo>
                <a:lnTo>
                  <a:pt x="38100" y="0"/>
                </a:lnTo>
                <a:lnTo>
                  <a:pt x="38100" y="1847850"/>
                </a:lnTo>
                <a:lnTo>
                  <a:pt x="38100" y="1847850"/>
                </a:lnTo>
                <a:cubicBezTo>
                  <a:pt x="17072" y="1847850"/>
                  <a:pt x="0" y="1830778"/>
                  <a:pt x="0" y="18097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8" name="Shape 46"/>
          <p:cNvSpPr/>
          <p:nvPr/>
        </p:nvSpPr>
        <p:spPr>
          <a:xfrm>
            <a:off x="6386513" y="434340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95250" y="190500"/>
                </a:moveTo>
                <a:cubicBezTo>
                  <a:pt x="147820" y="190500"/>
                  <a:pt x="190500" y="147820"/>
                  <a:pt x="190500" y="95250"/>
                </a:cubicBezTo>
                <a:cubicBezTo>
                  <a:pt x="190500" y="42680"/>
                  <a:pt x="147820" y="0"/>
                  <a:pt x="95250" y="0"/>
                </a:cubicBezTo>
                <a:cubicBezTo>
                  <a:pt x="42680" y="0"/>
                  <a:pt x="0" y="42680"/>
                  <a:pt x="0" y="95250"/>
                </a:cubicBezTo>
                <a:cubicBezTo>
                  <a:pt x="0" y="147820"/>
                  <a:pt x="42680" y="190500"/>
                  <a:pt x="95250" y="190500"/>
                </a:cubicBezTo>
                <a:close/>
                <a:moveTo>
                  <a:pt x="126653" y="79139"/>
                </a:moveTo>
                <a:lnTo>
                  <a:pt x="96887" y="126764"/>
                </a:lnTo>
                <a:cubicBezTo>
                  <a:pt x="95324" y="129257"/>
                  <a:pt x="92646" y="130820"/>
                  <a:pt x="89706" y="130969"/>
                </a:cubicBezTo>
                <a:cubicBezTo>
                  <a:pt x="86767" y="131118"/>
                  <a:pt x="83939" y="129778"/>
                  <a:pt x="82190" y="127397"/>
                </a:cubicBezTo>
                <a:lnTo>
                  <a:pt x="64331" y="103584"/>
                </a:lnTo>
                <a:cubicBezTo>
                  <a:pt x="61354" y="99640"/>
                  <a:pt x="62173" y="94059"/>
                  <a:pt x="66117" y="91083"/>
                </a:cubicBezTo>
                <a:cubicBezTo>
                  <a:pt x="70061" y="88106"/>
                  <a:pt x="75642" y="88925"/>
                  <a:pt x="78618" y="92869"/>
                </a:cubicBezTo>
                <a:lnTo>
                  <a:pt x="88664" y="106263"/>
                </a:lnTo>
                <a:lnTo>
                  <a:pt x="111509" y="69689"/>
                </a:lnTo>
                <a:cubicBezTo>
                  <a:pt x="114114" y="65522"/>
                  <a:pt x="119621" y="64219"/>
                  <a:pt x="123825" y="66861"/>
                </a:cubicBezTo>
                <a:cubicBezTo>
                  <a:pt x="128029" y="69503"/>
                  <a:pt x="129294" y="74972"/>
                  <a:pt x="126653" y="79177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9" name="Text 47"/>
          <p:cNvSpPr/>
          <p:nvPr/>
        </p:nvSpPr>
        <p:spPr>
          <a:xfrm>
            <a:off x="6600825" y="4305300"/>
            <a:ext cx="51530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059669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Стратегические ориентиры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6362700" y="4648200"/>
            <a:ext cx="53721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✓ Послания Президента РК народу Казахстана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6362700" y="4895850"/>
            <a:ext cx="53721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✓ Национальный план развития РК до 2029 года</a:t>
            </a:r>
            <a:endParaRPr lang="en-US" sz="1600" dirty="0"/>
          </a:p>
        </p:txBody>
      </p:sp>
      <p:sp>
        <p:nvSpPr>
          <p:cNvPr id="52" name="Text 50"/>
          <p:cNvSpPr/>
          <p:nvPr/>
        </p:nvSpPr>
        <p:spPr>
          <a:xfrm>
            <a:off x="6362700" y="5143500"/>
            <a:ext cx="53721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✓ Концепция развития высшего образования и науки 2023-2029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6362700" y="5391150"/>
            <a:ext cx="53721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✓ Протокол НСНТ от 26.09.2025</a:t>
            </a:r>
            <a:endParaRPr lang="en-US" sz="1600" dirty="0"/>
          </a:p>
        </p:txBody>
      </p:sp>
      <p:sp>
        <p:nvSpPr>
          <p:cNvPr id="54" name="Text 52"/>
          <p:cNvSpPr/>
          <p:nvPr/>
        </p:nvSpPr>
        <p:spPr>
          <a:xfrm>
            <a:off x="6362700" y="5638800"/>
            <a:ext cx="53721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✓ Протокол Совета по ИИ от 01.10.2025</a:t>
            </a:r>
            <a:endParaRPr lang="en-US" sz="1600" dirty="0"/>
          </a:p>
        </p:txBody>
      </p:sp>
      <p:sp>
        <p:nvSpPr>
          <p:cNvPr id="56" name="Shape 24">
            <a:extLst>
              <a:ext uri="{FF2B5EF4-FFF2-40B4-BE49-F238E27FC236}">
                <a16:creationId xmlns:a16="http://schemas.microsoft.com/office/drawing/2014/main" id="{F248C106-E52F-29B7-E72D-A8224A2B37F3}"/>
              </a:ext>
            </a:extLst>
          </p:cNvPr>
          <p:cNvSpPr/>
          <p:nvPr/>
        </p:nvSpPr>
        <p:spPr>
          <a:xfrm>
            <a:off x="4237285" y="5754570"/>
            <a:ext cx="552450" cy="304800"/>
          </a:xfrm>
          <a:custGeom>
            <a:avLst/>
            <a:gdLst/>
            <a:ahLst/>
            <a:cxnLst/>
            <a:rect l="l" t="t" r="r" b="b"/>
            <a:pathLst>
              <a:path w="552450" h="304800">
                <a:moveTo>
                  <a:pt x="152400" y="0"/>
                </a:moveTo>
                <a:lnTo>
                  <a:pt x="400050" y="0"/>
                </a:lnTo>
                <a:cubicBezTo>
                  <a:pt x="484162" y="0"/>
                  <a:pt x="552450" y="68288"/>
                  <a:pt x="552450" y="152400"/>
                </a:cubicBezTo>
                <a:lnTo>
                  <a:pt x="552450" y="152400"/>
                </a:lnTo>
                <a:cubicBezTo>
                  <a:pt x="552450" y="236512"/>
                  <a:pt x="484162" y="304800"/>
                  <a:pt x="40005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FC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57" name="Text 25">
            <a:extLst>
              <a:ext uri="{FF2B5EF4-FFF2-40B4-BE49-F238E27FC236}">
                <a16:creationId xmlns:a16="http://schemas.microsoft.com/office/drawing/2014/main" id="{9775EBA5-235C-FD5A-0A42-ECB6550A69E0}"/>
              </a:ext>
            </a:extLst>
          </p:cNvPr>
          <p:cNvSpPr/>
          <p:nvPr/>
        </p:nvSpPr>
        <p:spPr>
          <a:xfrm>
            <a:off x="4199185" y="5754570"/>
            <a:ext cx="628650" cy="304800"/>
          </a:xfrm>
          <a:prstGeom prst="rect">
            <a:avLst/>
          </a:prstGeom>
          <a:noFill/>
          <a:ln/>
        </p:spPr>
        <p:txBody>
          <a:bodyPr wrap="square" lIns="114300" tIns="38100" rIns="114300" bIns="38100" rtlCol="0" anchor="ctr"/>
          <a:lstStyle/>
          <a:p>
            <a:pPr>
              <a:lnSpc>
                <a:spcPct val="130000"/>
              </a:lnSpc>
            </a:pPr>
            <a:r>
              <a:rPr lang="ru-RU" sz="12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ОПИ</a:t>
            </a:r>
            <a:endParaRPr lang="en-US" sz="1600" dirty="0"/>
          </a:p>
        </p:txBody>
      </p:sp>
      <p:sp>
        <p:nvSpPr>
          <p:cNvPr id="58" name="Shape 26">
            <a:extLst>
              <a:ext uri="{FF2B5EF4-FFF2-40B4-BE49-F238E27FC236}">
                <a16:creationId xmlns:a16="http://schemas.microsoft.com/office/drawing/2014/main" id="{1DE11E24-3FFC-534E-9573-C50A6C6B2890}"/>
              </a:ext>
            </a:extLst>
          </p:cNvPr>
          <p:cNvSpPr/>
          <p:nvPr/>
        </p:nvSpPr>
        <p:spPr>
          <a:xfrm>
            <a:off x="571500" y="6467674"/>
            <a:ext cx="2219325" cy="304800"/>
          </a:xfrm>
          <a:custGeom>
            <a:avLst/>
            <a:gdLst/>
            <a:ahLst/>
            <a:cxnLst/>
            <a:rect l="l" t="t" r="r" b="b"/>
            <a:pathLst>
              <a:path w="2219325" h="304800">
                <a:moveTo>
                  <a:pt x="152400" y="0"/>
                </a:moveTo>
                <a:lnTo>
                  <a:pt x="2066925" y="0"/>
                </a:lnTo>
                <a:cubicBezTo>
                  <a:pt x="2151037" y="0"/>
                  <a:pt x="2219325" y="68288"/>
                  <a:pt x="2219325" y="152400"/>
                </a:cubicBezTo>
                <a:lnTo>
                  <a:pt x="2219325" y="152400"/>
                </a:lnTo>
                <a:cubicBezTo>
                  <a:pt x="2219325" y="236512"/>
                  <a:pt x="2151037" y="304800"/>
                  <a:pt x="2066925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FC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59" name="Text 27">
            <a:extLst>
              <a:ext uri="{FF2B5EF4-FFF2-40B4-BE49-F238E27FC236}">
                <a16:creationId xmlns:a16="http://schemas.microsoft.com/office/drawing/2014/main" id="{607F9657-BC40-23FF-BBE5-757F4DEBD6E3}"/>
              </a:ext>
            </a:extLst>
          </p:cNvPr>
          <p:cNvSpPr/>
          <p:nvPr/>
        </p:nvSpPr>
        <p:spPr>
          <a:xfrm>
            <a:off x="595313" y="6449638"/>
            <a:ext cx="2295525" cy="304800"/>
          </a:xfrm>
          <a:prstGeom prst="rect">
            <a:avLst/>
          </a:prstGeom>
          <a:noFill/>
          <a:ln/>
        </p:spPr>
        <p:txBody>
          <a:bodyPr wrap="square" lIns="114300" tIns="38100" rIns="114300" bIns="38100" rtlCol="0" anchor="ctr"/>
          <a:lstStyle/>
          <a:p>
            <a:pPr>
              <a:lnSpc>
                <a:spcPct val="130000"/>
              </a:lnSpc>
            </a:pPr>
            <a:r>
              <a:rPr lang="ru-RU" sz="12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Опытное производство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17500" y="31750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63500" y="0"/>
                </a:moveTo>
                <a:lnTo>
                  <a:pt x="254000" y="0"/>
                </a:lnTo>
                <a:cubicBezTo>
                  <a:pt x="289047" y="0"/>
                  <a:pt x="317500" y="28453"/>
                  <a:pt x="317500" y="63500"/>
                </a:cubicBezTo>
                <a:lnTo>
                  <a:pt x="317500" y="254000"/>
                </a:lnTo>
                <a:cubicBezTo>
                  <a:pt x="317500" y="289047"/>
                  <a:pt x="289047" y="317500"/>
                  <a:pt x="254000" y="317500"/>
                </a:cubicBezTo>
                <a:lnTo>
                  <a:pt x="63500" y="317500"/>
                </a:lnTo>
                <a:cubicBezTo>
                  <a:pt x="28453" y="317500"/>
                  <a:pt x="0" y="289047"/>
                  <a:pt x="0" y="2540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" name="Text 1"/>
          <p:cNvSpPr/>
          <p:nvPr/>
        </p:nvSpPr>
        <p:spPr>
          <a:xfrm>
            <a:off x="429493" y="365125"/>
            <a:ext cx="17462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2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30250" y="333375"/>
            <a:ext cx="744537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875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Приоритетные направления и объемы финансирования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17500" y="698500"/>
            <a:ext cx="762000" cy="31750"/>
          </a:xfrm>
          <a:custGeom>
            <a:avLst/>
            <a:gdLst/>
            <a:ahLst/>
            <a:cxnLst/>
            <a:rect l="l" t="t" r="r" b="b"/>
            <a:pathLst>
              <a:path w="762000" h="31750">
                <a:moveTo>
                  <a:pt x="0" y="0"/>
                </a:moveTo>
                <a:lnTo>
                  <a:pt x="762000" y="0"/>
                </a:lnTo>
                <a:lnTo>
                  <a:pt x="762000" y="31750"/>
                </a:lnTo>
                <a:lnTo>
                  <a:pt x="0" y="3175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" name="Shape 4"/>
          <p:cNvSpPr/>
          <p:nvPr/>
        </p:nvSpPr>
        <p:spPr>
          <a:xfrm>
            <a:off x="317500" y="825500"/>
            <a:ext cx="1595438" cy="844922"/>
          </a:xfrm>
          <a:custGeom>
            <a:avLst/>
            <a:gdLst/>
            <a:ahLst/>
            <a:cxnLst/>
            <a:rect l="l" t="t" r="r" b="b"/>
            <a:pathLst>
              <a:path w="1595438" h="889000">
                <a:moveTo>
                  <a:pt x="63501" y="0"/>
                </a:moveTo>
                <a:lnTo>
                  <a:pt x="1531936" y="0"/>
                </a:lnTo>
                <a:cubicBezTo>
                  <a:pt x="1567007" y="0"/>
                  <a:pt x="1595438" y="28430"/>
                  <a:pt x="1595438" y="63501"/>
                </a:cubicBezTo>
                <a:lnTo>
                  <a:pt x="1595438" y="825499"/>
                </a:lnTo>
                <a:cubicBezTo>
                  <a:pt x="1595438" y="860570"/>
                  <a:pt x="1567007" y="889000"/>
                  <a:pt x="1531936" y="889000"/>
                </a:cubicBezTo>
                <a:lnTo>
                  <a:pt x="63501" y="889000"/>
                </a:lnTo>
                <a:cubicBezTo>
                  <a:pt x="28430" y="889000"/>
                  <a:pt x="0" y="860570"/>
                  <a:pt x="0" y="825499"/>
                </a:cubicBezTo>
                <a:lnTo>
                  <a:pt x="0" y="63501"/>
                </a:lnTo>
                <a:cubicBezTo>
                  <a:pt x="0" y="28454"/>
                  <a:pt x="28454" y="0"/>
                  <a:pt x="63501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7" name="Text 5"/>
          <p:cNvSpPr/>
          <p:nvPr/>
        </p:nvSpPr>
        <p:spPr>
          <a:xfrm>
            <a:off x="349250" y="889000"/>
            <a:ext cx="1531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Экология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345281" y="1079500"/>
            <a:ext cx="15398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14 233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349250" y="1301750"/>
            <a:ext cx="15319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млн тг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1977554" y="825500"/>
            <a:ext cx="1595438" cy="844922"/>
          </a:xfrm>
          <a:custGeom>
            <a:avLst/>
            <a:gdLst/>
            <a:ahLst/>
            <a:cxnLst/>
            <a:rect l="l" t="t" r="r" b="b"/>
            <a:pathLst>
              <a:path w="1595438" h="889000">
                <a:moveTo>
                  <a:pt x="63501" y="0"/>
                </a:moveTo>
                <a:lnTo>
                  <a:pt x="1531936" y="0"/>
                </a:lnTo>
                <a:cubicBezTo>
                  <a:pt x="1567007" y="0"/>
                  <a:pt x="1595438" y="28430"/>
                  <a:pt x="1595438" y="63501"/>
                </a:cubicBezTo>
                <a:lnTo>
                  <a:pt x="1595438" y="825499"/>
                </a:lnTo>
                <a:cubicBezTo>
                  <a:pt x="1595438" y="860570"/>
                  <a:pt x="1567007" y="889000"/>
                  <a:pt x="1531936" y="889000"/>
                </a:cubicBezTo>
                <a:lnTo>
                  <a:pt x="63501" y="889000"/>
                </a:lnTo>
                <a:cubicBezTo>
                  <a:pt x="28430" y="889000"/>
                  <a:pt x="0" y="860570"/>
                  <a:pt x="0" y="825499"/>
                </a:cubicBezTo>
                <a:lnTo>
                  <a:pt x="0" y="63501"/>
                </a:lnTo>
                <a:cubicBezTo>
                  <a:pt x="0" y="28454"/>
                  <a:pt x="28454" y="0"/>
                  <a:pt x="63501" y="0"/>
                </a:cubicBezTo>
                <a:close/>
              </a:path>
            </a:pathLst>
          </a:custGeom>
          <a:solidFill>
            <a:srgbClr val="1F293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1" name="Text 9"/>
          <p:cNvSpPr/>
          <p:nvPr/>
        </p:nvSpPr>
        <p:spPr>
          <a:xfrm>
            <a:off x="2009304" y="889000"/>
            <a:ext cx="1531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Энергия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2005335" y="1079500"/>
            <a:ext cx="15398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9 725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2009304" y="1301750"/>
            <a:ext cx="15319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млн тг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3637607" y="825500"/>
            <a:ext cx="1595438" cy="844922"/>
          </a:xfrm>
          <a:custGeom>
            <a:avLst/>
            <a:gdLst/>
            <a:ahLst/>
            <a:cxnLst/>
            <a:rect l="l" t="t" r="r" b="b"/>
            <a:pathLst>
              <a:path w="1595438" h="889000">
                <a:moveTo>
                  <a:pt x="63501" y="0"/>
                </a:moveTo>
                <a:lnTo>
                  <a:pt x="1531936" y="0"/>
                </a:lnTo>
                <a:cubicBezTo>
                  <a:pt x="1567007" y="0"/>
                  <a:pt x="1595438" y="28430"/>
                  <a:pt x="1595438" y="63501"/>
                </a:cubicBezTo>
                <a:lnTo>
                  <a:pt x="1595438" y="825499"/>
                </a:lnTo>
                <a:cubicBezTo>
                  <a:pt x="1595438" y="860570"/>
                  <a:pt x="1567007" y="889000"/>
                  <a:pt x="1531936" y="889000"/>
                </a:cubicBezTo>
                <a:lnTo>
                  <a:pt x="63501" y="889000"/>
                </a:lnTo>
                <a:cubicBezTo>
                  <a:pt x="28430" y="889000"/>
                  <a:pt x="0" y="860570"/>
                  <a:pt x="0" y="825499"/>
                </a:cubicBezTo>
                <a:lnTo>
                  <a:pt x="0" y="63501"/>
                </a:lnTo>
                <a:cubicBezTo>
                  <a:pt x="0" y="28454"/>
                  <a:pt x="28454" y="0"/>
                  <a:pt x="63501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5" name="Text 13"/>
          <p:cNvSpPr/>
          <p:nvPr/>
        </p:nvSpPr>
        <p:spPr>
          <a:xfrm>
            <a:off x="3669357" y="889000"/>
            <a:ext cx="1531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Производство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3665389" y="1079500"/>
            <a:ext cx="15398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8 525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3669357" y="1301750"/>
            <a:ext cx="15319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млн тг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5297661" y="825500"/>
            <a:ext cx="1595438" cy="844922"/>
          </a:xfrm>
          <a:custGeom>
            <a:avLst/>
            <a:gdLst/>
            <a:ahLst/>
            <a:cxnLst/>
            <a:rect l="l" t="t" r="r" b="b"/>
            <a:pathLst>
              <a:path w="1595438" h="889000">
                <a:moveTo>
                  <a:pt x="63501" y="0"/>
                </a:moveTo>
                <a:lnTo>
                  <a:pt x="1531936" y="0"/>
                </a:lnTo>
                <a:cubicBezTo>
                  <a:pt x="1567007" y="0"/>
                  <a:pt x="1595438" y="28430"/>
                  <a:pt x="1595438" y="63501"/>
                </a:cubicBezTo>
                <a:lnTo>
                  <a:pt x="1595438" y="825499"/>
                </a:lnTo>
                <a:cubicBezTo>
                  <a:pt x="1595438" y="860570"/>
                  <a:pt x="1567007" y="889000"/>
                  <a:pt x="1531936" y="889000"/>
                </a:cubicBezTo>
                <a:lnTo>
                  <a:pt x="63501" y="889000"/>
                </a:lnTo>
                <a:cubicBezTo>
                  <a:pt x="28430" y="889000"/>
                  <a:pt x="0" y="860570"/>
                  <a:pt x="0" y="825499"/>
                </a:cubicBezTo>
                <a:lnTo>
                  <a:pt x="0" y="63501"/>
                </a:lnTo>
                <a:cubicBezTo>
                  <a:pt x="0" y="28454"/>
                  <a:pt x="28454" y="0"/>
                  <a:pt x="63501" y="0"/>
                </a:cubicBezTo>
                <a:close/>
              </a:path>
            </a:pathLst>
          </a:custGeom>
          <a:solidFill>
            <a:srgbClr val="1F293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9" name="Text 17"/>
          <p:cNvSpPr/>
          <p:nvPr/>
        </p:nvSpPr>
        <p:spPr>
          <a:xfrm>
            <a:off x="5329411" y="889000"/>
            <a:ext cx="1531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Наука о жизни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5325442" y="1079500"/>
            <a:ext cx="15398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10 850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5329411" y="1301750"/>
            <a:ext cx="15319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млн тг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6957715" y="825500"/>
            <a:ext cx="1595438" cy="844922"/>
          </a:xfrm>
          <a:custGeom>
            <a:avLst/>
            <a:gdLst/>
            <a:ahLst/>
            <a:cxnLst/>
            <a:rect l="l" t="t" r="r" b="b"/>
            <a:pathLst>
              <a:path w="1595438" h="889000">
                <a:moveTo>
                  <a:pt x="63501" y="0"/>
                </a:moveTo>
                <a:lnTo>
                  <a:pt x="1531936" y="0"/>
                </a:lnTo>
                <a:cubicBezTo>
                  <a:pt x="1567007" y="0"/>
                  <a:pt x="1595438" y="28430"/>
                  <a:pt x="1595438" y="63501"/>
                </a:cubicBezTo>
                <a:lnTo>
                  <a:pt x="1595438" y="825499"/>
                </a:lnTo>
                <a:cubicBezTo>
                  <a:pt x="1595438" y="860570"/>
                  <a:pt x="1567007" y="889000"/>
                  <a:pt x="1531936" y="889000"/>
                </a:cubicBezTo>
                <a:lnTo>
                  <a:pt x="63501" y="889000"/>
                </a:lnTo>
                <a:cubicBezTo>
                  <a:pt x="28430" y="889000"/>
                  <a:pt x="0" y="860570"/>
                  <a:pt x="0" y="825499"/>
                </a:cubicBezTo>
                <a:lnTo>
                  <a:pt x="0" y="63501"/>
                </a:lnTo>
                <a:cubicBezTo>
                  <a:pt x="0" y="28454"/>
                  <a:pt x="28454" y="0"/>
                  <a:pt x="63501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3" name="Text 21"/>
          <p:cNvSpPr/>
          <p:nvPr/>
        </p:nvSpPr>
        <p:spPr>
          <a:xfrm>
            <a:off x="6989465" y="889000"/>
            <a:ext cx="1531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АПК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6985496" y="1079500"/>
            <a:ext cx="15398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6 825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6989465" y="1301750"/>
            <a:ext cx="15319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млн тг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8617769" y="825500"/>
            <a:ext cx="1595438" cy="844922"/>
          </a:xfrm>
          <a:custGeom>
            <a:avLst/>
            <a:gdLst/>
            <a:ahLst/>
            <a:cxnLst/>
            <a:rect l="l" t="t" r="r" b="b"/>
            <a:pathLst>
              <a:path w="1595438" h="889000">
                <a:moveTo>
                  <a:pt x="63501" y="0"/>
                </a:moveTo>
                <a:lnTo>
                  <a:pt x="1531936" y="0"/>
                </a:lnTo>
                <a:cubicBezTo>
                  <a:pt x="1567007" y="0"/>
                  <a:pt x="1595438" y="28430"/>
                  <a:pt x="1595438" y="63501"/>
                </a:cubicBezTo>
                <a:lnTo>
                  <a:pt x="1595438" y="825499"/>
                </a:lnTo>
                <a:cubicBezTo>
                  <a:pt x="1595438" y="860570"/>
                  <a:pt x="1567007" y="889000"/>
                  <a:pt x="1531936" y="889000"/>
                </a:cubicBezTo>
                <a:lnTo>
                  <a:pt x="63501" y="889000"/>
                </a:lnTo>
                <a:cubicBezTo>
                  <a:pt x="28430" y="889000"/>
                  <a:pt x="0" y="860570"/>
                  <a:pt x="0" y="825499"/>
                </a:cubicBezTo>
                <a:lnTo>
                  <a:pt x="0" y="63501"/>
                </a:lnTo>
                <a:cubicBezTo>
                  <a:pt x="0" y="28454"/>
                  <a:pt x="28454" y="0"/>
                  <a:pt x="63501" y="0"/>
                </a:cubicBezTo>
                <a:close/>
              </a:path>
            </a:pathLst>
          </a:custGeom>
          <a:solidFill>
            <a:srgbClr val="1F293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7" name="Text 25"/>
          <p:cNvSpPr/>
          <p:nvPr/>
        </p:nvSpPr>
        <p:spPr>
          <a:xfrm>
            <a:off x="8649519" y="889000"/>
            <a:ext cx="1531938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Интеллект. потенциал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8645550" y="1238250"/>
            <a:ext cx="15398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20 942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8649519" y="1460500"/>
            <a:ext cx="15319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млн тг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10277822" y="825500"/>
            <a:ext cx="1595438" cy="844922"/>
          </a:xfrm>
          <a:custGeom>
            <a:avLst/>
            <a:gdLst/>
            <a:ahLst/>
            <a:cxnLst/>
            <a:rect l="l" t="t" r="r" b="b"/>
            <a:pathLst>
              <a:path w="1595438" h="889000">
                <a:moveTo>
                  <a:pt x="63501" y="0"/>
                </a:moveTo>
                <a:lnTo>
                  <a:pt x="1531936" y="0"/>
                </a:lnTo>
                <a:cubicBezTo>
                  <a:pt x="1567007" y="0"/>
                  <a:pt x="1595438" y="28430"/>
                  <a:pt x="1595438" y="63501"/>
                </a:cubicBezTo>
                <a:lnTo>
                  <a:pt x="1595438" y="825499"/>
                </a:lnTo>
                <a:cubicBezTo>
                  <a:pt x="1595438" y="860570"/>
                  <a:pt x="1567007" y="889000"/>
                  <a:pt x="1531936" y="889000"/>
                </a:cubicBezTo>
                <a:lnTo>
                  <a:pt x="63501" y="889000"/>
                </a:lnTo>
                <a:cubicBezTo>
                  <a:pt x="28430" y="889000"/>
                  <a:pt x="0" y="860570"/>
                  <a:pt x="0" y="825499"/>
                </a:cubicBezTo>
                <a:lnTo>
                  <a:pt x="0" y="63501"/>
                </a:lnTo>
                <a:cubicBezTo>
                  <a:pt x="0" y="28454"/>
                  <a:pt x="28454" y="0"/>
                  <a:pt x="63501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1" name="Text 29"/>
          <p:cNvSpPr/>
          <p:nvPr/>
        </p:nvSpPr>
        <p:spPr>
          <a:xfrm>
            <a:off x="10309572" y="889000"/>
            <a:ext cx="1531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Безопасность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10305604" y="1079500"/>
            <a:ext cx="15398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3 900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10309572" y="1301750"/>
            <a:ext cx="15319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млн тг</a:t>
            </a:r>
            <a:endParaRPr lang="en-US" sz="16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7E07B26-A709-2D1C-C53F-E8E412D6C363}"/>
              </a:ext>
            </a:extLst>
          </p:cNvPr>
          <p:cNvSpPr txBox="1"/>
          <p:nvPr/>
        </p:nvSpPr>
        <p:spPr>
          <a:xfrm>
            <a:off x="410844" y="1670422"/>
            <a:ext cx="5716906" cy="242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Экология, окружающая среда и рациональное природопользование</a:t>
            </a:r>
            <a:r>
              <a:rPr lang="ru-RU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 – 14 233,0 млн. тенге (в том числе на 2026 год – 4 273,75 млн. тенге, </a:t>
            </a:r>
            <a:b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2027 год – 5 769,5 млн. тенге, на 2028 год – 4 189,75 млн. тенге)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2800" indent="-17280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безопасность и устойчивое развитие природопользования;</a:t>
            </a:r>
            <a:endParaRPr lang="ru-KZ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2800" indent="-17280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технологии экологического мониторинга и контроль состояния окружающей среды;</a:t>
            </a:r>
            <a:endParaRPr lang="ru-KZ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2800" indent="-17280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природной среды и технологии её восстановления;</a:t>
            </a:r>
            <a:endParaRPr lang="ru-KZ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2800" indent="-17280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к изменениям климата и сокращение антропогенных выбросов;</a:t>
            </a:r>
            <a:endParaRPr lang="ru-KZ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2800" indent="-17280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рациональное использование биоразнообразия, генетические ресурсы;</a:t>
            </a:r>
            <a:endParaRPr lang="ru-KZ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2800" indent="-17280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отходами и технологии их переработки;</a:t>
            </a:r>
            <a:endParaRPr lang="ru-KZ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2800" indent="-17280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Чрезвычайные ситуации природного и техногенного характера;</a:t>
            </a:r>
            <a:endParaRPr lang="ru-KZ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2800" indent="-17280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Геология, наука о Земле и освоение минерально-сырьевых ресурсов;</a:t>
            </a:r>
            <a:endParaRPr lang="ru-KZ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2800" indent="-17280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Нефтегазовая отрасль: разработка, транспортировка и повышение эффективности добычи;</a:t>
            </a:r>
            <a:endParaRPr lang="ru-KZ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2800" indent="-17280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Химические технологии и переработка минеральных и органических ресурсов</a:t>
            </a:r>
            <a:endParaRPr lang="en-US" sz="1050" b="1" i="1" dirty="0">
              <a:solidFill>
                <a:srgbClr val="8B0000"/>
              </a:solidFill>
              <a:latin typeface="Times New Roman" panose="02020603050405020304" pitchFamily="18" charset="0"/>
              <a:ea typeface="思源宋体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7504E55-4295-39FE-2809-3C3D6A92E634}"/>
              </a:ext>
            </a:extLst>
          </p:cNvPr>
          <p:cNvSpPr txBox="1"/>
          <p:nvPr/>
        </p:nvSpPr>
        <p:spPr>
          <a:xfrm>
            <a:off x="6244723" y="1690648"/>
            <a:ext cx="5814983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2"/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Энергия, передовые материалы и транспорт </a:t>
            </a:r>
          </a:p>
          <a:p>
            <a:pPr algn="just">
              <a:spcAft>
                <a:spcPts val="600"/>
              </a:spcAft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 – 9 725,0 млн. тенге (в том числе на 2026 год – 2 820,25 млн. тенге, </a:t>
            </a:r>
            <a:b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2027 год – 4 084,5 млн. тенге, на 2028 год – 2 820,25 млн. тенге)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Тепло- и электроэнергетика, энерго-аккумулирующие и энергосберегающие технологии;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Атомная, альтернативная и зелёная энергетика, новые виды топлива; 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Наноматериалы и нанотехнологии;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Перспективные материалы, вещества и технологии для различных отраслей;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Передовые технологии в энергетике, машиностроении и транспорте;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Архитектура и строительство;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Машиностроение и приборостроение (по отраслям); 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 технологии, техника, логистика и безопасность;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и цифровые технологии в энергетике, машиностроении и транспорте; 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Междисциплинарные научные исследования в энергетике, машиностроении и транспорте</a:t>
            </a:r>
          </a:p>
          <a:p>
            <a:pPr algn="just">
              <a:lnSpc>
                <a:spcPct val="105000"/>
              </a:lnSpc>
            </a:pP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200" b="1" dirty="0">
              <a:solidFill>
                <a:srgbClr val="8B0000"/>
              </a:solidFill>
              <a:latin typeface="Times New Roman" panose="02020603050405020304" pitchFamily="18" charset="0"/>
              <a:ea typeface="思源宋体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389AD9A-5943-EB3F-2AAD-9C67A376A1B0}"/>
              </a:ext>
            </a:extLst>
          </p:cNvPr>
          <p:cNvSpPr txBox="1"/>
          <p:nvPr/>
        </p:nvSpPr>
        <p:spPr>
          <a:xfrm>
            <a:off x="365125" y="4398318"/>
            <a:ext cx="5762625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3"/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Передовое производство, цифровые и космические технологии </a:t>
            </a:r>
          </a:p>
          <a:p>
            <a:pPr algn="just">
              <a:spcAft>
                <a:spcPts val="600"/>
              </a:spcAft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 – 8 525,0 млн. тенге (в том числе на 2026 год –  2 472,25 млн. тенге, </a:t>
            </a:r>
            <a:b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2027 год – 3 580,5 млн. тенге, на 2028 год – 2 472,25 млн. тенге)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безопасность и Оборонная промышленность;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промышленность и робототехника, схемотехника и системотехника;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Аэрокосмическая промышленность, Технологии освоения и исследования ближнего и дальнего космоса;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зондирование Земли и геоинформационные системы;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Информационно-вычислительные и телекоммуникационные технологии, включая интернет вещей;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 и Большие данные;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Биоинформатика;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Фундаментальные и прикладные исследования в области передового производства, цифровых и космических технологий, включая междисциплинарные исследования</a:t>
            </a:r>
          </a:p>
          <a:p>
            <a:pPr algn="just"/>
            <a:endParaRPr lang="en-US" sz="1200" b="1" dirty="0">
              <a:solidFill>
                <a:srgbClr val="8B0000"/>
              </a:solidFill>
              <a:latin typeface="Times New Roman" panose="02020603050405020304" pitchFamily="18" charset="0"/>
              <a:ea typeface="思源宋体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5B08D7F-3B91-4CDD-F9B4-0C8D332ED1EA}"/>
              </a:ext>
            </a:extLst>
          </p:cNvPr>
          <p:cNvSpPr txBox="1"/>
          <p:nvPr/>
        </p:nvSpPr>
        <p:spPr>
          <a:xfrm>
            <a:off x="6255865" y="4437415"/>
            <a:ext cx="5814983" cy="2155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4"/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Наука о жизни и здоровье</a:t>
            </a:r>
          </a:p>
          <a:p>
            <a:pPr algn="just">
              <a:spcAft>
                <a:spcPts val="600"/>
              </a:spcAft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 – 10 850,0 млн. тенге (в том числе на 2026 год – 3 146,5 млн. тенге, </a:t>
            </a:r>
            <a:b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2027 год – 4 557,0 млн. тенге, на 2028 год – 3 146,5 млн. тенге)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Эпидемиология и общественное здравоохранение;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Биотехнологии, генная инженерия и биоинформатика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Медицина, нейронауки и геронтология;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Фармация и биологически активные вещества, функциональные продукты, медицинские и биологические препараты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Молекулярно-генетические и </a:t>
            </a:r>
            <a:r>
              <a:rPr lang="ru-RU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мультиомные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исследования;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Междисциплинарные исследования и инновационные разработки</a:t>
            </a:r>
          </a:p>
          <a:p>
            <a:pPr algn="just">
              <a:lnSpc>
                <a:spcPct val="105000"/>
              </a:lnSpc>
            </a:pP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200" b="1" dirty="0">
              <a:solidFill>
                <a:srgbClr val="8B0000"/>
              </a:solidFill>
              <a:latin typeface="Times New Roman" panose="02020603050405020304" pitchFamily="18" charset="0"/>
              <a:ea typeface="思源宋体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445178EF-9650-420E-A12C-0B1FD970CED4}"/>
              </a:ext>
            </a:extLst>
          </p:cNvPr>
          <p:cNvCxnSpPr>
            <a:cxnSpLocks/>
          </p:cNvCxnSpPr>
          <p:nvPr/>
        </p:nvCxnSpPr>
        <p:spPr>
          <a:xfrm>
            <a:off x="355207" y="1690648"/>
            <a:ext cx="9918" cy="2555875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9DF41AC5-B8AE-DBE6-4989-7FA9BD20156A}"/>
              </a:ext>
            </a:extLst>
          </p:cNvPr>
          <p:cNvCxnSpPr>
            <a:cxnSpLocks/>
          </p:cNvCxnSpPr>
          <p:nvPr/>
        </p:nvCxnSpPr>
        <p:spPr>
          <a:xfrm>
            <a:off x="6239764" y="1679849"/>
            <a:ext cx="9918" cy="2555875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B18FE8FC-D028-83F1-CEE4-1E4794535B81}"/>
              </a:ext>
            </a:extLst>
          </p:cNvPr>
          <p:cNvCxnSpPr>
            <a:cxnSpLocks/>
          </p:cNvCxnSpPr>
          <p:nvPr/>
        </p:nvCxnSpPr>
        <p:spPr>
          <a:xfrm>
            <a:off x="365125" y="4355645"/>
            <a:ext cx="9918" cy="2502355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1E08B90D-0DCF-7451-BDA2-43D8DB0D2734}"/>
              </a:ext>
            </a:extLst>
          </p:cNvPr>
          <p:cNvCxnSpPr>
            <a:cxnSpLocks/>
          </p:cNvCxnSpPr>
          <p:nvPr/>
        </p:nvCxnSpPr>
        <p:spPr>
          <a:xfrm>
            <a:off x="6248733" y="4355645"/>
            <a:ext cx="949" cy="2502355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5A01F2-4F78-84D2-6677-F8C39DEE5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1733FFD2-A082-4059-DA01-8AB4F8E2A047}"/>
              </a:ext>
            </a:extLst>
          </p:cNvPr>
          <p:cNvSpPr/>
          <p:nvPr/>
        </p:nvSpPr>
        <p:spPr>
          <a:xfrm>
            <a:off x="317500" y="31750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63500" y="0"/>
                </a:moveTo>
                <a:lnTo>
                  <a:pt x="254000" y="0"/>
                </a:lnTo>
                <a:cubicBezTo>
                  <a:pt x="289047" y="0"/>
                  <a:pt x="317500" y="28453"/>
                  <a:pt x="317500" y="63500"/>
                </a:cubicBezTo>
                <a:lnTo>
                  <a:pt x="317500" y="254000"/>
                </a:lnTo>
                <a:cubicBezTo>
                  <a:pt x="317500" y="289047"/>
                  <a:pt x="289047" y="317500"/>
                  <a:pt x="254000" y="317500"/>
                </a:cubicBezTo>
                <a:lnTo>
                  <a:pt x="63500" y="317500"/>
                </a:lnTo>
                <a:cubicBezTo>
                  <a:pt x="28453" y="317500"/>
                  <a:pt x="0" y="289047"/>
                  <a:pt x="0" y="2540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2D13DAA0-3B6E-99EA-636F-0F82F6DCA310}"/>
              </a:ext>
            </a:extLst>
          </p:cNvPr>
          <p:cNvSpPr/>
          <p:nvPr/>
        </p:nvSpPr>
        <p:spPr>
          <a:xfrm>
            <a:off x="429493" y="365125"/>
            <a:ext cx="17462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2</a:t>
            </a:r>
            <a:endParaRPr lang="en-US" sz="16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7C2AC188-BC1B-CBAC-A9EB-BE28A63EE031}"/>
              </a:ext>
            </a:extLst>
          </p:cNvPr>
          <p:cNvSpPr/>
          <p:nvPr/>
        </p:nvSpPr>
        <p:spPr>
          <a:xfrm>
            <a:off x="730250" y="333375"/>
            <a:ext cx="744537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875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Приоритетные направления и объемы финансирования</a:t>
            </a:r>
            <a:endParaRPr lang="en-US" sz="1600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FD77CD45-ED4D-2791-8F29-4A6F0CD7BEFC}"/>
              </a:ext>
            </a:extLst>
          </p:cNvPr>
          <p:cNvSpPr/>
          <p:nvPr/>
        </p:nvSpPr>
        <p:spPr>
          <a:xfrm>
            <a:off x="317500" y="698500"/>
            <a:ext cx="762000" cy="31750"/>
          </a:xfrm>
          <a:custGeom>
            <a:avLst/>
            <a:gdLst/>
            <a:ahLst/>
            <a:cxnLst/>
            <a:rect l="l" t="t" r="r" b="b"/>
            <a:pathLst>
              <a:path w="762000" h="31750">
                <a:moveTo>
                  <a:pt x="0" y="0"/>
                </a:moveTo>
                <a:lnTo>
                  <a:pt x="762000" y="0"/>
                </a:lnTo>
                <a:lnTo>
                  <a:pt x="762000" y="31750"/>
                </a:lnTo>
                <a:lnTo>
                  <a:pt x="0" y="3175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D2107C84-687A-2513-DCFB-931C8B4A684E}"/>
              </a:ext>
            </a:extLst>
          </p:cNvPr>
          <p:cNvSpPr/>
          <p:nvPr/>
        </p:nvSpPr>
        <p:spPr>
          <a:xfrm>
            <a:off x="317500" y="825500"/>
            <a:ext cx="1595438" cy="844922"/>
          </a:xfrm>
          <a:custGeom>
            <a:avLst/>
            <a:gdLst/>
            <a:ahLst/>
            <a:cxnLst/>
            <a:rect l="l" t="t" r="r" b="b"/>
            <a:pathLst>
              <a:path w="1595438" h="889000">
                <a:moveTo>
                  <a:pt x="63501" y="0"/>
                </a:moveTo>
                <a:lnTo>
                  <a:pt x="1531936" y="0"/>
                </a:lnTo>
                <a:cubicBezTo>
                  <a:pt x="1567007" y="0"/>
                  <a:pt x="1595438" y="28430"/>
                  <a:pt x="1595438" y="63501"/>
                </a:cubicBezTo>
                <a:lnTo>
                  <a:pt x="1595438" y="825499"/>
                </a:lnTo>
                <a:cubicBezTo>
                  <a:pt x="1595438" y="860570"/>
                  <a:pt x="1567007" y="889000"/>
                  <a:pt x="1531936" y="889000"/>
                </a:cubicBezTo>
                <a:lnTo>
                  <a:pt x="63501" y="889000"/>
                </a:lnTo>
                <a:cubicBezTo>
                  <a:pt x="28430" y="889000"/>
                  <a:pt x="0" y="860570"/>
                  <a:pt x="0" y="825499"/>
                </a:cubicBezTo>
                <a:lnTo>
                  <a:pt x="0" y="63501"/>
                </a:lnTo>
                <a:cubicBezTo>
                  <a:pt x="0" y="28454"/>
                  <a:pt x="28454" y="0"/>
                  <a:pt x="63501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96755E49-D5F4-64F6-4C12-E5116617D64C}"/>
              </a:ext>
            </a:extLst>
          </p:cNvPr>
          <p:cNvSpPr/>
          <p:nvPr/>
        </p:nvSpPr>
        <p:spPr>
          <a:xfrm>
            <a:off x="349250" y="889000"/>
            <a:ext cx="1531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Экология</a:t>
            </a:r>
            <a:endParaRPr lang="en-US" sz="1600" dirty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97F71AA2-8B1F-2FA6-52FD-81B720670B91}"/>
              </a:ext>
            </a:extLst>
          </p:cNvPr>
          <p:cNvSpPr/>
          <p:nvPr/>
        </p:nvSpPr>
        <p:spPr>
          <a:xfrm>
            <a:off x="345281" y="1079500"/>
            <a:ext cx="15398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14 233</a:t>
            </a:r>
            <a:endParaRPr lang="en-US" sz="160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4DBAF7AB-5BDA-D919-B2E4-DA200A243103}"/>
              </a:ext>
            </a:extLst>
          </p:cNvPr>
          <p:cNvSpPr/>
          <p:nvPr/>
        </p:nvSpPr>
        <p:spPr>
          <a:xfrm>
            <a:off x="349250" y="1301750"/>
            <a:ext cx="15319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млн тг</a:t>
            </a:r>
            <a:endParaRPr lang="en-US" sz="1600" dirty="0"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7EB783D2-EC36-17E5-016D-D19B4125B500}"/>
              </a:ext>
            </a:extLst>
          </p:cNvPr>
          <p:cNvSpPr/>
          <p:nvPr/>
        </p:nvSpPr>
        <p:spPr>
          <a:xfrm>
            <a:off x="1977554" y="825500"/>
            <a:ext cx="1595438" cy="844922"/>
          </a:xfrm>
          <a:custGeom>
            <a:avLst/>
            <a:gdLst/>
            <a:ahLst/>
            <a:cxnLst/>
            <a:rect l="l" t="t" r="r" b="b"/>
            <a:pathLst>
              <a:path w="1595438" h="889000">
                <a:moveTo>
                  <a:pt x="63501" y="0"/>
                </a:moveTo>
                <a:lnTo>
                  <a:pt x="1531936" y="0"/>
                </a:lnTo>
                <a:cubicBezTo>
                  <a:pt x="1567007" y="0"/>
                  <a:pt x="1595438" y="28430"/>
                  <a:pt x="1595438" y="63501"/>
                </a:cubicBezTo>
                <a:lnTo>
                  <a:pt x="1595438" y="825499"/>
                </a:lnTo>
                <a:cubicBezTo>
                  <a:pt x="1595438" y="860570"/>
                  <a:pt x="1567007" y="889000"/>
                  <a:pt x="1531936" y="889000"/>
                </a:cubicBezTo>
                <a:lnTo>
                  <a:pt x="63501" y="889000"/>
                </a:lnTo>
                <a:cubicBezTo>
                  <a:pt x="28430" y="889000"/>
                  <a:pt x="0" y="860570"/>
                  <a:pt x="0" y="825499"/>
                </a:cubicBezTo>
                <a:lnTo>
                  <a:pt x="0" y="63501"/>
                </a:lnTo>
                <a:cubicBezTo>
                  <a:pt x="0" y="28454"/>
                  <a:pt x="28454" y="0"/>
                  <a:pt x="63501" y="0"/>
                </a:cubicBezTo>
                <a:close/>
              </a:path>
            </a:pathLst>
          </a:custGeom>
          <a:solidFill>
            <a:srgbClr val="1F293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0CB3D6B6-DFAE-E6CC-A26E-CF7543D2ECB8}"/>
              </a:ext>
            </a:extLst>
          </p:cNvPr>
          <p:cNvSpPr/>
          <p:nvPr/>
        </p:nvSpPr>
        <p:spPr>
          <a:xfrm>
            <a:off x="2009304" y="889000"/>
            <a:ext cx="1531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Энергия</a:t>
            </a:r>
            <a:endParaRPr lang="en-US" sz="1600" dirty="0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66DA0B9E-62DD-F6BA-AD1B-66E5C26DF618}"/>
              </a:ext>
            </a:extLst>
          </p:cNvPr>
          <p:cNvSpPr/>
          <p:nvPr/>
        </p:nvSpPr>
        <p:spPr>
          <a:xfrm>
            <a:off x="2005335" y="1079500"/>
            <a:ext cx="15398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9 725</a:t>
            </a:r>
            <a:endParaRPr lang="en-US" sz="1600" dirty="0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B02B4E04-3C39-A735-7533-BC97352295A7}"/>
              </a:ext>
            </a:extLst>
          </p:cNvPr>
          <p:cNvSpPr/>
          <p:nvPr/>
        </p:nvSpPr>
        <p:spPr>
          <a:xfrm>
            <a:off x="2009304" y="1301750"/>
            <a:ext cx="15319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млн тг</a:t>
            </a:r>
            <a:endParaRPr lang="en-US" sz="1600" dirty="0"/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065F3723-827B-19AC-7376-3D20F796A4FA}"/>
              </a:ext>
            </a:extLst>
          </p:cNvPr>
          <p:cNvSpPr/>
          <p:nvPr/>
        </p:nvSpPr>
        <p:spPr>
          <a:xfrm>
            <a:off x="3637607" y="825500"/>
            <a:ext cx="1595438" cy="844922"/>
          </a:xfrm>
          <a:custGeom>
            <a:avLst/>
            <a:gdLst/>
            <a:ahLst/>
            <a:cxnLst/>
            <a:rect l="l" t="t" r="r" b="b"/>
            <a:pathLst>
              <a:path w="1595438" h="889000">
                <a:moveTo>
                  <a:pt x="63501" y="0"/>
                </a:moveTo>
                <a:lnTo>
                  <a:pt x="1531936" y="0"/>
                </a:lnTo>
                <a:cubicBezTo>
                  <a:pt x="1567007" y="0"/>
                  <a:pt x="1595438" y="28430"/>
                  <a:pt x="1595438" y="63501"/>
                </a:cubicBezTo>
                <a:lnTo>
                  <a:pt x="1595438" y="825499"/>
                </a:lnTo>
                <a:cubicBezTo>
                  <a:pt x="1595438" y="860570"/>
                  <a:pt x="1567007" y="889000"/>
                  <a:pt x="1531936" y="889000"/>
                </a:cubicBezTo>
                <a:lnTo>
                  <a:pt x="63501" y="889000"/>
                </a:lnTo>
                <a:cubicBezTo>
                  <a:pt x="28430" y="889000"/>
                  <a:pt x="0" y="860570"/>
                  <a:pt x="0" y="825499"/>
                </a:cubicBezTo>
                <a:lnTo>
                  <a:pt x="0" y="63501"/>
                </a:lnTo>
                <a:cubicBezTo>
                  <a:pt x="0" y="28454"/>
                  <a:pt x="28454" y="0"/>
                  <a:pt x="63501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846C5AF7-1CB5-F773-FD27-C548AF24A7A5}"/>
              </a:ext>
            </a:extLst>
          </p:cNvPr>
          <p:cNvSpPr/>
          <p:nvPr/>
        </p:nvSpPr>
        <p:spPr>
          <a:xfrm>
            <a:off x="3669357" y="889000"/>
            <a:ext cx="1531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Производство</a:t>
            </a:r>
            <a:endParaRPr lang="en-US" sz="1600" dirty="0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B07BDD89-3ED2-E83B-D510-B3767FF2EF4B}"/>
              </a:ext>
            </a:extLst>
          </p:cNvPr>
          <p:cNvSpPr/>
          <p:nvPr/>
        </p:nvSpPr>
        <p:spPr>
          <a:xfrm>
            <a:off x="3665389" y="1079500"/>
            <a:ext cx="15398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8 525</a:t>
            </a:r>
            <a:endParaRPr lang="en-US" sz="1600" dirty="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F1196053-74AF-4013-3BC8-C30A0BB7A35C}"/>
              </a:ext>
            </a:extLst>
          </p:cNvPr>
          <p:cNvSpPr/>
          <p:nvPr/>
        </p:nvSpPr>
        <p:spPr>
          <a:xfrm>
            <a:off x="3669357" y="1301750"/>
            <a:ext cx="15319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млн тг</a:t>
            </a:r>
            <a:endParaRPr lang="en-US" sz="1600" dirty="0"/>
          </a:p>
        </p:txBody>
      </p:sp>
      <p:sp>
        <p:nvSpPr>
          <p:cNvPr id="18" name="Shape 16">
            <a:extLst>
              <a:ext uri="{FF2B5EF4-FFF2-40B4-BE49-F238E27FC236}">
                <a16:creationId xmlns:a16="http://schemas.microsoft.com/office/drawing/2014/main" id="{8218476D-B8DA-80E3-DF73-B813C4288ED4}"/>
              </a:ext>
            </a:extLst>
          </p:cNvPr>
          <p:cNvSpPr/>
          <p:nvPr/>
        </p:nvSpPr>
        <p:spPr>
          <a:xfrm>
            <a:off x="5297661" y="825500"/>
            <a:ext cx="1595438" cy="844922"/>
          </a:xfrm>
          <a:custGeom>
            <a:avLst/>
            <a:gdLst/>
            <a:ahLst/>
            <a:cxnLst/>
            <a:rect l="l" t="t" r="r" b="b"/>
            <a:pathLst>
              <a:path w="1595438" h="889000">
                <a:moveTo>
                  <a:pt x="63501" y="0"/>
                </a:moveTo>
                <a:lnTo>
                  <a:pt x="1531936" y="0"/>
                </a:lnTo>
                <a:cubicBezTo>
                  <a:pt x="1567007" y="0"/>
                  <a:pt x="1595438" y="28430"/>
                  <a:pt x="1595438" y="63501"/>
                </a:cubicBezTo>
                <a:lnTo>
                  <a:pt x="1595438" y="825499"/>
                </a:lnTo>
                <a:cubicBezTo>
                  <a:pt x="1595438" y="860570"/>
                  <a:pt x="1567007" y="889000"/>
                  <a:pt x="1531936" y="889000"/>
                </a:cubicBezTo>
                <a:lnTo>
                  <a:pt x="63501" y="889000"/>
                </a:lnTo>
                <a:cubicBezTo>
                  <a:pt x="28430" y="889000"/>
                  <a:pt x="0" y="860570"/>
                  <a:pt x="0" y="825499"/>
                </a:cubicBezTo>
                <a:lnTo>
                  <a:pt x="0" y="63501"/>
                </a:lnTo>
                <a:cubicBezTo>
                  <a:pt x="0" y="28454"/>
                  <a:pt x="28454" y="0"/>
                  <a:pt x="63501" y="0"/>
                </a:cubicBezTo>
                <a:close/>
              </a:path>
            </a:pathLst>
          </a:custGeom>
          <a:solidFill>
            <a:srgbClr val="1F293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91DCEA8A-38C8-E634-165E-DE8ABA67722A}"/>
              </a:ext>
            </a:extLst>
          </p:cNvPr>
          <p:cNvSpPr/>
          <p:nvPr/>
        </p:nvSpPr>
        <p:spPr>
          <a:xfrm>
            <a:off x="5329411" y="889000"/>
            <a:ext cx="1531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Наука о жизни</a:t>
            </a:r>
            <a:endParaRPr lang="en-US" sz="1600" dirty="0"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CBFC243F-FDF9-0A62-4F96-B5AB9B21D746}"/>
              </a:ext>
            </a:extLst>
          </p:cNvPr>
          <p:cNvSpPr/>
          <p:nvPr/>
        </p:nvSpPr>
        <p:spPr>
          <a:xfrm>
            <a:off x="5325442" y="1079500"/>
            <a:ext cx="15398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10 850</a:t>
            </a:r>
            <a:endParaRPr lang="en-US" sz="1600" dirty="0"/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4517C78A-2FCB-610F-6A77-82A3EB47FC3D}"/>
              </a:ext>
            </a:extLst>
          </p:cNvPr>
          <p:cNvSpPr/>
          <p:nvPr/>
        </p:nvSpPr>
        <p:spPr>
          <a:xfrm>
            <a:off x="5329411" y="1301750"/>
            <a:ext cx="15319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млн тг</a:t>
            </a:r>
            <a:endParaRPr lang="en-US" sz="1600" dirty="0"/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DE65CA48-2352-D7D7-930C-D0C19423D061}"/>
              </a:ext>
            </a:extLst>
          </p:cNvPr>
          <p:cNvSpPr/>
          <p:nvPr/>
        </p:nvSpPr>
        <p:spPr>
          <a:xfrm>
            <a:off x="6957715" y="825500"/>
            <a:ext cx="1595438" cy="844922"/>
          </a:xfrm>
          <a:custGeom>
            <a:avLst/>
            <a:gdLst/>
            <a:ahLst/>
            <a:cxnLst/>
            <a:rect l="l" t="t" r="r" b="b"/>
            <a:pathLst>
              <a:path w="1595438" h="889000">
                <a:moveTo>
                  <a:pt x="63501" y="0"/>
                </a:moveTo>
                <a:lnTo>
                  <a:pt x="1531936" y="0"/>
                </a:lnTo>
                <a:cubicBezTo>
                  <a:pt x="1567007" y="0"/>
                  <a:pt x="1595438" y="28430"/>
                  <a:pt x="1595438" y="63501"/>
                </a:cubicBezTo>
                <a:lnTo>
                  <a:pt x="1595438" y="825499"/>
                </a:lnTo>
                <a:cubicBezTo>
                  <a:pt x="1595438" y="860570"/>
                  <a:pt x="1567007" y="889000"/>
                  <a:pt x="1531936" y="889000"/>
                </a:cubicBezTo>
                <a:lnTo>
                  <a:pt x="63501" y="889000"/>
                </a:lnTo>
                <a:cubicBezTo>
                  <a:pt x="28430" y="889000"/>
                  <a:pt x="0" y="860570"/>
                  <a:pt x="0" y="825499"/>
                </a:cubicBezTo>
                <a:lnTo>
                  <a:pt x="0" y="63501"/>
                </a:lnTo>
                <a:cubicBezTo>
                  <a:pt x="0" y="28454"/>
                  <a:pt x="28454" y="0"/>
                  <a:pt x="63501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EBABEC34-F100-D2AB-66E2-225725B4EFA4}"/>
              </a:ext>
            </a:extLst>
          </p:cNvPr>
          <p:cNvSpPr/>
          <p:nvPr/>
        </p:nvSpPr>
        <p:spPr>
          <a:xfrm>
            <a:off x="6989465" y="889000"/>
            <a:ext cx="1531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АПК</a:t>
            </a:r>
            <a:endParaRPr lang="en-US" sz="1600" dirty="0"/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DE12B3D9-4EE9-5AC5-5076-3FA7B791C966}"/>
              </a:ext>
            </a:extLst>
          </p:cNvPr>
          <p:cNvSpPr/>
          <p:nvPr/>
        </p:nvSpPr>
        <p:spPr>
          <a:xfrm>
            <a:off x="6985496" y="1079500"/>
            <a:ext cx="15398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6 825</a:t>
            </a:r>
            <a:endParaRPr lang="en-US" sz="1600" dirty="0"/>
          </a:p>
        </p:txBody>
      </p:sp>
      <p:sp>
        <p:nvSpPr>
          <p:cNvPr id="25" name="Text 23">
            <a:extLst>
              <a:ext uri="{FF2B5EF4-FFF2-40B4-BE49-F238E27FC236}">
                <a16:creationId xmlns:a16="http://schemas.microsoft.com/office/drawing/2014/main" id="{58095B81-147C-D194-1EBE-4FFE15115776}"/>
              </a:ext>
            </a:extLst>
          </p:cNvPr>
          <p:cNvSpPr/>
          <p:nvPr/>
        </p:nvSpPr>
        <p:spPr>
          <a:xfrm>
            <a:off x="6989465" y="1301750"/>
            <a:ext cx="15319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млн тг</a:t>
            </a:r>
            <a:endParaRPr lang="en-US" sz="1600" dirty="0"/>
          </a:p>
        </p:txBody>
      </p:sp>
      <p:sp>
        <p:nvSpPr>
          <p:cNvPr id="26" name="Shape 24">
            <a:extLst>
              <a:ext uri="{FF2B5EF4-FFF2-40B4-BE49-F238E27FC236}">
                <a16:creationId xmlns:a16="http://schemas.microsoft.com/office/drawing/2014/main" id="{90A19A45-A8AC-6E85-B77C-1F3FB0057BBC}"/>
              </a:ext>
            </a:extLst>
          </p:cNvPr>
          <p:cNvSpPr/>
          <p:nvPr/>
        </p:nvSpPr>
        <p:spPr>
          <a:xfrm>
            <a:off x="8617769" y="825500"/>
            <a:ext cx="1595438" cy="844922"/>
          </a:xfrm>
          <a:custGeom>
            <a:avLst/>
            <a:gdLst/>
            <a:ahLst/>
            <a:cxnLst/>
            <a:rect l="l" t="t" r="r" b="b"/>
            <a:pathLst>
              <a:path w="1595438" h="889000">
                <a:moveTo>
                  <a:pt x="63501" y="0"/>
                </a:moveTo>
                <a:lnTo>
                  <a:pt x="1531936" y="0"/>
                </a:lnTo>
                <a:cubicBezTo>
                  <a:pt x="1567007" y="0"/>
                  <a:pt x="1595438" y="28430"/>
                  <a:pt x="1595438" y="63501"/>
                </a:cubicBezTo>
                <a:lnTo>
                  <a:pt x="1595438" y="825499"/>
                </a:lnTo>
                <a:cubicBezTo>
                  <a:pt x="1595438" y="860570"/>
                  <a:pt x="1567007" y="889000"/>
                  <a:pt x="1531936" y="889000"/>
                </a:cubicBezTo>
                <a:lnTo>
                  <a:pt x="63501" y="889000"/>
                </a:lnTo>
                <a:cubicBezTo>
                  <a:pt x="28430" y="889000"/>
                  <a:pt x="0" y="860570"/>
                  <a:pt x="0" y="825499"/>
                </a:cubicBezTo>
                <a:lnTo>
                  <a:pt x="0" y="63501"/>
                </a:lnTo>
                <a:cubicBezTo>
                  <a:pt x="0" y="28454"/>
                  <a:pt x="28454" y="0"/>
                  <a:pt x="63501" y="0"/>
                </a:cubicBezTo>
                <a:close/>
              </a:path>
            </a:pathLst>
          </a:custGeom>
          <a:solidFill>
            <a:srgbClr val="1F293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7" name="Text 25">
            <a:extLst>
              <a:ext uri="{FF2B5EF4-FFF2-40B4-BE49-F238E27FC236}">
                <a16:creationId xmlns:a16="http://schemas.microsoft.com/office/drawing/2014/main" id="{7923E21B-6913-4902-8BAE-B62A5BF367C2}"/>
              </a:ext>
            </a:extLst>
          </p:cNvPr>
          <p:cNvSpPr/>
          <p:nvPr/>
        </p:nvSpPr>
        <p:spPr>
          <a:xfrm>
            <a:off x="8649519" y="889000"/>
            <a:ext cx="1531938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Интеллект. потенциал</a:t>
            </a:r>
            <a:endParaRPr lang="en-US" sz="1600" dirty="0"/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B6520484-5D83-068C-D67E-A6247C848B95}"/>
              </a:ext>
            </a:extLst>
          </p:cNvPr>
          <p:cNvSpPr/>
          <p:nvPr/>
        </p:nvSpPr>
        <p:spPr>
          <a:xfrm>
            <a:off x="8645550" y="1238250"/>
            <a:ext cx="15398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20 942</a:t>
            </a:r>
            <a:endParaRPr lang="en-US" sz="1600" dirty="0"/>
          </a:p>
        </p:txBody>
      </p:sp>
      <p:sp>
        <p:nvSpPr>
          <p:cNvPr id="29" name="Text 27">
            <a:extLst>
              <a:ext uri="{FF2B5EF4-FFF2-40B4-BE49-F238E27FC236}">
                <a16:creationId xmlns:a16="http://schemas.microsoft.com/office/drawing/2014/main" id="{06427FD5-8BF6-87F6-CCC9-82D45DBFDACE}"/>
              </a:ext>
            </a:extLst>
          </p:cNvPr>
          <p:cNvSpPr/>
          <p:nvPr/>
        </p:nvSpPr>
        <p:spPr>
          <a:xfrm>
            <a:off x="8649519" y="1460500"/>
            <a:ext cx="15319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млн тг</a:t>
            </a:r>
            <a:endParaRPr lang="en-US" sz="1600" dirty="0"/>
          </a:p>
        </p:txBody>
      </p:sp>
      <p:sp>
        <p:nvSpPr>
          <p:cNvPr id="30" name="Shape 28">
            <a:extLst>
              <a:ext uri="{FF2B5EF4-FFF2-40B4-BE49-F238E27FC236}">
                <a16:creationId xmlns:a16="http://schemas.microsoft.com/office/drawing/2014/main" id="{57AB9D28-FF16-6534-3787-16576967D26E}"/>
              </a:ext>
            </a:extLst>
          </p:cNvPr>
          <p:cNvSpPr/>
          <p:nvPr/>
        </p:nvSpPr>
        <p:spPr>
          <a:xfrm>
            <a:off x="10277822" y="825500"/>
            <a:ext cx="1595438" cy="844922"/>
          </a:xfrm>
          <a:custGeom>
            <a:avLst/>
            <a:gdLst/>
            <a:ahLst/>
            <a:cxnLst/>
            <a:rect l="l" t="t" r="r" b="b"/>
            <a:pathLst>
              <a:path w="1595438" h="889000">
                <a:moveTo>
                  <a:pt x="63501" y="0"/>
                </a:moveTo>
                <a:lnTo>
                  <a:pt x="1531936" y="0"/>
                </a:lnTo>
                <a:cubicBezTo>
                  <a:pt x="1567007" y="0"/>
                  <a:pt x="1595438" y="28430"/>
                  <a:pt x="1595438" y="63501"/>
                </a:cubicBezTo>
                <a:lnTo>
                  <a:pt x="1595438" y="825499"/>
                </a:lnTo>
                <a:cubicBezTo>
                  <a:pt x="1595438" y="860570"/>
                  <a:pt x="1567007" y="889000"/>
                  <a:pt x="1531936" y="889000"/>
                </a:cubicBezTo>
                <a:lnTo>
                  <a:pt x="63501" y="889000"/>
                </a:lnTo>
                <a:cubicBezTo>
                  <a:pt x="28430" y="889000"/>
                  <a:pt x="0" y="860570"/>
                  <a:pt x="0" y="825499"/>
                </a:cubicBezTo>
                <a:lnTo>
                  <a:pt x="0" y="63501"/>
                </a:lnTo>
                <a:cubicBezTo>
                  <a:pt x="0" y="28454"/>
                  <a:pt x="28454" y="0"/>
                  <a:pt x="63501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1" name="Text 29">
            <a:extLst>
              <a:ext uri="{FF2B5EF4-FFF2-40B4-BE49-F238E27FC236}">
                <a16:creationId xmlns:a16="http://schemas.microsoft.com/office/drawing/2014/main" id="{4F5FD979-FBDD-5678-793C-0BD9DB4AF1C3}"/>
              </a:ext>
            </a:extLst>
          </p:cNvPr>
          <p:cNvSpPr/>
          <p:nvPr/>
        </p:nvSpPr>
        <p:spPr>
          <a:xfrm>
            <a:off x="10309572" y="889000"/>
            <a:ext cx="1531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Безопасность</a:t>
            </a:r>
            <a:endParaRPr lang="en-US" sz="1600" dirty="0"/>
          </a:p>
        </p:txBody>
      </p:sp>
      <p:sp>
        <p:nvSpPr>
          <p:cNvPr id="32" name="Text 30">
            <a:extLst>
              <a:ext uri="{FF2B5EF4-FFF2-40B4-BE49-F238E27FC236}">
                <a16:creationId xmlns:a16="http://schemas.microsoft.com/office/drawing/2014/main" id="{2F3DD616-847D-6591-2B22-BAFBE5270F46}"/>
              </a:ext>
            </a:extLst>
          </p:cNvPr>
          <p:cNvSpPr/>
          <p:nvPr/>
        </p:nvSpPr>
        <p:spPr>
          <a:xfrm>
            <a:off x="10305604" y="1079500"/>
            <a:ext cx="15398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3 900</a:t>
            </a:r>
            <a:endParaRPr lang="en-US" sz="1600" dirty="0"/>
          </a:p>
        </p:txBody>
      </p:sp>
      <p:sp>
        <p:nvSpPr>
          <p:cNvPr id="33" name="Text 31">
            <a:extLst>
              <a:ext uri="{FF2B5EF4-FFF2-40B4-BE49-F238E27FC236}">
                <a16:creationId xmlns:a16="http://schemas.microsoft.com/office/drawing/2014/main" id="{63C22219-123B-47E1-5669-5720E6DC0408}"/>
              </a:ext>
            </a:extLst>
          </p:cNvPr>
          <p:cNvSpPr/>
          <p:nvPr/>
        </p:nvSpPr>
        <p:spPr>
          <a:xfrm>
            <a:off x="10309572" y="1301750"/>
            <a:ext cx="15319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млн тг</a:t>
            </a:r>
            <a:endParaRPr lang="en-US" sz="16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4652E33-DC3E-05A8-0D07-D3E8DCDF448E}"/>
              </a:ext>
            </a:extLst>
          </p:cNvPr>
          <p:cNvSpPr txBox="1"/>
          <p:nvPr/>
        </p:nvSpPr>
        <p:spPr>
          <a:xfrm>
            <a:off x="410844" y="1670422"/>
            <a:ext cx="5716906" cy="162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5"/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развитие агропромышленного комплекса</a:t>
            </a:r>
            <a:r>
              <a:rPr lang="ru-RU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 – 6 825,0 млн. тенге (в том числе на 2026 год – 1 979,25 млн. тенге, </a:t>
            </a:r>
            <a:b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2027 год – 2 866,5 млн. тенге, на 2028 год – 1 979,25 млн. тенге)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2800" indent="-17280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Интенсивное развитие животноводства и ветеринария;</a:t>
            </a:r>
          </a:p>
          <a:p>
            <a:pPr marL="172800" indent="-17280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Интенсивное развитие растениеводства и фитосанитария;</a:t>
            </a:r>
          </a:p>
          <a:p>
            <a:pPr marL="172800" indent="-17280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Переработка, безопасность и хранение сельскохозяйственной продукции;</a:t>
            </a:r>
          </a:p>
          <a:p>
            <a:pPr marL="172800" indent="-17280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обеспечение и цифровая трансформация АПК;</a:t>
            </a:r>
          </a:p>
          <a:p>
            <a:pPr marL="172800" indent="-17280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Аграрная политика, экономика АПК и развитие сельских территорий;</a:t>
            </a:r>
          </a:p>
          <a:p>
            <a:pPr marL="172800" indent="-17280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Рациональное природопользование в процессе производства сельскохозяйственной продукции.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34FE4F8-367E-8166-6E39-1B46EFF0A0B7}"/>
              </a:ext>
            </a:extLst>
          </p:cNvPr>
          <p:cNvSpPr txBox="1"/>
          <p:nvPr/>
        </p:nvSpPr>
        <p:spPr>
          <a:xfrm>
            <a:off x="6244723" y="1690648"/>
            <a:ext cx="58149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6"/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Интеллектуальный потенциал страны </a:t>
            </a:r>
          </a:p>
          <a:p>
            <a:pPr algn="just">
              <a:spcAft>
                <a:spcPts val="600"/>
              </a:spcAft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 – 20 942,0 млн. тенге (в том числе на 2026 год – 6 177,0 млн. тенге, </a:t>
            </a:r>
            <a:b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2027 год – 8 504,0 млн. тенге, на 2028 год – 6 261,0 млн. тенге)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и гуманитарные науки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Психология, образование и науковедение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Междисциплинарные исследования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Фундаментальные и прикладные исследования в области математики, механики, </a:t>
            </a:r>
            <a:r>
              <a:rPr lang="ru-RU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астраномии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физики, химии, биологии, информатики и географии</a:t>
            </a:r>
          </a:p>
          <a:p>
            <a:pPr algn="just">
              <a:lnSpc>
                <a:spcPct val="105000"/>
              </a:lnSpc>
            </a:pP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200" b="1" dirty="0">
              <a:solidFill>
                <a:srgbClr val="8B0000"/>
              </a:solidFill>
              <a:latin typeface="Times New Roman" panose="02020603050405020304" pitchFamily="18" charset="0"/>
              <a:ea typeface="思源宋体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FA82E3D-A556-DF1D-14C2-4A37EE414246}"/>
              </a:ext>
            </a:extLst>
          </p:cNvPr>
          <p:cNvSpPr txBox="1"/>
          <p:nvPr/>
        </p:nvSpPr>
        <p:spPr>
          <a:xfrm>
            <a:off x="365125" y="4398318"/>
            <a:ext cx="57626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7"/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безопасность и оборона, биологическая безопасность </a:t>
            </a:r>
          </a:p>
          <a:p>
            <a:pPr algn="just">
              <a:spcAft>
                <a:spcPts val="600"/>
              </a:spcAft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 – 3 900,0 млн. тенге (в том числе на 2026 год – 1 131,0 млн. тенге, </a:t>
            </a:r>
            <a:b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2027 год – 1 638,0 млн. тенге, на 2028 год –1 131,0 млн. тенге)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Фундаментальные научные исследования</a:t>
            </a:r>
          </a:p>
          <a:p>
            <a:pPr marL="171450" indent="-1714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Прикладные научные исследования</a:t>
            </a:r>
          </a:p>
          <a:p>
            <a:pPr algn="just"/>
            <a:endParaRPr lang="en-US" sz="1200" b="1" dirty="0">
              <a:solidFill>
                <a:srgbClr val="8B0000"/>
              </a:solidFill>
              <a:latin typeface="Times New Roman" panose="02020603050405020304" pitchFamily="18" charset="0"/>
              <a:ea typeface="思源宋体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0FF5B5E4-C005-2D23-A6BC-9B8092386D3F}"/>
              </a:ext>
            </a:extLst>
          </p:cNvPr>
          <p:cNvCxnSpPr>
            <a:cxnSpLocks/>
          </p:cNvCxnSpPr>
          <p:nvPr/>
        </p:nvCxnSpPr>
        <p:spPr>
          <a:xfrm>
            <a:off x="355207" y="1690648"/>
            <a:ext cx="9918" cy="2555875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6018C19E-701B-720D-7C08-15A6C27EA108}"/>
              </a:ext>
            </a:extLst>
          </p:cNvPr>
          <p:cNvCxnSpPr>
            <a:cxnSpLocks/>
          </p:cNvCxnSpPr>
          <p:nvPr/>
        </p:nvCxnSpPr>
        <p:spPr>
          <a:xfrm>
            <a:off x="6239764" y="1679849"/>
            <a:ext cx="9918" cy="2555875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35781772-0F06-3C72-23AF-E0A223075EC0}"/>
              </a:ext>
            </a:extLst>
          </p:cNvPr>
          <p:cNvCxnSpPr>
            <a:cxnSpLocks/>
          </p:cNvCxnSpPr>
          <p:nvPr/>
        </p:nvCxnSpPr>
        <p:spPr>
          <a:xfrm>
            <a:off x="365125" y="4355645"/>
            <a:ext cx="9918" cy="2502355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D2A3F90-43C9-B8ED-79F9-833FFFEB9FD0}"/>
              </a:ext>
            </a:extLst>
          </p:cNvPr>
          <p:cNvCxnSpPr>
            <a:cxnSpLocks/>
          </p:cNvCxnSpPr>
          <p:nvPr/>
        </p:nvCxnSpPr>
        <p:spPr>
          <a:xfrm>
            <a:off x="6248733" y="4355645"/>
            <a:ext cx="949" cy="2502355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01158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17500" y="31750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63500" y="0"/>
                </a:moveTo>
                <a:lnTo>
                  <a:pt x="254000" y="0"/>
                </a:lnTo>
                <a:cubicBezTo>
                  <a:pt x="289047" y="0"/>
                  <a:pt x="317500" y="28453"/>
                  <a:pt x="317500" y="63500"/>
                </a:cubicBezTo>
                <a:lnTo>
                  <a:pt x="317500" y="254000"/>
                </a:lnTo>
                <a:cubicBezTo>
                  <a:pt x="317500" y="289047"/>
                  <a:pt x="289047" y="317500"/>
                  <a:pt x="254000" y="317500"/>
                </a:cubicBezTo>
                <a:lnTo>
                  <a:pt x="63500" y="317500"/>
                </a:lnTo>
                <a:cubicBezTo>
                  <a:pt x="28453" y="317500"/>
                  <a:pt x="0" y="289047"/>
                  <a:pt x="0" y="2540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" name="Text 1"/>
          <p:cNvSpPr/>
          <p:nvPr/>
        </p:nvSpPr>
        <p:spPr>
          <a:xfrm>
            <a:off x="429493" y="365125"/>
            <a:ext cx="17462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3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30250" y="317500"/>
            <a:ext cx="6088063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250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Требования к организации-заявителю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17500" y="698500"/>
            <a:ext cx="762000" cy="31750"/>
          </a:xfrm>
          <a:custGeom>
            <a:avLst/>
            <a:gdLst/>
            <a:ahLst/>
            <a:cxnLst/>
            <a:rect l="l" t="t" r="r" b="b"/>
            <a:pathLst>
              <a:path w="762000" h="31750">
                <a:moveTo>
                  <a:pt x="0" y="0"/>
                </a:moveTo>
                <a:lnTo>
                  <a:pt x="762000" y="0"/>
                </a:lnTo>
                <a:lnTo>
                  <a:pt x="762000" y="31750"/>
                </a:lnTo>
                <a:lnTo>
                  <a:pt x="0" y="3175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" name="Shape 4"/>
          <p:cNvSpPr/>
          <p:nvPr/>
        </p:nvSpPr>
        <p:spPr>
          <a:xfrm>
            <a:off x="333375" y="857250"/>
            <a:ext cx="5699125" cy="1127125"/>
          </a:xfrm>
          <a:custGeom>
            <a:avLst/>
            <a:gdLst/>
            <a:ahLst/>
            <a:cxnLst/>
            <a:rect l="l" t="t" r="r" b="b"/>
            <a:pathLst>
              <a:path w="5699125" h="1127125">
                <a:moveTo>
                  <a:pt x="31750" y="0"/>
                </a:moveTo>
                <a:lnTo>
                  <a:pt x="5635623" y="0"/>
                </a:lnTo>
                <a:cubicBezTo>
                  <a:pt x="5670694" y="0"/>
                  <a:pt x="5699125" y="28431"/>
                  <a:pt x="5699125" y="63502"/>
                </a:cubicBezTo>
                <a:lnTo>
                  <a:pt x="5699125" y="1063623"/>
                </a:lnTo>
                <a:cubicBezTo>
                  <a:pt x="5699125" y="1098694"/>
                  <a:pt x="5670694" y="1127125"/>
                  <a:pt x="5635623" y="1127125"/>
                </a:cubicBezTo>
                <a:lnTo>
                  <a:pt x="31750" y="1127125"/>
                </a:lnTo>
                <a:cubicBezTo>
                  <a:pt x="14227" y="1127125"/>
                  <a:pt x="0" y="1112898"/>
                  <a:pt x="0" y="109537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D1FAE5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7" name="Shape 5"/>
          <p:cNvSpPr/>
          <p:nvPr/>
        </p:nvSpPr>
        <p:spPr>
          <a:xfrm>
            <a:off x="333375" y="857250"/>
            <a:ext cx="31750" cy="1127125"/>
          </a:xfrm>
          <a:custGeom>
            <a:avLst/>
            <a:gdLst/>
            <a:ahLst/>
            <a:cxnLst/>
            <a:rect l="l" t="t" r="r" b="b"/>
            <a:pathLst>
              <a:path w="31750" h="1127125">
                <a:moveTo>
                  <a:pt x="31750" y="0"/>
                </a:moveTo>
                <a:lnTo>
                  <a:pt x="31750" y="0"/>
                </a:lnTo>
                <a:lnTo>
                  <a:pt x="31750" y="1127125"/>
                </a:lnTo>
                <a:lnTo>
                  <a:pt x="31750" y="1127125"/>
                </a:lnTo>
                <a:cubicBezTo>
                  <a:pt x="14227" y="1127125"/>
                  <a:pt x="0" y="1112898"/>
                  <a:pt x="0" y="109537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8" name="Shape 6"/>
          <p:cNvSpPr/>
          <p:nvPr/>
        </p:nvSpPr>
        <p:spPr>
          <a:xfrm>
            <a:off x="515938" y="1016000"/>
            <a:ext cx="119063" cy="158750"/>
          </a:xfrm>
          <a:custGeom>
            <a:avLst/>
            <a:gdLst/>
            <a:ahLst/>
            <a:cxnLst/>
            <a:rect l="l" t="t" r="r" b="b"/>
            <a:pathLst>
              <a:path w="119063" h="158750">
                <a:moveTo>
                  <a:pt x="19844" y="0"/>
                </a:moveTo>
                <a:cubicBezTo>
                  <a:pt x="8899" y="0"/>
                  <a:pt x="0" y="8899"/>
                  <a:pt x="0" y="19844"/>
                </a:cubicBezTo>
                <a:lnTo>
                  <a:pt x="0" y="138906"/>
                </a:lnTo>
                <a:cubicBezTo>
                  <a:pt x="0" y="149851"/>
                  <a:pt x="8899" y="158750"/>
                  <a:pt x="19844" y="158750"/>
                </a:cubicBezTo>
                <a:lnTo>
                  <a:pt x="99219" y="158750"/>
                </a:lnTo>
                <a:cubicBezTo>
                  <a:pt x="110164" y="158750"/>
                  <a:pt x="119062" y="149851"/>
                  <a:pt x="119062" y="138906"/>
                </a:cubicBezTo>
                <a:lnTo>
                  <a:pt x="119062" y="19844"/>
                </a:lnTo>
                <a:cubicBezTo>
                  <a:pt x="119062" y="8899"/>
                  <a:pt x="110164" y="0"/>
                  <a:pt x="99219" y="0"/>
                </a:cubicBezTo>
                <a:lnTo>
                  <a:pt x="19844" y="0"/>
                </a:lnTo>
                <a:close/>
                <a:moveTo>
                  <a:pt x="54570" y="109141"/>
                </a:moveTo>
                <a:lnTo>
                  <a:pt x="64492" y="109141"/>
                </a:lnTo>
                <a:cubicBezTo>
                  <a:pt x="69980" y="109141"/>
                  <a:pt x="74414" y="113574"/>
                  <a:pt x="74414" y="119062"/>
                </a:cubicBezTo>
                <a:lnTo>
                  <a:pt x="74414" y="143867"/>
                </a:lnTo>
                <a:lnTo>
                  <a:pt x="44648" y="143867"/>
                </a:lnTo>
                <a:lnTo>
                  <a:pt x="44648" y="119062"/>
                </a:lnTo>
                <a:cubicBezTo>
                  <a:pt x="44648" y="113574"/>
                  <a:pt x="49082" y="109141"/>
                  <a:pt x="54570" y="109141"/>
                </a:cubicBezTo>
                <a:close/>
                <a:moveTo>
                  <a:pt x="29766" y="34727"/>
                </a:moveTo>
                <a:cubicBezTo>
                  <a:pt x="29766" y="31998"/>
                  <a:pt x="31998" y="29766"/>
                  <a:pt x="34727" y="29766"/>
                </a:cubicBezTo>
                <a:lnTo>
                  <a:pt x="44648" y="29766"/>
                </a:lnTo>
                <a:cubicBezTo>
                  <a:pt x="47377" y="29766"/>
                  <a:pt x="49609" y="31998"/>
                  <a:pt x="49609" y="34727"/>
                </a:cubicBezTo>
                <a:lnTo>
                  <a:pt x="49609" y="44648"/>
                </a:lnTo>
                <a:cubicBezTo>
                  <a:pt x="49609" y="47377"/>
                  <a:pt x="47377" y="49609"/>
                  <a:pt x="44648" y="49609"/>
                </a:cubicBezTo>
                <a:lnTo>
                  <a:pt x="34727" y="49609"/>
                </a:lnTo>
                <a:cubicBezTo>
                  <a:pt x="31998" y="49609"/>
                  <a:pt x="29766" y="47377"/>
                  <a:pt x="29766" y="44648"/>
                </a:cubicBezTo>
                <a:lnTo>
                  <a:pt x="29766" y="34727"/>
                </a:lnTo>
                <a:close/>
                <a:moveTo>
                  <a:pt x="74414" y="29766"/>
                </a:moveTo>
                <a:lnTo>
                  <a:pt x="84336" y="29766"/>
                </a:lnTo>
                <a:cubicBezTo>
                  <a:pt x="87064" y="29766"/>
                  <a:pt x="89297" y="31998"/>
                  <a:pt x="89297" y="34727"/>
                </a:cubicBezTo>
                <a:lnTo>
                  <a:pt x="89297" y="44648"/>
                </a:lnTo>
                <a:cubicBezTo>
                  <a:pt x="89297" y="47377"/>
                  <a:pt x="87064" y="49609"/>
                  <a:pt x="84336" y="49609"/>
                </a:cubicBezTo>
                <a:lnTo>
                  <a:pt x="74414" y="49609"/>
                </a:lnTo>
                <a:cubicBezTo>
                  <a:pt x="71686" y="49609"/>
                  <a:pt x="69453" y="47377"/>
                  <a:pt x="69453" y="44648"/>
                </a:cubicBezTo>
                <a:lnTo>
                  <a:pt x="69453" y="34727"/>
                </a:lnTo>
                <a:cubicBezTo>
                  <a:pt x="69453" y="31998"/>
                  <a:pt x="71686" y="29766"/>
                  <a:pt x="74414" y="29766"/>
                </a:cubicBezTo>
                <a:close/>
                <a:moveTo>
                  <a:pt x="29766" y="74414"/>
                </a:moveTo>
                <a:cubicBezTo>
                  <a:pt x="29766" y="71686"/>
                  <a:pt x="31998" y="69453"/>
                  <a:pt x="34727" y="69453"/>
                </a:cubicBezTo>
                <a:lnTo>
                  <a:pt x="44648" y="69453"/>
                </a:lnTo>
                <a:cubicBezTo>
                  <a:pt x="47377" y="69453"/>
                  <a:pt x="49609" y="71686"/>
                  <a:pt x="49609" y="74414"/>
                </a:cubicBezTo>
                <a:lnTo>
                  <a:pt x="49609" y="84336"/>
                </a:lnTo>
                <a:cubicBezTo>
                  <a:pt x="49609" y="87064"/>
                  <a:pt x="47377" y="89297"/>
                  <a:pt x="44648" y="89297"/>
                </a:cubicBezTo>
                <a:lnTo>
                  <a:pt x="34727" y="89297"/>
                </a:lnTo>
                <a:cubicBezTo>
                  <a:pt x="31998" y="89297"/>
                  <a:pt x="29766" y="87064"/>
                  <a:pt x="29766" y="84336"/>
                </a:cubicBezTo>
                <a:lnTo>
                  <a:pt x="29766" y="74414"/>
                </a:lnTo>
                <a:close/>
                <a:moveTo>
                  <a:pt x="74414" y="69453"/>
                </a:moveTo>
                <a:lnTo>
                  <a:pt x="84336" y="69453"/>
                </a:lnTo>
                <a:cubicBezTo>
                  <a:pt x="87064" y="69453"/>
                  <a:pt x="89297" y="71686"/>
                  <a:pt x="89297" y="74414"/>
                </a:cubicBezTo>
                <a:lnTo>
                  <a:pt x="89297" y="84336"/>
                </a:lnTo>
                <a:cubicBezTo>
                  <a:pt x="89297" y="87064"/>
                  <a:pt x="87064" y="89297"/>
                  <a:pt x="84336" y="89297"/>
                </a:cubicBezTo>
                <a:lnTo>
                  <a:pt x="74414" y="89297"/>
                </a:lnTo>
                <a:cubicBezTo>
                  <a:pt x="71686" y="89297"/>
                  <a:pt x="69453" y="87064"/>
                  <a:pt x="69453" y="84336"/>
                </a:cubicBezTo>
                <a:lnTo>
                  <a:pt x="69453" y="74414"/>
                </a:lnTo>
                <a:cubicBezTo>
                  <a:pt x="69453" y="71686"/>
                  <a:pt x="71686" y="69453"/>
                  <a:pt x="74414" y="69453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9" name="Text 7"/>
          <p:cNvSpPr/>
          <p:nvPr/>
        </p:nvSpPr>
        <p:spPr>
          <a:xfrm>
            <a:off x="674688" y="984250"/>
            <a:ext cx="531018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059669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Кто может участвовать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476250" y="1270000"/>
            <a:ext cx="54927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✓ Юридические лица, аккредитованные </a:t>
            </a:r>
            <a:r>
              <a:rPr lang="en-US" sz="1000" dirty="0" err="1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как</a:t>
            </a: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</a:t>
            </a:r>
            <a:r>
              <a:rPr lang="en-US" sz="1000" dirty="0" err="1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субъект</a:t>
            </a:r>
            <a:r>
              <a:rPr lang="kk-KZ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ы</a:t>
            </a: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</a:t>
            </a:r>
            <a:r>
              <a:rPr lang="kk-KZ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ННТД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476250" y="1476375"/>
            <a:ext cx="54927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✓ Автономные организации образования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476250" y="1682750"/>
            <a:ext cx="54927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✓ В качестве соисполнителей - те же категории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333375" y="2079625"/>
            <a:ext cx="5699125" cy="1746250"/>
          </a:xfrm>
          <a:custGeom>
            <a:avLst/>
            <a:gdLst/>
            <a:ahLst/>
            <a:cxnLst/>
            <a:rect l="l" t="t" r="r" b="b"/>
            <a:pathLst>
              <a:path w="5699125" h="1746250">
                <a:moveTo>
                  <a:pt x="31750" y="0"/>
                </a:moveTo>
                <a:lnTo>
                  <a:pt x="5635631" y="0"/>
                </a:lnTo>
                <a:cubicBezTo>
                  <a:pt x="5670698" y="0"/>
                  <a:pt x="5699125" y="28427"/>
                  <a:pt x="5699125" y="63494"/>
                </a:cubicBezTo>
                <a:lnTo>
                  <a:pt x="5699125" y="1682756"/>
                </a:lnTo>
                <a:cubicBezTo>
                  <a:pt x="5699125" y="1717823"/>
                  <a:pt x="5670698" y="1746250"/>
                  <a:pt x="5635631" y="1746250"/>
                </a:cubicBezTo>
                <a:lnTo>
                  <a:pt x="31750" y="1746250"/>
                </a:lnTo>
                <a:cubicBezTo>
                  <a:pt x="14215" y="1746250"/>
                  <a:pt x="0" y="1732035"/>
                  <a:pt x="0" y="1714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4" name="Shape 12"/>
          <p:cNvSpPr/>
          <p:nvPr/>
        </p:nvSpPr>
        <p:spPr>
          <a:xfrm>
            <a:off x="333375" y="2079625"/>
            <a:ext cx="31750" cy="1746250"/>
          </a:xfrm>
          <a:custGeom>
            <a:avLst/>
            <a:gdLst/>
            <a:ahLst/>
            <a:cxnLst/>
            <a:rect l="l" t="t" r="r" b="b"/>
            <a:pathLst>
              <a:path w="31750" h="1746250">
                <a:moveTo>
                  <a:pt x="31750" y="0"/>
                </a:moveTo>
                <a:lnTo>
                  <a:pt x="31750" y="0"/>
                </a:lnTo>
                <a:lnTo>
                  <a:pt x="31750" y="1746250"/>
                </a:lnTo>
                <a:lnTo>
                  <a:pt x="31750" y="1746250"/>
                </a:lnTo>
                <a:cubicBezTo>
                  <a:pt x="14227" y="1746250"/>
                  <a:pt x="0" y="1732023"/>
                  <a:pt x="0" y="1714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5" name="Shape 13"/>
          <p:cNvSpPr/>
          <p:nvPr/>
        </p:nvSpPr>
        <p:spPr>
          <a:xfrm>
            <a:off x="496094" y="2238375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59531" y="19844"/>
                </a:moveTo>
                <a:cubicBezTo>
                  <a:pt x="59531" y="14356"/>
                  <a:pt x="63965" y="9922"/>
                  <a:pt x="69453" y="9922"/>
                </a:cubicBezTo>
                <a:lnTo>
                  <a:pt x="89297" y="9922"/>
                </a:lnTo>
                <a:cubicBezTo>
                  <a:pt x="94785" y="9922"/>
                  <a:pt x="99219" y="14356"/>
                  <a:pt x="99219" y="19844"/>
                </a:cubicBezTo>
                <a:lnTo>
                  <a:pt x="99219" y="39688"/>
                </a:lnTo>
                <a:cubicBezTo>
                  <a:pt x="99219" y="45176"/>
                  <a:pt x="94785" y="49609"/>
                  <a:pt x="89297" y="49609"/>
                </a:cubicBezTo>
                <a:lnTo>
                  <a:pt x="86816" y="49609"/>
                </a:lnTo>
                <a:lnTo>
                  <a:pt x="86816" y="69453"/>
                </a:lnTo>
                <a:lnTo>
                  <a:pt x="124023" y="69453"/>
                </a:lnTo>
                <a:cubicBezTo>
                  <a:pt x="136364" y="69453"/>
                  <a:pt x="146348" y="79437"/>
                  <a:pt x="146348" y="91777"/>
                </a:cubicBezTo>
                <a:lnTo>
                  <a:pt x="146348" y="109141"/>
                </a:lnTo>
                <a:lnTo>
                  <a:pt x="148828" y="109141"/>
                </a:lnTo>
                <a:cubicBezTo>
                  <a:pt x="154316" y="109141"/>
                  <a:pt x="158750" y="113574"/>
                  <a:pt x="158750" y="119062"/>
                </a:cubicBezTo>
                <a:lnTo>
                  <a:pt x="158750" y="138906"/>
                </a:lnTo>
                <a:cubicBezTo>
                  <a:pt x="158750" y="144394"/>
                  <a:pt x="154316" y="148828"/>
                  <a:pt x="148828" y="148828"/>
                </a:cubicBezTo>
                <a:lnTo>
                  <a:pt x="128984" y="148828"/>
                </a:lnTo>
                <a:cubicBezTo>
                  <a:pt x="123496" y="148828"/>
                  <a:pt x="119062" y="144394"/>
                  <a:pt x="119062" y="138906"/>
                </a:cubicBezTo>
                <a:lnTo>
                  <a:pt x="119062" y="119062"/>
                </a:lnTo>
                <a:cubicBezTo>
                  <a:pt x="119062" y="113574"/>
                  <a:pt x="123496" y="109141"/>
                  <a:pt x="128984" y="109141"/>
                </a:cubicBezTo>
                <a:lnTo>
                  <a:pt x="131465" y="109141"/>
                </a:lnTo>
                <a:lnTo>
                  <a:pt x="131465" y="91777"/>
                </a:lnTo>
                <a:cubicBezTo>
                  <a:pt x="131465" y="87654"/>
                  <a:pt x="128147" y="84336"/>
                  <a:pt x="124023" y="84336"/>
                </a:cubicBezTo>
                <a:lnTo>
                  <a:pt x="86816" y="84336"/>
                </a:lnTo>
                <a:lnTo>
                  <a:pt x="86816" y="109141"/>
                </a:lnTo>
                <a:lnTo>
                  <a:pt x="89297" y="109141"/>
                </a:lnTo>
                <a:cubicBezTo>
                  <a:pt x="94785" y="109141"/>
                  <a:pt x="99219" y="113574"/>
                  <a:pt x="99219" y="119062"/>
                </a:cubicBezTo>
                <a:lnTo>
                  <a:pt x="99219" y="138906"/>
                </a:lnTo>
                <a:cubicBezTo>
                  <a:pt x="99219" y="144394"/>
                  <a:pt x="94785" y="148828"/>
                  <a:pt x="89297" y="148828"/>
                </a:cubicBezTo>
                <a:lnTo>
                  <a:pt x="69453" y="148828"/>
                </a:lnTo>
                <a:cubicBezTo>
                  <a:pt x="63965" y="148828"/>
                  <a:pt x="59531" y="144394"/>
                  <a:pt x="59531" y="138906"/>
                </a:cubicBezTo>
                <a:lnTo>
                  <a:pt x="59531" y="119062"/>
                </a:lnTo>
                <a:cubicBezTo>
                  <a:pt x="59531" y="113574"/>
                  <a:pt x="63965" y="109141"/>
                  <a:pt x="69453" y="109141"/>
                </a:cubicBezTo>
                <a:lnTo>
                  <a:pt x="71934" y="109141"/>
                </a:lnTo>
                <a:lnTo>
                  <a:pt x="71934" y="84336"/>
                </a:lnTo>
                <a:lnTo>
                  <a:pt x="34727" y="84336"/>
                </a:lnTo>
                <a:cubicBezTo>
                  <a:pt x="30603" y="84336"/>
                  <a:pt x="27285" y="87654"/>
                  <a:pt x="27285" y="91777"/>
                </a:cubicBezTo>
                <a:lnTo>
                  <a:pt x="27285" y="109141"/>
                </a:lnTo>
                <a:lnTo>
                  <a:pt x="29766" y="109141"/>
                </a:lnTo>
                <a:cubicBezTo>
                  <a:pt x="35254" y="109141"/>
                  <a:pt x="39688" y="113574"/>
                  <a:pt x="39688" y="119062"/>
                </a:cubicBezTo>
                <a:lnTo>
                  <a:pt x="39688" y="138906"/>
                </a:lnTo>
                <a:cubicBezTo>
                  <a:pt x="39688" y="144394"/>
                  <a:pt x="35254" y="148828"/>
                  <a:pt x="29766" y="148828"/>
                </a:cubicBezTo>
                <a:lnTo>
                  <a:pt x="9922" y="148828"/>
                </a:lnTo>
                <a:cubicBezTo>
                  <a:pt x="4434" y="148828"/>
                  <a:pt x="0" y="144394"/>
                  <a:pt x="0" y="138906"/>
                </a:cubicBezTo>
                <a:lnTo>
                  <a:pt x="0" y="119062"/>
                </a:lnTo>
                <a:cubicBezTo>
                  <a:pt x="0" y="113574"/>
                  <a:pt x="4434" y="109141"/>
                  <a:pt x="9922" y="109141"/>
                </a:cubicBezTo>
                <a:lnTo>
                  <a:pt x="12402" y="109141"/>
                </a:lnTo>
                <a:lnTo>
                  <a:pt x="12402" y="91777"/>
                </a:lnTo>
                <a:cubicBezTo>
                  <a:pt x="12402" y="79437"/>
                  <a:pt x="22386" y="69453"/>
                  <a:pt x="34727" y="69453"/>
                </a:cubicBezTo>
                <a:lnTo>
                  <a:pt x="71934" y="69453"/>
                </a:lnTo>
                <a:lnTo>
                  <a:pt x="71934" y="49609"/>
                </a:lnTo>
                <a:lnTo>
                  <a:pt x="69453" y="49609"/>
                </a:lnTo>
                <a:cubicBezTo>
                  <a:pt x="63965" y="49609"/>
                  <a:pt x="59531" y="45176"/>
                  <a:pt x="59531" y="39688"/>
                </a:cubicBezTo>
                <a:lnTo>
                  <a:pt x="59531" y="19844"/>
                </a:ln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6" name="Text 14"/>
          <p:cNvSpPr/>
          <p:nvPr/>
        </p:nvSpPr>
        <p:spPr>
          <a:xfrm>
            <a:off x="674688" y="2206625"/>
            <a:ext cx="531018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Структура программы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476250" y="2492375"/>
            <a:ext cx="54927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Программа направлена на решение научно-технических заданий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476250" y="2698750"/>
            <a:ext cx="54927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По каждому НТЗ может быть одобрена не более 1 программы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476250" y="2905125"/>
            <a:ext cx="54927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Программа может включать несколько подпрограмм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476250" y="3111500"/>
            <a:ext cx="54927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Деление на подпрограммы - по масштабности и сложности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476250" y="3317875"/>
            <a:ext cx="54927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Исполнители несут ответственность за конечные результаты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476250" y="3524250"/>
            <a:ext cx="54927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Соисполнители несут персональную ответственность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333375" y="3921125"/>
            <a:ext cx="5699125" cy="1063625"/>
          </a:xfrm>
          <a:custGeom>
            <a:avLst/>
            <a:gdLst/>
            <a:ahLst/>
            <a:cxnLst/>
            <a:rect l="l" t="t" r="r" b="b"/>
            <a:pathLst>
              <a:path w="5699125" h="1063625">
                <a:moveTo>
                  <a:pt x="31750" y="0"/>
                </a:moveTo>
                <a:lnTo>
                  <a:pt x="5635627" y="0"/>
                </a:lnTo>
                <a:cubicBezTo>
                  <a:pt x="5670696" y="0"/>
                  <a:pt x="5699125" y="28429"/>
                  <a:pt x="5699125" y="63498"/>
                </a:cubicBezTo>
                <a:lnTo>
                  <a:pt x="5699125" y="1000127"/>
                </a:lnTo>
                <a:cubicBezTo>
                  <a:pt x="5699125" y="1035196"/>
                  <a:pt x="5670696" y="1063625"/>
                  <a:pt x="5635627" y="1063625"/>
                </a:cubicBezTo>
                <a:lnTo>
                  <a:pt x="31750" y="1063625"/>
                </a:lnTo>
                <a:cubicBezTo>
                  <a:pt x="14227" y="1063625"/>
                  <a:pt x="0" y="1049398"/>
                  <a:pt x="0" y="103187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EF3C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4" name="Shape 22"/>
          <p:cNvSpPr/>
          <p:nvPr/>
        </p:nvSpPr>
        <p:spPr>
          <a:xfrm>
            <a:off x="333375" y="3921125"/>
            <a:ext cx="31750" cy="1063625"/>
          </a:xfrm>
          <a:custGeom>
            <a:avLst/>
            <a:gdLst/>
            <a:ahLst/>
            <a:cxnLst/>
            <a:rect l="l" t="t" r="r" b="b"/>
            <a:pathLst>
              <a:path w="31750" h="1063625">
                <a:moveTo>
                  <a:pt x="31750" y="0"/>
                </a:moveTo>
                <a:lnTo>
                  <a:pt x="31750" y="0"/>
                </a:lnTo>
                <a:lnTo>
                  <a:pt x="31750" y="1063625"/>
                </a:lnTo>
                <a:lnTo>
                  <a:pt x="31750" y="1063625"/>
                </a:lnTo>
                <a:cubicBezTo>
                  <a:pt x="14227" y="1063625"/>
                  <a:pt x="0" y="1049398"/>
                  <a:pt x="0" y="103187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5" name="Shape 23"/>
          <p:cNvSpPr/>
          <p:nvPr/>
        </p:nvSpPr>
        <p:spPr>
          <a:xfrm>
            <a:off x="496094" y="4079875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79375" y="0"/>
                </a:moveTo>
                <a:cubicBezTo>
                  <a:pt x="83933" y="0"/>
                  <a:pt x="88119" y="2511"/>
                  <a:pt x="90289" y="6511"/>
                </a:cubicBezTo>
                <a:lnTo>
                  <a:pt x="157262" y="130535"/>
                </a:lnTo>
                <a:cubicBezTo>
                  <a:pt x="159339" y="134379"/>
                  <a:pt x="159246" y="139030"/>
                  <a:pt x="157014" y="142782"/>
                </a:cubicBezTo>
                <a:cubicBezTo>
                  <a:pt x="154781" y="146534"/>
                  <a:pt x="150719" y="148828"/>
                  <a:pt x="146348" y="148828"/>
                </a:cubicBezTo>
                <a:lnTo>
                  <a:pt x="12402" y="148828"/>
                </a:lnTo>
                <a:cubicBezTo>
                  <a:pt x="8031" y="148828"/>
                  <a:pt x="4000" y="146534"/>
                  <a:pt x="1736" y="142782"/>
                </a:cubicBezTo>
                <a:cubicBezTo>
                  <a:pt x="-527" y="139030"/>
                  <a:pt x="-589" y="134379"/>
                  <a:pt x="1488" y="130535"/>
                </a:cubicBezTo>
                <a:lnTo>
                  <a:pt x="68461" y="6511"/>
                </a:lnTo>
                <a:cubicBezTo>
                  <a:pt x="70631" y="2511"/>
                  <a:pt x="74817" y="0"/>
                  <a:pt x="79375" y="0"/>
                </a:cubicBezTo>
                <a:close/>
                <a:moveTo>
                  <a:pt x="79375" y="52090"/>
                </a:moveTo>
                <a:cubicBezTo>
                  <a:pt x="75251" y="52090"/>
                  <a:pt x="71934" y="55407"/>
                  <a:pt x="71934" y="59531"/>
                </a:cubicBezTo>
                <a:lnTo>
                  <a:pt x="71934" y="94258"/>
                </a:lnTo>
                <a:cubicBezTo>
                  <a:pt x="71934" y="98382"/>
                  <a:pt x="75251" y="101699"/>
                  <a:pt x="79375" y="101699"/>
                </a:cubicBezTo>
                <a:cubicBezTo>
                  <a:pt x="83499" y="101699"/>
                  <a:pt x="86816" y="98382"/>
                  <a:pt x="86816" y="94258"/>
                </a:cubicBezTo>
                <a:lnTo>
                  <a:pt x="86816" y="59531"/>
                </a:lnTo>
                <a:cubicBezTo>
                  <a:pt x="86816" y="55407"/>
                  <a:pt x="83499" y="52090"/>
                  <a:pt x="79375" y="52090"/>
                </a:cubicBezTo>
                <a:close/>
                <a:moveTo>
                  <a:pt x="87654" y="119062"/>
                </a:moveTo>
                <a:cubicBezTo>
                  <a:pt x="87842" y="115990"/>
                  <a:pt x="86309" y="113066"/>
                  <a:pt x="83675" y="111473"/>
                </a:cubicBezTo>
                <a:cubicBezTo>
                  <a:pt x="81041" y="109879"/>
                  <a:pt x="77740" y="109879"/>
                  <a:pt x="75106" y="111473"/>
                </a:cubicBezTo>
                <a:cubicBezTo>
                  <a:pt x="72472" y="113066"/>
                  <a:pt x="70939" y="115990"/>
                  <a:pt x="71127" y="119062"/>
                </a:cubicBezTo>
                <a:cubicBezTo>
                  <a:pt x="70939" y="122135"/>
                  <a:pt x="72472" y="125059"/>
                  <a:pt x="75106" y="126652"/>
                </a:cubicBezTo>
                <a:cubicBezTo>
                  <a:pt x="77740" y="128246"/>
                  <a:pt x="81041" y="128246"/>
                  <a:pt x="83675" y="126652"/>
                </a:cubicBezTo>
                <a:cubicBezTo>
                  <a:pt x="86309" y="125059"/>
                  <a:pt x="87842" y="122135"/>
                  <a:pt x="87654" y="119062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6" name="Text 24"/>
          <p:cNvSpPr/>
          <p:nvPr/>
        </p:nvSpPr>
        <p:spPr>
          <a:xfrm>
            <a:off x="674688" y="4048125"/>
            <a:ext cx="531018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D97706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Ответственность соисполнителей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476250" y="4333875"/>
            <a:ext cx="5492750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 случае невыполнения показателей соисполнители признаются нарушившими договорные обязательства с внесением в реестр недобросовестных исполнителей.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6159500" y="857250"/>
            <a:ext cx="5715000" cy="2254250"/>
          </a:xfrm>
          <a:custGeom>
            <a:avLst/>
            <a:gdLst/>
            <a:ahLst/>
            <a:cxnLst/>
            <a:rect l="l" t="t" r="r" b="b"/>
            <a:pathLst>
              <a:path w="5715000" h="2254250">
                <a:moveTo>
                  <a:pt x="63502" y="0"/>
                </a:moveTo>
                <a:lnTo>
                  <a:pt x="5651498" y="0"/>
                </a:lnTo>
                <a:cubicBezTo>
                  <a:pt x="5686569" y="0"/>
                  <a:pt x="5715000" y="28431"/>
                  <a:pt x="5715000" y="63502"/>
                </a:cubicBezTo>
                <a:lnTo>
                  <a:pt x="5715000" y="2190748"/>
                </a:lnTo>
                <a:cubicBezTo>
                  <a:pt x="5715000" y="2225819"/>
                  <a:pt x="5686569" y="2254250"/>
                  <a:pt x="5651498" y="2254250"/>
                </a:cubicBezTo>
                <a:lnTo>
                  <a:pt x="63502" y="2254250"/>
                </a:lnTo>
                <a:cubicBezTo>
                  <a:pt x="28431" y="2254250"/>
                  <a:pt x="0" y="2225819"/>
                  <a:pt x="0" y="2190748"/>
                </a:cubicBezTo>
                <a:lnTo>
                  <a:pt x="0" y="63502"/>
                </a:lnTo>
                <a:cubicBezTo>
                  <a:pt x="0" y="28454"/>
                  <a:pt x="28454" y="0"/>
                  <a:pt x="63502" y="0"/>
                </a:cubicBezTo>
                <a:close/>
              </a:path>
            </a:pathLst>
          </a:custGeom>
          <a:solidFill>
            <a:srgbClr val="8B0000"/>
          </a:solidFill>
          <a:ln/>
          <a:effectLst>
            <a:outerShdw blurRad="119063" dist="79375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KZ"/>
          </a:p>
        </p:txBody>
      </p:sp>
      <p:sp>
        <p:nvSpPr>
          <p:cNvPr id="29" name="Shape 27"/>
          <p:cNvSpPr/>
          <p:nvPr/>
        </p:nvSpPr>
        <p:spPr>
          <a:xfrm>
            <a:off x="6296422" y="1016000"/>
            <a:ext cx="178594" cy="158750"/>
          </a:xfrm>
          <a:custGeom>
            <a:avLst/>
            <a:gdLst/>
            <a:ahLst/>
            <a:cxnLst/>
            <a:rect l="l" t="t" r="r" b="b"/>
            <a:pathLst>
              <a:path w="178594" h="158750">
                <a:moveTo>
                  <a:pt x="95963" y="-5860"/>
                </a:moveTo>
                <a:cubicBezTo>
                  <a:pt x="94692" y="-8341"/>
                  <a:pt x="92118" y="-9922"/>
                  <a:pt x="89328" y="-9922"/>
                </a:cubicBezTo>
                <a:cubicBezTo>
                  <a:pt x="86537" y="-9922"/>
                  <a:pt x="83964" y="-8341"/>
                  <a:pt x="82693" y="-5860"/>
                </a:cubicBezTo>
                <a:lnTo>
                  <a:pt x="59872" y="38850"/>
                </a:lnTo>
                <a:lnTo>
                  <a:pt x="10294" y="46726"/>
                </a:lnTo>
                <a:cubicBezTo>
                  <a:pt x="7534" y="47160"/>
                  <a:pt x="5240" y="49113"/>
                  <a:pt x="4372" y="51780"/>
                </a:cubicBezTo>
                <a:cubicBezTo>
                  <a:pt x="3504" y="54446"/>
                  <a:pt x="4217" y="57361"/>
                  <a:pt x="6170" y="59345"/>
                </a:cubicBezTo>
                <a:lnTo>
                  <a:pt x="41641" y="94847"/>
                </a:lnTo>
                <a:lnTo>
                  <a:pt x="33827" y="144425"/>
                </a:lnTo>
                <a:cubicBezTo>
                  <a:pt x="33393" y="147185"/>
                  <a:pt x="34541" y="149975"/>
                  <a:pt x="36804" y="151619"/>
                </a:cubicBezTo>
                <a:cubicBezTo>
                  <a:pt x="39067" y="153262"/>
                  <a:pt x="42044" y="153510"/>
                  <a:pt x="44555" y="152239"/>
                </a:cubicBezTo>
                <a:lnTo>
                  <a:pt x="89328" y="129480"/>
                </a:lnTo>
                <a:lnTo>
                  <a:pt x="134069" y="152239"/>
                </a:lnTo>
                <a:cubicBezTo>
                  <a:pt x="136550" y="153510"/>
                  <a:pt x="139557" y="153262"/>
                  <a:pt x="141821" y="151619"/>
                </a:cubicBezTo>
                <a:cubicBezTo>
                  <a:pt x="144084" y="149975"/>
                  <a:pt x="145231" y="147216"/>
                  <a:pt x="144797" y="144425"/>
                </a:cubicBezTo>
                <a:lnTo>
                  <a:pt x="136953" y="94847"/>
                </a:lnTo>
                <a:lnTo>
                  <a:pt x="172424" y="59345"/>
                </a:lnTo>
                <a:cubicBezTo>
                  <a:pt x="174408" y="57361"/>
                  <a:pt x="175090" y="54446"/>
                  <a:pt x="174222" y="51780"/>
                </a:cubicBezTo>
                <a:cubicBezTo>
                  <a:pt x="173354" y="49113"/>
                  <a:pt x="171090" y="47160"/>
                  <a:pt x="168300" y="46726"/>
                </a:cubicBezTo>
                <a:lnTo>
                  <a:pt x="118752" y="38850"/>
                </a:lnTo>
                <a:lnTo>
                  <a:pt x="95963" y="-5860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0" name="Text 28"/>
          <p:cNvSpPr/>
          <p:nvPr/>
        </p:nvSpPr>
        <p:spPr>
          <a:xfrm>
            <a:off x="6484938" y="984250"/>
            <a:ext cx="534193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НТЦ с элементами академического превосходства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6286500" y="1270000"/>
            <a:ext cx="5524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>
                    <a:alpha val="90000"/>
                  </a:srgbClr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НТЗ № 1, 19, 20, 30, 31, 39, 53, 54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6286500" y="1524000"/>
            <a:ext cx="5461000" cy="603250"/>
          </a:xfrm>
          <a:custGeom>
            <a:avLst/>
            <a:gdLst/>
            <a:ahLst/>
            <a:cxnLst/>
            <a:rect l="l" t="t" r="r" b="b"/>
            <a:pathLst>
              <a:path w="5461000" h="603250">
                <a:moveTo>
                  <a:pt x="63498" y="0"/>
                </a:moveTo>
                <a:lnTo>
                  <a:pt x="5397502" y="0"/>
                </a:lnTo>
                <a:cubicBezTo>
                  <a:pt x="5432571" y="0"/>
                  <a:pt x="5461000" y="28429"/>
                  <a:pt x="5461000" y="63498"/>
                </a:cubicBezTo>
                <a:lnTo>
                  <a:pt x="5461000" y="539752"/>
                </a:lnTo>
                <a:cubicBezTo>
                  <a:pt x="5461000" y="574821"/>
                  <a:pt x="5432571" y="603250"/>
                  <a:pt x="5397502" y="603250"/>
                </a:cubicBezTo>
                <a:lnTo>
                  <a:pt x="63498" y="603250"/>
                </a:lnTo>
                <a:cubicBezTo>
                  <a:pt x="28429" y="603250"/>
                  <a:pt x="0" y="574821"/>
                  <a:pt x="0" y="539752"/>
                </a:cubicBezTo>
                <a:lnTo>
                  <a:pt x="0" y="63498"/>
                </a:lnTo>
                <a:cubicBezTo>
                  <a:pt x="0" y="28453"/>
                  <a:pt x="28453" y="0"/>
                  <a:pt x="63498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3" name="Text 31"/>
          <p:cNvSpPr/>
          <p:nvPr/>
        </p:nvSpPr>
        <p:spPr>
          <a:xfrm>
            <a:off x="6381750" y="1619250"/>
            <a:ext cx="5334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Руководители программ: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6381750" y="1841500"/>
            <a:ext cx="5334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Первые руководители ОВПО или научные руководители </a:t>
            </a:r>
            <a:r>
              <a:rPr lang="en-US" sz="1000" dirty="0" err="1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по</a:t>
            </a: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</a:t>
            </a:r>
            <a:r>
              <a:rPr lang="kk-KZ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</a:t>
            </a: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. 3 раздела 3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6286500" y="2190750"/>
            <a:ext cx="5461000" cy="793750"/>
          </a:xfrm>
          <a:custGeom>
            <a:avLst/>
            <a:gdLst/>
            <a:ahLst/>
            <a:cxnLst/>
            <a:rect l="l" t="t" r="r" b="b"/>
            <a:pathLst>
              <a:path w="5461000" h="793750">
                <a:moveTo>
                  <a:pt x="63500" y="0"/>
                </a:moveTo>
                <a:lnTo>
                  <a:pt x="5397500" y="0"/>
                </a:lnTo>
                <a:cubicBezTo>
                  <a:pt x="5432547" y="0"/>
                  <a:pt x="5461000" y="28453"/>
                  <a:pt x="5461000" y="63500"/>
                </a:cubicBezTo>
                <a:lnTo>
                  <a:pt x="5461000" y="730250"/>
                </a:lnTo>
                <a:cubicBezTo>
                  <a:pt x="5461000" y="765297"/>
                  <a:pt x="5432547" y="793750"/>
                  <a:pt x="5397500" y="793750"/>
                </a:cubicBezTo>
                <a:lnTo>
                  <a:pt x="63500" y="793750"/>
                </a:lnTo>
                <a:cubicBezTo>
                  <a:pt x="28453" y="793750"/>
                  <a:pt x="0" y="765297"/>
                  <a:pt x="0" y="73025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6" name="Text 34"/>
          <p:cNvSpPr/>
          <p:nvPr/>
        </p:nvSpPr>
        <p:spPr>
          <a:xfrm>
            <a:off x="6381750" y="2286000"/>
            <a:ext cx="5334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Распределение ответственности: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6381750" y="2508250"/>
            <a:ext cx="5334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Руководитель программы - организационная часть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6381750" y="2698750"/>
            <a:ext cx="5334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Научный руководитель - финансовая и научная составляющая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6167438" y="3214688"/>
            <a:ext cx="5699125" cy="2619375"/>
          </a:xfrm>
          <a:custGeom>
            <a:avLst/>
            <a:gdLst/>
            <a:ahLst/>
            <a:cxnLst/>
            <a:rect l="l" t="t" r="r" b="b"/>
            <a:pathLst>
              <a:path w="5699125" h="2619375">
                <a:moveTo>
                  <a:pt x="63494" y="0"/>
                </a:moveTo>
                <a:lnTo>
                  <a:pt x="5635631" y="0"/>
                </a:lnTo>
                <a:cubicBezTo>
                  <a:pt x="5670698" y="0"/>
                  <a:pt x="5699125" y="28427"/>
                  <a:pt x="5699125" y="63494"/>
                </a:cubicBezTo>
                <a:lnTo>
                  <a:pt x="5699125" y="2555881"/>
                </a:lnTo>
                <a:cubicBezTo>
                  <a:pt x="5699125" y="2590948"/>
                  <a:pt x="5670698" y="2619375"/>
                  <a:pt x="5635631" y="2619375"/>
                </a:cubicBezTo>
                <a:lnTo>
                  <a:pt x="63494" y="2619375"/>
                </a:lnTo>
                <a:cubicBezTo>
                  <a:pt x="28427" y="2619375"/>
                  <a:pt x="0" y="2590948"/>
                  <a:pt x="0" y="2555881"/>
                </a:cubicBezTo>
                <a:lnTo>
                  <a:pt x="0" y="63494"/>
                </a:lnTo>
                <a:cubicBezTo>
                  <a:pt x="0" y="28451"/>
                  <a:pt x="28451" y="0"/>
                  <a:pt x="63494" y="0"/>
                </a:cubicBezTo>
                <a:close/>
              </a:path>
            </a:pathLst>
          </a:custGeom>
          <a:solidFill>
            <a:srgbClr val="F9FAFB"/>
          </a:solidFill>
          <a:ln w="25400">
            <a:solidFill>
              <a:srgbClr val="8B0000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40" name="Shape 38"/>
          <p:cNvSpPr/>
          <p:nvPr/>
        </p:nvSpPr>
        <p:spPr>
          <a:xfrm>
            <a:off x="6342063" y="3381375"/>
            <a:ext cx="119063" cy="158750"/>
          </a:xfrm>
          <a:custGeom>
            <a:avLst/>
            <a:gdLst/>
            <a:ahLst/>
            <a:cxnLst/>
            <a:rect l="l" t="t" r="r" b="b"/>
            <a:pathLst>
              <a:path w="119063" h="158750">
                <a:moveTo>
                  <a:pt x="96552" y="9922"/>
                </a:moveTo>
                <a:lnTo>
                  <a:pt x="99219" y="9922"/>
                </a:lnTo>
                <a:cubicBezTo>
                  <a:pt x="110164" y="9922"/>
                  <a:pt x="119062" y="18821"/>
                  <a:pt x="119062" y="29766"/>
                </a:cubicBezTo>
                <a:lnTo>
                  <a:pt x="119062" y="138906"/>
                </a:lnTo>
                <a:cubicBezTo>
                  <a:pt x="119062" y="149851"/>
                  <a:pt x="110164" y="158750"/>
                  <a:pt x="99219" y="158750"/>
                </a:cubicBezTo>
                <a:lnTo>
                  <a:pt x="19844" y="158750"/>
                </a:lnTo>
                <a:cubicBezTo>
                  <a:pt x="8899" y="158750"/>
                  <a:pt x="0" y="149851"/>
                  <a:pt x="0" y="138906"/>
                </a:cubicBezTo>
                <a:lnTo>
                  <a:pt x="0" y="29766"/>
                </a:lnTo>
                <a:cubicBezTo>
                  <a:pt x="0" y="18821"/>
                  <a:pt x="8899" y="9922"/>
                  <a:pt x="19844" y="9922"/>
                </a:cubicBezTo>
                <a:lnTo>
                  <a:pt x="22510" y="9922"/>
                </a:lnTo>
                <a:cubicBezTo>
                  <a:pt x="25921" y="4000"/>
                  <a:pt x="32339" y="0"/>
                  <a:pt x="39688" y="0"/>
                </a:cubicBezTo>
                <a:lnTo>
                  <a:pt x="79375" y="0"/>
                </a:lnTo>
                <a:cubicBezTo>
                  <a:pt x="86723" y="0"/>
                  <a:pt x="93142" y="4000"/>
                  <a:pt x="96552" y="9922"/>
                </a:cubicBezTo>
                <a:close/>
                <a:moveTo>
                  <a:pt x="76895" y="34727"/>
                </a:moveTo>
                <a:cubicBezTo>
                  <a:pt x="81018" y="34727"/>
                  <a:pt x="84336" y="31409"/>
                  <a:pt x="84336" y="27285"/>
                </a:cubicBezTo>
                <a:cubicBezTo>
                  <a:pt x="84336" y="23161"/>
                  <a:pt x="81018" y="19844"/>
                  <a:pt x="76895" y="19844"/>
                </a:cubicBezTo>
                <a:lnTo>
                  <a:pt x="42168" y="19844"/>
                </a:lnTo>
                <a:cubicBezTo>
                  <a:pt x="38044" y="19844"/>
                  <a:pt x="34727" y="23161"/>
                  <a:pt x="34727" y="27285"/>
                </a:cubicBezTo>
                <a:cubicBezTo>
                  <a:pt x="34727" y="31409"/>
                  <a:pt x="38044" y="34727"/>
                  <a:pt x="42168" y="34727"/>
                </a:cubicBezTo>
                <a:lnTo>
                  <a:pt x="76895" y="34727"/>
                </a:lnTo>
                <a:close/>
                <a:moveTo>
                  <a:pt x="85700" y="80832"/>
                </a:moveTo>
                <a:cubicBezTo>
                  <a:pt x="87871" y="77360"/>
                  <a:pt x="86816" y="72771"/>
                  <a:pt x="83344" y="70569"/>
                </a:cubicBezTo>
                <a:cubicBezTo>
                  <a:pt x="79871" y="68368"/>
                  <a:pt x="75282" y="69453"/>
                  <a:pt x="73081" y="72926"/>
                </a:cubicBezTo>
                <a:lnTo>
                  <a:pt x="54043" y="103405"/>
                </a:lnTo>
                <a:lnTo>
                  <a:pt x="45672" y="92242"/>
                </a:lnTo>
                <a:cubicBezTo>
                  <a:pt x="43191" y="88956"/>
                  <a:pt x="38540" y="88274"/>
                  <a:pt x="35254" y="90754"/>
                </a:cubicBezTo>
                <a:cubicBezTo>
                  <a:pt x="31967" y="93235"/>
                  <a:pt x="31285" y="97885"/>
                  <a:pt x="33765" y="101172"/>
                </a:cubicBezTo>
                <a:lnTo>
                  <a:pt x="48648" y="121016"/>
                </a:lnTo>
                <a:cubicBezTo>
                  <a:pt x="50105" y="122969"/>
                  <a:pt x="52462" y="124085"/>
                  <a:pt x="54911" y="123992"/>
                </a:cubicBezTo>
                <a:cubicBezTo>
                  <a:pt x="57361" y="123899"/>
                  <a:pt x="59593" y="122597"/>
                  <a:pt x="60896" y="120489"/>
                </a:cubicBezTo>
                <a:lnTo>
                  <a:pt x="85700" y="80801"/>
                </a:ln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1" name="Text 39"/>
          <p:cNvSpPr/>
          <p:nvPr/>
        </p:nvSpPr>
        <p:spPr>
          <a:xfrm>
            <a:off x="6500813" y="3349625"/>
            <a:ext cx="531018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Особые требования для ОВПО с госучастием ≥50%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6306344" y="3639344"/>
            <a:ext cx="5421313" cy="706438"/>
          </a:xfrm>
          <a:custGeom>
            <a:avLst/>
            <a:gdLst/>
            <a:ahLst/>
            <a:cxnLst/>
            <a:rect l="l" t="t" r="r" b="b"/>
            <a:pathLst>
              <a:path w="5421313" h="706438">
                <a:moveTo>
                  <a:pt x="31747" y="0"/>
                </a:moveTo>
                <a:lnTo>
                  <a:pt x="5389565" y="0"/>
                </a:lnTo>
                <a:cubicBezTo>
                  <a:pt x="5407099" y="0"/>
                  <a:pt x="5421313" y="14214"/>
                  <a:pt x="5421313" y="31747"/>
                </a:cubicBezTo>
                <a:lnTo>
                  <a:pt x="5421313" y="674690"/>
                </a:lnTo>
                <a:cubicBezTo>
                  <a:pt x="5421313" y="692224"/>
                  <a:pt x="5407099" y="706438"/>
                  <a:pt x="5389565" y="706438"/>
                </a:cubicBezTo>
                <a:lnTo>
                  <a:pt x="31747" y="706438"/>
                </a:lnTo>
                <a:cubicBezTo>
                  <a:pt x="14214" y="706438"/>
                  <a:pt x="0" y="692224"/>
                  <a:pt x="0" y="674690"/>
                </a:cubicBezTo>
                <a:lnTo>
                  <a:pt x="0" y="31747"/>
                </a:lnTo>
                <a:cubicBezTo>
                  <a:pt x="0" y="14214"/>
                  <a:pt x="14214" y="0"/>
                  <a:pt x="31747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43" name="Text 41"/>
          <p:cNvSpPr/>
          <p:nvPr/>
        </p:nvSpPr>
        <p:spPr>
          <a:xfrm>
            <a:off x="6373813" y="3706813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Вариант 1: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6373813" y="3897313"/>
            <a:ext cx="534987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Действующий/реализованный проект коммерциализации РННТД </a:t>
            </a:r>
            <a:br>
              <a:rPr lang="ru-RU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</a:b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(договор с АО «Фонд науки»)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6306344" y="4417219"/>
            <a:ext cx="5421313" cy="706438"/>
          </a:xfrm>
          <a:custGeom>
            <a:avLst/>
            <a:gdLst/>
            <a:ahLst/>
            <a:cxnLst/>
            <a:rect l="l" t="t" r="r" b="b"/>
            <a:pathLst>
              <a:path w="5421313" h="706438">
                <a:moveTo>
                  <a:pt x="31747" y="0"/>
                </a:moveTo>
                <a:lnTo>
                  <a:pt x="5389565" y="0"/>
                </a:lnTo>
                <a:cubicBezTo>
                  <a:pt x="5407099" y="0"/>
                  <a:pt x="5421313" y="14214"/>
                  <a:pt x="5421313" y="31747"/>
                </a:cubicBezTo>
                <a:lnTo>
                  <a:pt x="5421313" y="674690"/>
                </a:lnTo>
                <a:cubicBezTo>
                  <a:pt x="5421313" y="692224"/>
                  <a:pt x="5407099" y="706438"/>
                  <a:pt x="5389565" y="706438"/>
                </a:cubicBezTo>
                <a:lnTo>
                  <a:pt x="31747" y="706438"/>
                </a:lnTo>
                <a:cubicBezTo>
                  <a:pt x="14214" y="706438"/>
                  <a:pt x="0" y="692224"/>
                  <a:pt x="0" y="674690"/>
                </a:cubicBezTo>
                <a:lnTo>
                  <a:pt x="0" y="31747"/>
                </a:lnTo>
                <a:cubicBezTo>
                  <a:pt x="0" y="14214"/>
                  <a:pt x="14214" y="0"/>
                  <a:pt x="31747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46" name="Text 44"/>
          <p:cNvSpPr/>
          <p:nvPr/>
        </p:nvSpPr>
        <p:spPr>
          <a:xfrm>
            <a:off x="6373813" y="4484688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Вариант 2: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6373813" y="4675188"/>
            <a:ext cx="534987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Действующие/реализованные проекты НИОКР от сторонних </a:t>
            </a:r>
            <a:r>
              <a:rPr lang="en-US" sz="1000" dirty="0" err="1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заказчиков</a:t>
            </a: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</a:t>
            </a:r>
            <a:br>
              <a:rPr lang="ru-RU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</a:b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(≥50 млн тенге за 3 года)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6302375" y="5191125"/>
            <a:ext cx="5429250" cy="508000"/>
          </a:xfrm>
          <a:custGeom>
            <a:avLst/>
            <a:gdLst/>
            <a:ahLst/>
            <a:cxnLst/>
            <a:rect l="l" t="t" r="r" b="b"/>
            <a:pathLst>
              <a:path w="5429250" h="508000">
                <a:moveTo>
                  <a:pt x="31750" y="0"/>
                </a:moveTo>
                <a:lnTo>
                  <a:pt x="5397500" y="0"/>
                </a:lnTo>
                <a:cubicBezTo>
                  <a:pt x="5415023" y="0"/>
                  <a:pt x="5429250" y="14227"/>
                  <a:pt x="5429250" y="31750"/>
                </a:cubicBezTo>
                <a:lnTo>
                  <a:pt x="5429250" y="476250"/>
                </a:lnTo>
                <a:cubicBezTo>
                  <a:pt x="5429250" y="493773"/>
                  <a:pt x="5415023" y="508000"/>
                  <a:pt x="5397500" y="508000"/>
                </a:cubicBezTo>
                <a:lnTo>
                  <a:pt x="31750" y="508000"/>
                </a:lnTo>
                <a:cubicBezTo>
                  <a:pt x="14227" y="508000"/>
                  <a:pt x="0" y="493773"/>
                  <a:pt x="0" y="476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9" name="Text 47"/>
          <p:cNvSpPr/>
          <p:nvPr/>
        </p:nvSpPr>
        <p:spPr>
          <a:xfrm>
            <a:off x="6365875" y="5254625"/>
            <a:ext cx="53657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Обязательно для обоих вариантов: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6365875" y="5445125"/>
            <a:ext cx="53657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Центр (офис) коммерциализации с ≥2 штатными сотрудниками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6175375" y="5937250"/>
            <a:ext cx="5699125" cy="381000"/>
          </a:xfrm>
          <a:custGeom>
            <a:avLst/>
            <a:gdLst/>
            <a:ahLst/>
            <a:cxnLst/>
            <a:rect l="l" t="t" r="r" b="b"/>
            <a:pathLst>
              <a:path w="5699125" h="381000">
                <a:moveTo>
                  <a:pt x="31750" y="0"/>
                </a:moveTo>
                <a:lnTo>
                  <a:pt x="5635624" y="0"/>
                </a:lnTo>
                <a:cubicBezTo>
                  <a:pt x="5670695" y="0"/>
                  <a:pt x="5699125" y="28430"/>
                  <a:pt x="5699125" y="63501"/>
                </a:cubicBezTo>
                <a:lnTo>
                  <a:pt x="5699125" y="317499"/>
                </a:lnTo>
                <a:cubicBezTo>
                  <a:pt x="5699125" y="352570"/>
                  <a:pt x="5670695" y="381000"/>
                  <a:pt x="5635624" y="381000"/>
                </a:cubicBezTo>
                <a:lnTo>
                  <a:pt x="31750" y="381000"/>
                </a:lnTo>
                <a:cubicBezTo>
                  <a:pt x="14215" y="381000"/>
                  <a:pt x="0" y="366785"/>
                  <a:pt x="0" y="349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D1FAE5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52" name="Shape 50"/>
          <p:cNvSpPr/>
          <p:nvPr/>
        </p:nvSpPr>
        <p:spPr>
          <a:xfrm>
            <a:off x="6175375" y="5937250"/>
            <a:ext cx="31750" cy="381000"/>
          </a:xfrm>
          <a:custGeom>
            <a:avLst/>
            <a:gdLst/>
            <a:ahLst/>
            <a:cxnLst/>
            <a:rect l="l" t="t" r="r" b="b"/>
            <a:pathLst>
              <a:path w="31750" h="381000">
                <a:moveTo>
                  <a:pt x="31750" y="0"/>
                </a:moveTo>
                <a:lnTo>
                  <a:pt x="31750" y="0"/>
                </a:lnTo>
                <a:lnTo>
                  <a:pt x="31750" y="381000"/>
                </a:lnTo>
                <a:lnTo>
                  <a:pt x="31750" y="381000"/>
                </a:lnTo>
                <a:cubicBezTo>
                  <a:pt x="14227" y="381000"/>
                  <a:pt x="0" y="366773"/>
                  <a:pt x="0" y="349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53" name="Shape 51"/>
          <p:cNvSpPr/>
          <p:nvPr/>
        </p:nvSpPr>
        <p:spPr>
          <a:xfrm>
            <a:off x="6302375" y="6072188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63500" y="127000"/>
                </a:moveTo>
                <a:cubicBezTo>
                  <a:pt x="98547" y="127000"/>
                  <a:pt x="127000" y="98547"/>
                  <a:pt x="127000" y="63500"/>
                </a:cubicBezTo>
                <a:cubicBezTo>
                  <a:pt x="127000" y="28453"/>
                  <a:pt x="98547" y="0"/>
                  <a:pt x="63500" y="0"/>
                </a:cubicBezTo>
                <a:cubicBezTo>
                  <a:pt x="28453" y="0"/>
                  <a:pt x="0" y="28453"/>
                  <a:pt x="0" y="63500"/>
                </a:cubicBezTo>
                <a:cubicBezTo>
                  <a:pt x="0" y="98547"/>
                  <a:pt x="28453" y="127000"/>
                  <a:pt x="63500" y="127000"/>
                </a:cubicBezTo>
                <a:close/>
                <a:moveTo>
                  <a:pt x="55563" y="39688"/>
                </a:moveTo>
                <a:cubicBezTo>
                  <a:pt x="55563" y="35307"/>
                  <a:pt x="59119" y="31750"/>
                  <a:pt x="63500" y="31750"/>
                </a:cubicBezTo>
                <a:cubicBezTo>
                  <a:pt x="67881" y="31750"/>
                  <a:pt x="71438" y="35307"/>
                  <a:pt x="71438" y="39688"/>
                </a:cubicBezTo>
                <a:cubicBezTo>
                  <a:pt x="71438" y="44068"/>
                  <a:pt x="67881" y="47625"/>
                  <a:pt x="63500" y="47625"/>
                </a:cubicBezTo>
                <a:cubicBezTo>
                  <a:pt x="59119" y="47625"/>
                  <a:pt x="55563" y="44068"/>
                  <a:pt x="55563" y="39688"/>
                </a:cubicBezTo>
                <a:close/>
                <a:moveTo>
                  <a:pt x="53578" y="55563"/>
                </a:moveTo>
                <a:lnTo>
                  <a:pt x="65484" y="55563"/>
                </a:lnTo>
                <a:cubicBezTo>
                  <a:pt x="68783" y="55563"/>
                  <a:pt x="71438" y="58217"/>
                  <a:pt x="71438" y="61516"/>
                </a:cubicBezTo>
                <a:lnTo>
                  <a:pt x="71438" y="83344"/>
                </a:lnTo>
                <a:lnTo>
                  <a:pt x="73422" y="83344"/>
                </a:lnTo>
                <a:cubicBezTo>
                  <a:pt x="76721" y="83344"/>
                  <a:pt x="79375" y="85998"/>
                  <a:pt x="79375" y="89297"/>
                </a:cubicBezTo>
                <a:cubicBezTo>
                  <a:pt x="79375" y="92596"/>
                  <a:pt x="76721" y="95250"/>
                  <a:pt x="73422" y="95250"/>
                </a:cubicBezTo>
                <a:lnTo>
                  <a:pt x="53578" y="95250"/>
                </a:lnTo>
                <a:cubicBezTo>
                  <a:pt x="50279" y="95250"/>
                  <a:pt x="47625" y="92596"/>
                  <a:pt x="47625" y="89297"/>
                </a:cubicBezTo>
                <a:cubicBezTo>
                  <a:pt x="47625" y="85998"/>
                  <a:pt x="50279" y="83344"/>
                  <a:pt x="53578" y="83344"/>
                </a:cubicBezTo>
                <a:lnTo>
                  <a:pt x="59531" y="83344"/>
                </a:lnTo>
                <a:lnTo>
                  <a:pt x="59531" y="67469"/>
                </a:lnTo>
                <a:lnTo>
                  <a:pt x="53578" y="67469"/>
                </a:lnTo>
                <a:cubicBezTo>
                  <a:pt x="50279" y="67469"/>
                  <a:pt x="47625" y="64815"/>
                  <a:pt x="47625" y="61516"/>
                </a:cubicBezTo>
                <a:cubicBezTo>
                  <a:pt x="47625" y="58217"/>
                  <a:pt x="50279" y="55563"/>
                  <a:pt x="53578" y="55563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54" name="Text 52"/>
          <p:cNvSpPr/>
          <p:nvPr/>
        </p:nvSpPr>
        <p:spPr>
          <a:xfrm>
            <a:off x="6484938" y="6032500"/>
            <a:ext cx="53578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059669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Исключение: Новые ОВПО, созданные по поручению Президента РК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17500" y="31750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63500" y="0"/>
                </a:moveTo>
                <a:lnTo>
                  <a:pt x="254000" y="0"/>
                </a:lnTo>
                <a:cubicBezTo>
                  <a:pt x="289047" y="0"/>
                  <a:pt x="317500" y="28453"/>
                  <a:pt x="317500" y="63500"/>
                </a:cubicBezTo>
                <a:lnTo>
                  <a:pt x="317500" y="254000"/>
                </a:lnTo>
                <a:cubicBezTo>
                  <a:pt x="317500" y="289047"/>
                  <a:pt x="289047" y="317500"/>
                  <a:pt x="254000" y="317500"/>
                </a:cubicBezTo>
                <a:lnTo>
                  <a:pt x="63500" y="317500"/>
                </a:lnTo>
                <a:cubicBezTo>
                  <a:pt x="28453" y="317500"/>
                  <a:pt x="0" y="289047"/>
                  <a:pt x="0" y="2540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" name="Text 1"/>
          <p:cNvSpPr/>
          <p:nvPr/>
        </p:nvSpPr>
        <p:spPr>
          <a:xfrm>
            <a:off x="429493" y="365125"/>
            <a:ext cx="17462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3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30250" y="333375"/>
            <a:ext cx="779462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875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Квалификационные требования к научному руководителю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17500" y="698500"/>
            <a:ext cx="762000" cy="31750"/>
          </a:xfrm>
          <a:custGeom>
            <a:avLst/>
            <a:gdLst/>
            <a:ahLst/>
            <a:cxnLst/>
            <a:rect l="l" t="t" r="r" b="b"/>
            <a:pathLst>
              <a:path w="762000" h="31750">
                <a:moveTo>
                  <a:pt x="0" y="0"/>
                </a:moveTo>
                <a:lnTo>
                  <a:pt x="762000" y="0"/>
                </a:lnTo>
                <a:lnTo>
                  <a:pt x="762000" y="31750"/>
                </a:lnTo>
                <a:lnTo>
                  <a:pt x="0" y="3175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" name="Shape 4"/>
          <p:cNvSpPr/>
          <p:nvPr/>
        </p:nvSpPr>
        <p:spPr>
          <a:xfrm>
            <a:off x="317500" y="857250"/>
            <a:ext cx="4564063" cy="4032250"/>
          </a:xfrm>
          <a:custGeom>
            <a:avLst/>
            <a:gdLst/>
            <a:ahLst/>
            <a:cxnLst/>
            <a:rect l="l" t="t" r="r" b="b"/>
            <a:pathLst>
              <a:path w="4564063" h="4032250">
                <a:moveTo>
                  <a:pt x="63508" y="0"/>
                </a:moveTo>
                <a:lnTo>
                  <a:pt x="4500555" y="0"/>
                </a:lnTo>
                <a:cubicBezTo>
                  <a:pt x="4535629" y="0"/>
                  <a:pt x="4564063" y="28433"/>
                  <a:pt x="4564063" y="63508"/>
                </a:cubicBezTo>
                <a:lnTo>
                  <a:pt x="4564063" y="3968742"/>
                </a:lnTo>
                <a:cubicBezTo>
                  <a:pt x="4564063" y="4003817"/>
                  <a:pt x="4535629" y="4032250"/>
                  <a:pt x="4500555" y="4032250"/>
                </a:cubicBezTo>
                <a:lnTo>
                  <a:pt x="63508" y="4032250"/>
                </a:lnTo>
                <a:cubicBezTo>
                  <a:pt x="28433" y="4032250"/>
                  <a:pt x="0" y="4003817"/>
                  <a:pt x="0" y="3968742"/>
                </a:cubicBezTo>
                <a:lnTo>
                  <a:pt x="0" y="63508"/>
                </a:lnTo>
                <a:cubicBezTo>
                  <a:pt x="0" y="28457"/>
                  <a:pt x="28457" y="0"/>
                  <a:pt x="63508" y="0"/>
                </a:cubicBezTo>
                <a:close/>
              </a:path>
            </a:pathLst>
          </a:custGeom>
          <a:solidFill>
            <a:srgbClr val="8B0000"/>
          </a:solidFill>
          <a:ln/>
          <a:effectLst>
            <a:outerShdw blurRad="119063" dist="79375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KZ"/>
          </a:p>
        </p:txBody>
      </p:sp>
      <p:sp>
        <p:nvSpPr>
          <p:cNvPr id="7" name="Shape 5"/>
          <p:cNvSpPr/>
          <p:nvPr/>
        </p:nvSpPr>
        <p:spPr>
          <a:xfrm>
            <a:off x="474266" y="1016000"/>
            <a:ext cx="138906" cy="158750"/>
          </a:xfrm>
          <a:custGeom>
            <a:avLst/>
            <a:gdLst/>
            <a:ahLst/>
            <a:cxnLst/>
            <a:rect l="l" t="t" r="r" b="b"/>
            <a:pathLst>
              <a:path w="138906" h="158750">
                <a:moveTo>
                  <a:pt x="74817" y="-4031"/>
                </a:moveTo>
                <a:cubicBezTo>
                  <a:pt x="71282" y="-4744"/>
                  <a:pt x="67655" y="-4744"/>
                  <a:pt x="64120" y="-4031"/>
                </a:cubicBezTo>
                <a:lnTo>
                  <a:pt x="5984" y="7596"/>
                </a:lnTo>
                <a:cubicBezTo>
                  <a:pt x="2511" y="8279"/>
                  <a:pt x="0" y="11348"/>
                  <a:pt x="0" y="14883"/>
                </a:cubicBezTo>
                <a:cubicBezTo>
                  <a:pt x="0" y="18076"/>
                  <a:pt x="2015" y="20867"/>
                  <a:pt x="4961" y="21890"/>
                </a:cubicBezTo>
                <a:lnTo>
                  <a:pt x="4961" y="44648"/>
                </a:lnTo>
                <a:lnTo>
                  <a:pt x="93" y="69019"/>
                </a:lnTo>
                <a:cubicBezTo>
                  <a:pt x="31" y="69298"/>
                  <a:pt x="0" y="69608"/>
                  <a:pt x="0" y="69918"/>
                </a:cubicBezTo>
                <a:cubicBezTo>
                  <a:pt x="0" y="72399"/>
                  <a:pt x="2015" y="74445"/>
                  <a:pt x="4527" y="74445"/>
                </a:cubicBezTo>
                <a:lnTo>
                  <a:pt x="15348" y="74445"/>
                </a:lnTo>
                <a:cubicBezTo>
                  <a:pt x="17828" y="74445"/>
                  <a:pt x="19875" y="72430"/>
                  <a:pt x="19875" y="69918"/>
                </a:cubicBezTo>
                <a:cubicBezTo>
                  <a:pt x="19875" y="69608"/>
                  <a:pt x="19844" y="69329"/>
                  <a:pt x="19782" y="69019"/>
                </a:cubicBezTo>
                <a:lnTo>
                  <a:pt x="14883" y="44648"/>
                </a:lnTo>
                <a:lnTo>
                  <a:pt x="14883" y="23968"/>
                </a:lnTo>
                <a:lnTo>
                  <a:pt x="29766" y="26944"/>
                </a:lnTo>
                <a:lnTo>
                  <a:pt x="29766" y="44648"/>
                </a:lnTo>
                <a:cubicBezTo>
                  <a:pt x="29766" y="66570"/>
                  <a:pt x="47532" y="84336"/>
                  <a:pt x="69453" y="84336"/>
                </a:cubicBezTo>
                <a:cubicBezTo>
                  <a:pt x="91374" y="84336"/>
                  <a:pt x="109141" y="66570"/>
                  <a:pt x="109141" y="44648"/>
                </a:cubicBezTo>
                <a:lnTo>
                  <a:pt x="109141" y="26944"/>
                </a:lnTo>
                <a:lnTo>
                  <a:pt x="132922" y="22200"/>
                </a:lnTo>
                <a:cubicBezTo>
                  <a:pt x="136395" y="21487"/>
                  <a:pt x="138906" y="18417"/>
                  <a:pt x="138906" y="14883"/>
                </a:cubicBezTo>
                <a:cubicBezTo>
                  <a:pt x="138906" y="11348"/>
                  <a:pt x="136395" y="8279"/>
                  <a:pt x="132922" y="7596"/>
                </a:cubicBezTo>
                <a:lnTo>
                  <a:pt x="74817" y="-4031"/>
                </a:lnTo>
                <a:close/>
                <a:moveTo>
                  <a:pt x="69453" y="69453"/>
                </a:moveTo>
                <a:cubicBezTo>
                  <a:pt x="55749" y="69453"/>
                  <a:pt x="44648" y="58353"/>
                  <a:pt x="44648" y="44648"/>
                </a:cubicBezTo>
                <a:lnTo>
                  <a:pt x="94258" y="44648"/>
                </a:lnTo>
                <a:cubicBezTo>
                  <a:pt x="94258" y="58353"/>
                  <a:pt x="83158" y="69453"/>
                  <a:pt x="69453" y="69453"/>
                </a:cubicBezTo>
                <a:close/>
                <a:moveTo>
                  <a:pt x="37238" y="99250"/>
                </a:moveTo>
                <a:cubicBezTo>
                  <a:pt x="18200" y="107993"/>
                  <a:pt x="4961" y="127217"/>
                  <a:pt x="4961" y="149541"/>
                </a:cubicBezTo>
                <a:cubicBezTo>
                  <a:pt x="4961" y="154626"/>
                  <a:pt x="9085" y="158750"/>
                  <a:pt x="14170" y="158750"/>
                </a:cubicBezTo>
                <a:lnTo>
                  <a:pt x="62012" y="158750"/>
                </a:lnTo>
                <a:lnTo>
                  <a:pt x="62012" y="113481"/>
                </a:lnTo>
                <a:lnTo>
                  <a:pt x="44214" y="100149"/>
                </a:lnTo>
                <a:cubicBezTo>
                  <a:pt x="42199" y="98630"/>
                  <a:pt x="39501" y="98227"/>
                  <a:pt x="37207" y="99281"/>
                </a:cubicBezTo>
                <a:close/>
                <a:moveTo>
                  <a:pt x="76895" y="158750"/>
                </a:moveTo>
                <a:lnTo>
                  <a:pt x="124737" y="158750"/>
                </a:lnTo>
                <a:cubicBezTo>
                  <a:pt x="129822" y="158750"/>
                  <a:pt x="133945" y="154626"/>
                  <a:pt x="133945" y="149541"/>
                </a:cubicBezTo>
                <a:cubicBezTo>
                  <a:pt x="133945" y="127217"/>
                  <a:pt x="120706" y="107993"/>
                  <a:pt x="101668" y="99281"/>
                </a:cubicBezTo>
                <a:cubicBezTo>
                  <a:pt x="99374" y="98227"/>
                  <a:pt x="96676" y="98630"/>
                  <a:pt x="94661" y="100149"/>
                </a:cubicBezTo>
                <a:lnTo>
                  <a:pt x="76864" y="113481"/>
                </a:lnTo>
                <a:lnTo>
                  <a:pt x="76864" y="158750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8" name="Text 6"/>
          <p:cNvSpPr/>
          <p:nvPr/>
        </p:nvSpPr>
        <p:spPr>
          <a:xfrm>
            <a:off x="642938" y="984250"/>
            <a:ext cx="41910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Обязательные требования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444500" y="1301750"/>
            <a:ext cx="4310063" cy="762000"/>
          </a:xfrm>
          <a:custGeom>
            <a:avLst/>
            <a:gdLst/>
            <a:ahLst/>
            <a:cxnLst/>
            <a:rect l="l" t="t" r="r" b="b"/>
            <a:pathLst>
              <a:path w="4310063" h="762000">
                <a:moveTo>
                  <a:pt x="31753" y="0"/>
                </a:moveTo>
                <a:lnTo>
                  <a:pt x="4278310" y="0"/>
                </a:lnTo>
                <a:cubicBezTo>
                  <a:pt x="4295846" y="0"/>
                  <a:pt x="4310063" y="14216"/>
                  <a:pt x="4310063" y="31753"/>
                </a:cubicBezTo>
                <a:lnTo>
                  <a:pt x="4310063" y="730247"/>
                </a:lnTo>
                <a:cubicBezTo>
                  <a:pt x="4310063" y="747784"/>
                  <a:pt x="4295846" y="762000"/>
                  <a:pt x="4278310" y="762000"/>
                </a:cubicBezTo>
                <a:lnTo>
                  <a:pt x="31753" y="762000"/>
                </a:lnTo>
                <a:cubicBezTo>
                  <a:pt x="14216" y="762000"/>
                  <a:pt x="0" y="747784"/>
                  <a:pt x="0" y="730247"/>
                </a:cubicBezTo>
                <a:lnTo>
                  <a:pt x="0" y="31753"/>
                </a:lnTo>
                <a:cubicBezTo>
                  <a:pt x="0" y="14228"/>
                  <a:pt x="14228" y="0"/>
                  <a:pt x="31753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0" name="Text 8"/>
          <p:cNvSpPr/>
          <p:nvPr/>
        </p:nvSpPr>
        <p:spPr>
          <a:xfrm>
            <a:off x="508000" y="1365250"/>
            <a:ext cx="4246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Стаж работы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508000" y="1555750"/>
            <a:ext cx="4278313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≥ 5 лет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508000" y="1809750"/>
            <a:ext cx="4246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научной и/или научно-педагогической работы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444500" y="2127250"/>
            <a:ext cx="4310063" cy="730250"/>
          </a:xfrm>
          <a:custGeom>
            <a:avLst/>
            <a:gdLst/>
            <a:ahLst/>
            <a:cxnLst/>
            <a:rect l="l" t="t" r="r" b="b"/>
            <a:pathLst>
              <a:path w="4310063" h="730250">
                <a:moveTo>
                  <a:pt x="31751" y="0"/>
                </a:moveTo>
                <a:lnTo>
                  <a:pt x="4278311" y="0"/>
                </a:lnTo>
                <a:cubicBezTo>
                  <a:pt x="4295847" y="0"/>
                  <a:pt x="4310063" y="14216"/>
                  <a:pt x="4310063" y="31751"/>
                </a:cubicBezTo>
                <a:lnTo>
                  <a:pt x="4310063" y="698499"/>
                </a:lnTo>
                <a:cubicBezTo>
                  <a:pt x="4310063" y="716034"/>
                  <a:pt x="4295847" y="730250"/>
                  <a:pt x="4278311" y="730250"/>
                </a:cubicBezTo>
                <a:lnTo>
                  <a:pt x="31751" y="730250"/>
                </a:lnTo>
                <a:cubicBezTo>
                  <a:pt x="14216" y="730250"/>
                  <a:pt x="0" y="716034"/>
                  <a:pt x="0" y="69849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4" name="Text 12"/>
          <p:cNvSpPr/>
          <p:nvPr/>
        </p:nvSpPr>
        <p:spPr>
          <a:xfrm>
            <a:off x="508000" y="2190750"/>
            <a:ext cx="4246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Ученая степень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508000" y="2381250"/>
            <a:ext cx="4246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PhD / Доктор по профилю / Доктор/кандидат наук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508000" y="2603500"/>
            <a:ext cx="4246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>
                    <a:alpha val="80000"/>
                  </a:srgbClr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Признание эквивалентности дипломов не требуется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444500" y="2921000"/>
            <a:ext cx="4310063" cy="508000"/>
          </a:xfrm>
          <a:custGeom>
            <a:avLst/>
            <a:gdLst/>
            <a:ahLst/>
            <a:cxnLst/>
            <a:rect l="l" t="t" r="r" b="b"/>
            <a:pathLst>
              <a:path w="4310063" h="508000">
                <a:moveTo>
                  <a:pt x="31750" y="0"/>
                </a:moveTo>
                <a:lnTo>
                  <a:pt x="4278313" y="0"/>
                </a:lnTo>
                <a:cubicBezTo>
                  <a:pt x="4295836" y="0"/>
                  <a:pt x="4310063" y="14227"/>
                  <a:pt x="4310063" y="31750"/>
                </a:cubicBezTo>
                <a:lnTo>
                  <a:pt x="4310063" y="476250"/>
                </a:lnTo>
                <a:cubicBezTo>
                  <a:pt x="4310063" y="493773"/>
                  <a:pt x="4295836" y="508000"/>
                  <a:pt x="4278313" y="508000"/>
                </a:cubicBezTo>
                <a:lnTo>
                  <a:pt x="31750" y="508000"/>
                </a:lnTo>
                <a:cubicBezTo>
                  <a:pt x="14227" y="508000"/>
                  <a:pt x="0" y="493773"/>
                  <a:pt x="0" y="476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8" name="Text 16"/>
          <p:cNvSpPr/>
          <p:nvPr/>
        </p:nvSpPr>
        <p:spPr>
          <a:xfrm>
            <a:off x="508000" y="2984500"/>
            <a:ext cx="4246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Резидентство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508000" y="3175000"/>
            <a:ext cx="4246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Резидент Республики Казахстан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444500" y="3492500"/>
            <a:ext cx="4310063" cy="698500"/>
          </a:xfrm>
          <a:custGeom>
            <a:avLst/>
            <a:gdLst/>
            <a:ahLst/>
            <a:cxnLst/>
            <a:rect l="l" t="t" r="r" b="b"/>
            <a:pathLst>
              <a:path w="4310063" h="698500">
                <a:moveTo>
                  <a:pt x="31747" y="0"/>
                </a:moveTo>
                <a:lnTo>
                  <a:pt x="4278316" y="0"/>
                </a:lnTo>
                <a:cubicBezTo>
                  <a:pt x="4295849" y="0"/>
                  <a:pt x="4310063" y="14214"/>
                  <a:pt x="4310063" y="31747"/>
                </a:cubicBezTo>
                <a:lnTo>
                  <a:pt x="4310063" y="666753"/>
                </a:lnTo>
                <a:cubicBezTo>
                  <a:pt x="4310062" y="684286"/>
                  <a:pt x="4295849" y="698500"/>
                  <a:pt x="4278316" y="698500"/>
                </a:cubicBezTo>
                <a:lnTo>
                  <a:pt x="31747" y="698500"/>
                </a:lnTo>
                <a:cubicBezTo>
                  <a:pt x="14214" y="698500"/>
                  <a:pt x="0" y="684286"/>
                  <a:pt x="0" y="666753"/>
                </a:cubicBezTo>
                <a:lnTo>
                  <a:pt x="0" y="31747"/>
                </a:lnTo>
                <a:cubicBezTo>
                  <a:pt x="0" y="14225"/>
                  <a:pt x="14225" y="0"/>
                  <a:pt x="31747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1" name="Text 19"/>
          <p:cNvSpPr/>
          <p:nvPr/>
        </p:nvSpPr>
        <p:spPr>
          <a:xfrm>
            <a:off x="508000" y="3556000"/>
            <a:ext cx="4246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Соответствие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508000" y="3746500"/>
            <a:ext cx="4246563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Область исследований соответствует направлению программы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444500" y="4254500"/>
            <a:ext cx="4310063" cy="508000"/>
          </a:xfrm>
          <a:custGeom>
            <a:avLst/>
            <a:gdLst/>
            <a:ahLst/>
            <a:cxnLst/>
            <a:rect l="l" t="t" r="r" b="b"/>
            <a:pathLst>
              <a:path w="4310063" h="508000">
                <a:moveTo>
                  <a:pt x="31750" y="0"/>
                </a:moveTo>
                <a:lnTo>
                  <a:pt x="4278313" y="0"/>
                </a:lnTo>
                <a:cubicBezTo>
                  <a:pt x="4295836" y="0"/>
                  <a:pt x="4310063" y="14227"/>
                  <a:pt x="4310063" y="31750"/>
                </a:cubicBezTo>
                <a:lnTo>
                  <a:pt x="4310063" y="476250"/>
                </a:lnTo>
                <a:cubicBezTo>
                  <a:pt x="4310063" y="493773"/>
                  <a:pt x="4295836" y="508000"/>
                  <a:pt x="4278313" y="508000"/>
                </a:cubicBezTo>
                <a:lnTo>
                  <a:pt x="31750" y="508000"/>
                </a:lnTo>
                <a:cubicBezTo>
                  <a:pt x="14227" y="508000"/>
                  <a:pt x="0" y="493773"/>
                  <a:pt x="0" y="476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4" name="Text 22"/>
          <p:cNvSpPr/>
          <p:nvPr/>
        </p:nvSpPr>
        <p:spPr>
          <a:xfrm>
            <a:off x="508000" y="4318000"/>
            <a:ext cx="4246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Желательно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508000" y="4508500"/>
            <a:ext cx="4246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Опыт руководства научными проектами и/или программами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321469" y="4988719"/>
            <a:ext cx="4556125" cy="1468438"/>
          </a:xfrm>
          <a:custGeom>
            <a:avLst/>
            <a:gdLst/>
            <a:ahLst/>
            <a:cxnLst/>
            <a:rect l="l" t="t" r="r" b="b"/>
            <a:pathLst>
              <a:path w="4556125" h="1468438">
                <a:moveTo>
                  <a:pt x="63495" y="0"/>
                </a:moveTo>
                <a:lnTo>
                  <a:pt x="4492630" y="0"/>
                </a:lnTo>
                <a:cubicBezTo>
                  <a:pt x="4527697" y="0"/>
                  <a:pt x="4556125" y="28428"/>
                  <a:pt x="4556125" y="63495"/>
                </a:cubicBezTo>
                <a:lnTo>
                  <a:pt x="4556125" y="1404942"/>
                </a:lnTo>
                <a:cubicBezTo>
                  <a:pt x="4556125" y="1440010"/>
                  <a:pt x="4527697" y="1468438"/>
                  <a:pt x="4492630" y="1468438"/>
                </a:cubicBezTo>
                <a:lnTo>
                  <a:pt x="63495" y="1468438"/>
                </a:lnTo>
                <a:cubicBezTo>
                  <a:pt x="28428" y="1468438"/>
                  <a:pt x="0" y="1440010"/>
                  <a:pt x="0" y="1404942"/>
                </a:cubicBezTo>
                <a:lnTo>
                  <a:pt x="0" y="63495"/>
                </a:lnTo>
                <a:cubicBezTo>
                  <a:pt x="0" y="28428"/>
                  <a:pt x="28428" y="0"/>
                  <a:pt x="63495" y="0"/>
                </a:cubicBezTo>
                <a:close/>
              </a:path>
            </a:pathLst>
          </a:cu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27" name="Shape 25"/>
          <p:cNvSpPr/>
          <p:nvPr/>
        </p:nvSpPr>
        <p:spPr>
          <a:xfrm>
            <a:off x="449461" y="5127625"/>
            <a:ext cx="125016" cy="142875"/>
          </a:xfrm>
          <a:custGeom>
            <a:avLst/>
            <a:gdLst/>
            <a:ahLst/>
            <a:cxnLst/>
            <a:rect l="l" t="t" r="r" b="b"/>
            <a:pathLst>
              <a:path w="125016" h="142875">
                <a:moveTo>
                  <a:pt x="107156" y="142875"/>
                </a:moveTo>
                <a:lnTo>
                  <a:pt x="26789" y="142875"/>
                </a:lnTo>
                <a:cubicBezTo>
                  <a:pt x="11999" y="142875"/>
                  <a:pt x="0" y="130876"/>
                  <a:pt x="0" y="116086"/>
                </a:cubicBezTo>
                <a:lnTo>
                  <a:pt x="0" y="26789"/>
                </a:lnTo>
                <a:cubicBezTo>
                  <a:pt x="0" y="11999"/>
                  <a:pt x="11999" y="0"/>
                  <a:pt x="26789" y="0"/>
                </a:cubicBezTo>
                <a:lnTo>
                  <a:pt x="111621" y="0"/>
                </a:lnTo>
                <a:cubicBezTo>
                  <a:pt x="119016" y="0"/>
                  <a:pt x="125016" y="6000"/>
                  <a:pt x="125016" y="13395"/>
                </a:cubicBezTo>
                <a:lnTo>
                  <a:pt x="125016" y="93762"/>
                </a:lnTo>
                <a:cubicBezTo>
                  <a:pt x="125016" y="99594"/>
                  <a:pt x="121276" y="104561"/>
                  <a:pt x="116086" y="106403"/>
                </a:cubicBezTo>
                <a:lnTo>
                  <a:pt x="116086" y="125016"/>
                </a:lnTo>
                <a:cubicBezTo>
                  <a:pt x="121025" y="125016"/>
                  <a:pt x="125016" y="129006"/>
                  <a:pt x="125016" y="133945"/>
                </a:cubicBezTo>
                <a:cubicBezTo>
                  <a:pt x="125016" y="138885"/>
                  <a:pt x="121025" y="142875"/>
                  <a:pt x="116086" y="142875"/>
                </a:cubicBezTo>
                <a:lnTo>
                  <a:pt x="107156" y="142875"/>
                </a:lnTo>
                <a:close/>
                <a:moveTo>
                  <a:pt x="26789" y="107156"/>
                </a:moveTo>
                <a:cubicBezTo>
                  <a:pt x="21850" y="107156"/>
                  <a:pt x="17859" y="111147"/>
                  <a:pt x="17859" y="116086"/>
                </a:cubicBezTo>
                <a:cubicBezTo>
                  <a:pt x="17859" y="121025"/>
                  <a:pt x="21850" y="125016"/>
                  <a:pt x="26789" y="125016"/>
                </a:cubicBezTo>
                <a:lnTo>
                  <a:pt x="98227" y="125016"/>
                </a:lnTo>
                <a:lnTo>
                  <a:pt x="98227" y="107156"/>
                </a:lnTo>
                <a:lnTo>
                  <a:pt x="26789" y="107156"/>
                </a:lnTo>
                <a:close/>
                <a:moveTo>
                  <a:pt x="35719" y="42416"/>
                </a:moveTo>
                <a:cubicBezTo>
                  <a:pt x="35719" y="46127"/>
                  <a:pt x="38705" y="49113"/>
                  <a:pt x="42416" y="49113"/>
                </a:cubicBezTo>
                <a:lnTo>
                  <a:pt x="91529" y="49113"/>
                </a:lnTo>
                <a:cubicBezTo>
                  <a:pt x="95241" y="49113"/>
                  <a:pt x="98227" y="46127"/>
                  <a:pt x="98227" y="42416"/>
                </a:cubicBezTo>
                <a:cubicBezTo>
                  <a:pt x="98227" y="38705"/>
                  <a:pt x="95241" y="35719"/>
                  <a:pt x="91529" y="35719"/>
                </a:cubicBezTo>
                <a:lnTo>
                  <a:pt x="42416" y="35719"/>
                </a:lnTo>
                <a:cubicBezTo>
                  <a:pt x="38705" y="35719"/>
                  <a:pt x="35719" y="38705"/>
                  <a:pt x="35719" y="42416"/>
                </a:cubicBezTo>
                <a:close/>
                <a:moveTo>
                  <a:pt x="42416" y="62508"/>
                </a:moveTo>
                <a:cubicBezTo>
                  <a:pt x="38705" y="62508"/>
                  <a:pt x="35719" y="65494"/>
                  <a:pt x="35719" y="69205"/>
                </a:cubicBezTo>
                <a:cubicBezTo>
                  <a:pt x="35719" y="72916"/>
                  <a:pt x="38705" y="75902"/>
                  <a:pt x="42416" y="75902"/>
                </a:cubicBezTo>
                <a:lnTo>
                  <a:pt x="91529" y="75902"/>
                </a:lnTo>
                <a:cubicBezTo>
                  <a:pt x="95241" y="75902"/>
                  <a:pt x="98227" y="72916"/>
                  <a:pt x="98227" y="69205"/>
                </a:cubicBezTo>
                <a:cubicBezTo>
                  <a:pt x="98227" y="65494"/>
                  <a:pt x="95241" y="62508"/>
                  <a:pt x="91529" y="62508"/>
                </a:cubicBezTo>
                <a:lnTo>
                  <a:pt x="42416" y="62508"/>
                </a:ln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8" name="Text 26"/>
          <p:cNvSpPr/>
          <p:nvPr/>
        </p:nvSpPr>
        <p:spPr>
          <a:xfrm>
            <a:off x="603250" y="5087938"/>
            <a:ext cx="424656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Требования к публикациям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420688" y="5373688"/>
            <a:ext cx="44211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 2021 года включительно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420688" y="5595938"/>
            <a:ext cx="442118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6B728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Засчитываются только Article, Review, Article in Press в базах WoS и Scopus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420688" y="5976938"/>
            <a:ext cx="442118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6B728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Квартиль/процентиль учитывается за год публикации или последний на момент подачи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4994176" y="857250"/>
            <a:ext cx="6881813" cy="1762125"/>
          </a:xfrm>
          <a:custGeom>
            <a:avLst/>
            <a:gdLst/>
            <a:ahLst/>
            <a:cxnLst/>
            <a:rect l="l" t="t" r="r" b="b"/>
            <a:pathLst>
              <a:path w="6881813" h="1762125">
                <a:moveTo>
                  <a:pt x="31750" y="0"/>
                </a:moveTo>
                <a:lnTo>
                  <a:pt x="6818306" y="0"/>
                </a:lnTo>
                <a:cubicBezTo>
                  <a:pt x="6853379" y="0"/>
                  <a:pt x="6881813" y="28433"/>
                  <a:pt x="6881813" y="63507"/>
                </a:cubicBezTo>
                <a:lnTo>
                  <a:pt x="6881813" y="1698618"/>
                </a:lnTo>
                <a:cubicBezTo>
                  <a:pt x="6881813" y="1733692"/>
                  <a:pt x="6853379" y="1762125"/>
                  <a:pt x="6818306" y="1762125"/>
                </a:cubicBezTo>
                <a:lnTo>
                  <a:pt x="31750" y="1762125"/>
                </a:lnTo>
                <a:cubicBezTo>
                  <a:pt x="14227" y="1762125"/>
                  <a:pt x="0" y="1747898"/>
                  <a:pt x="0" y="173037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4" name="Text 32"/>
          <p:cNvSpPr/>
          <p:nvPr/>
        </p:nvSpPr>
        <p:spPr>
          <a:xfrm>
            <a:off x="5105301" y="952500"/>
            <a:ext cx="6746875" cy="44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Для естественных, медицинских, сельскохозяйственных, ветеринарных, технических наук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5109270" y="1464469"/>
            <a:ext cx="2174875" cy="1055688"/>
          </a:xfrm>
          <a:custGeom>
            <a:avLst/>
            <a:gdLst/>
            <a:ahLst/>
            <a:cxnLst/>
            <a:rect l="l" t="t" r="r" b="b"/>
            <a:pathLst>
              <a:path w="2174875" h="1055688">
                <a:moveTo>
                  <a:pt x="31755" y="0"/>
                </a:moveTo>
                <a:lnTo>
                  <a:pt x="2143120" y="0"/>
                </a:lnTo>
                <a:cubicBezTo>
                  <a:pt x="2160658" y="0"/>
                  <a:pt x="2174875" y="14217"/>
                  <a:pt x="2174875" y="31755"/>
                </a:cubicBezTo>
                <a:lnTo>
                  <a:pt x="2174875" y="1023932"/>
                </a:lnTo>
                <a:cubicBezTo>
                  <a:pt x="2174875" y="1041470"/>
                  <a:pt x="2160658" y="1055688"/>
                  <a:pt x="2143120" y="1055687"/>
                </a:cubicBezTo>
                <a:lnTo>
                  <a:pt x="31755" y="1055688"/>
                </a:lnTo>
                <a:cubicBezTo>
                  <a:pt x="14217" y="1055687"/>
                  <a:pt x="0" y="1041470"/>
                  <a:pt x="0" y="1023932"/>
                </a:cubicBezTo>
                <a:lnTo>
                  <a:pt x="0" y="31755"/>
                </a:lnTo>
                <a:cubicBezTo>
                  <a:pt x="0" y="14229"/>
                  <a:pt x="14229" y="0"/>
                  <a:pt x="31755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36" name="Text 34"/>
          <p:cNvSpPr/>
          <p:nvPr/>
        </p:nvSpPr>
        <p:spPr>
          <a:xfrm>
            <a:off x="5176738" y="1531938"/>
            <a:ext cx="21034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 err="1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Вариант</a:t>
            </a:r>
            <a:r>
              <a:rPr lang="en-US" sz="10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1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5176738" y="1754188"/>
            <a:ext cx="2103438" cy="349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≥3 статей/обзоров в Q1-Q3 WoS или Scopus ≥50 percentile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7355086" y="1464469"/>
            <a:ext cx="2174875" cy="1055688"/>
          </a:xfrm>
          <a:custGeom>
            <a:avLst/>
            <a:gdLst/>
            <a:ahLst/>
            <a:cxnLst/>
            <a:rect l="l" t="t" r="r" b="b"/>
            <a:pathLst>
              <a:path w="2174875" h="1055688">
                <a:moveTo>
                  <a:pt x="31755" y="0"/>
                </a:moveTo>
                <a:lnTo>
                  <a:pt x="2143120" y="0"/>
                </a:lnTo>
                <a:cubicBezTo>
                  <a:pt x="2160658" y="0"/>
                  <a:pt x="2174875" y="14217"/>
                  <a:pt x="2174875" y="31755"/>
                </a:cubicBezTo>
                <a:lnTo>
                  <a:pt x="2174875" y="1023932"/>
                </a:lnTo>
                <a:cubicBezTo>
                  <a:pt x="2174875" y="1041470"/>
                  <a:pt x="2160658" y="1055688"/>
                  <a:pt x="2143120" y="1055687"/>
                </a:cubicBezTo>
                <a:lnTo>
                  <a:pt x="31755" y="1055688"/>
                </a:lnTo>
                <a:cubicBezTo>
                  <a:pt x="14217" y="1055687"/>
                  <a:pt x="0" y="1041470"/>
                  <a:pt x="0" y="1023932"/>
                </a:cubicBezTo>
                <a:lnTo>
                  <a:pt x="0" y="31755"/>
                </a:lnTo>
                <a:cubicBezTo>
                  <a:pt x="0" y="14229"/>
                  <a:pt x="14229" y="0"/>
                  <a:pt x="31755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39" name="Text 37"/>
          <p:cNvSpPr/>
          <p:nvPr/>
        </p:nvSpPr>
        <p:spPr>
          <a:xfrm>
            <a:off x="7422555" y="1531938"/>
            <a:ext cx="21034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 err="1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Вариант</a:t>
            </a:r>
            <a:r>
              <a:rPr lang="en-US" sz="10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2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7422555" y="1754188"/>
            <a:ext cx="2103438" cy="698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≥1 статьи в Q1-Q2 WoS или Scopus ≥70 percentile + ≥1 зарубежный/международный патент в Derwent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9600902" y="1464469"/>
            <a:ext cx="2174875" cy="1055688"/>
          </a:xfrm>
          <a:custGeom>
            <a:avLst/>
            <a:gdLst/>
            <a:ahLst/>
            <a:cxnLst/>
            <a:rect l="l" t="t" r="r" b="b"/>
            <a:pathLst>
              <a:path w="2174875" h="1055688">
                <a:moveTo>
                  <a:pt x="31755" y="0"/>
                </a:moveTo>
                <a:lnTo>
                  <a:pt x="2143120" y="0"/>
                </a:lnTo>
                <a:cubicBezTo>
                  <a:pt x="2160658" y="0"/>
                  <a:pt x="2174875" y="14217"/>
                  <a:pt x="2174875" y="31755"/>
                </a:cubicBezTo>
                <a:lnTo>
                  <a:pt x="2174875" y="1023932"/>
                </a:lnTo>
                <a:cubicBezTo>
                  <a:pt x="2174875" y="1041470"/>
                  <a:pt x="2160658" y="1055688"/>
                  <a:pt x="2143120" y="1055687"/>
                </a:cubicBezTo>
                <a:lnTo>
                  <a:pt x="31755" y="1055688"/>
                </a:lnTo>
                <a:cubicBezTo>
                  <a:pt x="14217" y="1055687"/>
                  <a:pt x="0" y="1041470"/>
                  <a:pt x="0" y="1023932"/>
                </a:cubicBezTo>
                <a:lnTo>
                  <a:pt x="0" y="31755"/>
                </a:lnTo>
                <a:cubicBezTo>
                  <a:pt x="0" y="14229"/>
                  <a:pt x="14229" y="0"/>
                  <a:pt x="31755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42" name="Text 40"/>
          <p:cNvSpPr/>
          <p:nvPr/>
        </p:nvSpPr>
        <p:spPr>
          <a:xfrm>
            <a:off x="9668371" y="1531938"/>
            <a:ext cx="21034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 err="1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Вариант</a:t>
            </a:r>
            <a:r>
              <a:rPr lang="en-US" sz="10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3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9668371" y="1754188"/>
            <a:ext cx="2103438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≥1 статьи в Q1-Q2 WoS или Scopus ≥70 percentile + ≥5 статей в изданиях КОКНВО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4994176" y="2601501"/>
            <a:ext cx="6881813" cy="1190625"/>
          </a:xfrm>
          <a:custGeom>
            <a:avLst/>
            <a:gdLst/>
            <a:ahLst/>
            <a:cxnLst/>
            <a:rect l="l" t="t" r="r" b="b"/>
            <a:pathLst>
              <a:path w="6881813" h="1190625">
                <a:moveTo>
                  <a:pt x="31750" y="0"/>
                </a:moveTo>
                <a:lnTo>
                  <a:pt x="6818316" y="0"/>
                </a:lnTo>
                <a:cubicBezTo>
                  <a:pt x="6853384" y="0"/>
                  <a:pt x="6881813" y="28428"/>
                  <a:pt x="6881813" y="63496"/>
                </a:cubicBezTo>
                <a:lnTo>
                  <a:pt x="6881813" y="1127129"/>
                </a:lnTo>
                <a:cubicBezTo>
                  <a:pt x="6881813" y="1162197"/>
                  <a:pt x="6853384" y="1190625"/>
                  <a:pt x="6818316" y="1190625"/>
                </a:cubicBezTo>
                <a:lnTo>
                  <a:pt x="31750" y="1190625"/>
                </a:lnTo>
                <a:cubicBezTo>
                  <a:pt x="14215" y="1190625"/>
                  <a:pt x="0" y="1176410"/>
                  <a:pt x="0" y="115887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6" name="Text 44"/>
          <p:cNvSpPr/>
          <p:nvPr/>
        </p:nvSpPr>
        <p:spPr>
          <a:xfrm>
            <a:off x="5105301" y="2583628"/>
            <a:ext cx="67468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Для социальных, гуманитарных наук и искусства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5109270" y="2873347"/>
            <a:ext cx="3294063" cy="706438"/>
          </a:xfrm>
          <a:custGeom>
            <a:avLst/>
            <a:gdLst/>
            <a:ahLst/>
            <a:cxnLst/>
            <a:rect l="l" t="t" r="r" b="b"/>
            <a:pathLst>
              <a:path w="3294063" h="706438">
                <a:moveTo>
                  <a:pt x="31747" y="0"/>
                </a:moveTo>
                <a:lnTo>
                  <a:pt x="3262315" y="0"/>
                </a:lnTo>
                <a:cubicBezTo>
                  <a:pt x="3279849" y="0"/>
                  <a:pt x="3294063" y="14214"/>
                  <a:pt x="3294063" y="31747"/>
                </a:cubicBezTo>
                <a:lnTo>
                  <a:pt x="3294063" y="674690"/>
                </a:lnTo>
                <a:cubicBezTo>
                  <a:pt x="3294063" y="692224"/>
                  <a:pt x="3279849" y="706438"/>
                  <a:pt x="3262315" y="706438"/>
                </a:cubicBezTo>
                <a:lnTo>
                  <a:pt x="31747" y="706438"/>
                </a:lnTo>
                <a:cubicBezTo>
                  <a:pt x="14214" y="706438"/>
                  <a:pt x="0" y="692224"/>
                  <a:pt x="0" y="674690"/>
                </a:cubicBezTo>
                <a:lnTo>
                  <a:pt x="0" y="31747"/>
                </a:lnTo>
                <a:cubicBezTo>
                  <a:pt x="0" y="14214"/>
                  <a:pt x="14214" y="0"/>
                  <a:pt x="31747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48" name="Text 46"/>
          <p:cNvSpPr/>
          <p:nvPr/>
        </p:nvSpPr>
        <p:spPr>
          <a:xfrm>
            <a:off x="5176738" y="2940816"/>
            <a:ext cx="32226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Вариант 1</a:t>
            </a:r>
            <a:endParaRPr lang="en-US" sz="1600" dirty="0"/>
          </a:p>
        </p:txBody>
      </p:sp>
      <p:sp>
        <p:nvSpPr>
          <p:cNvPr id="49" name="Text 47"/>
          <p:cNvSpPr/>
          <p:nvPr/>
        </p:nvSpPr>
        <p:spPr>
          <a:xfrm>
            <a:off x="5176738" y="3163066"/>
            <a:ext cx="3222625" cy="349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≥3 статей/обзоров в SSCI/AHCI WoS или Scopus ≥35 percentile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8477994" y="2873347"/>
            <a:ext cx="3294063" cy="706438"/>
          </a:xfrm>
          <a:custGeom>
            <a:avLst/>
            <a:gdLst/>
            <a:ahLst/>
            <a:cxnLst/>
            <a:rect l="l" t="t" r="r" b="b"/>
            <a:pathLst>
              <a:path w="3294063" h="706438">
                <a:moveTo>
                  <a:pt x="31747" y="0"/>
                </a:moveTo>
                <a:lnTo>
                  <a:pt x="3262315" y="0"/>
                </a:lnTo>
                <a:cubicBezTo>
                  <a:pt x="3279849" y="0"/>
                  <a:pt x="3294063" y="14214"/>
                  <a:pt x="3294063" y="31747"/>
                </a:cubicBezTo>
                <a:lnTo>
                  <a:pt x="3294063" y="674690"/>
                </a:lnTo>
                <a:cubicBezTo>
                  <a:pt x="3294063" y="692224"/>
                  <a:pt x="3279849" y="706438"/>
                  <a:pt x="3262315" y="706438"/>
                </a:cubicBezTo>
                <a:lnTo>
                  <a:pt x="31747" y="706438"/>
                </a:lnTo>
                <a:cubicBezTo>
                  <a:pt x="14214" y="706438"/>
                  <a:pt x="0" y="692224"/>
                  <a:pt x="0" y="674690"/>
                </a:cubicBezTo>
                <a:lnTo>
                  <a:pt x="0" y="31747"/>
                </a:lnTo>
                <a:cubicBezTo>
                  <a:pt x="0" y="14214"/>
                  <a:pt x="14214" y="0"/>
                  <a:pt x="31747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51" name="Text 49"/>
          <p:cNvSpPr/>
          <p:nvPr/>
        </p:nvSpPr>
        <p:spPr>
          <a:xfrm>
            <a:off x="8545463" y="2940816"/>
            <a:ext cx="32226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Вариант 2</a:t>
            </a:r>
            <a:endParaRPr lang="en-US" sz="1600" dirty="0"/>
          </a:p>
        </p:txBody>
      </p:sp>
      <p:sp>
        <p:nvSpPr>
          <p:cNvPr id="52" name="Text 50"/>
          <p:cNvSpPr/>
          <p:nvPr/>
        </p:nvSpPr>
        <p:spPr>
          <a:xfrm>
            <a:off x="8545463" y="3163066"/>
            <a:ext cx="322262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≥12 статей в журналах КОКНВО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4978301" y="3661129"/>
            <a:ext cx="6897688" cy="1682750"/>
          </a:xfrm>
          <a:custGeom>
            <a:avLst/>
            <a:gdLst/>
            <a:ahLst/>
            <a:cxnLst/>
            <a:rect l="l" t="t" r="r" b="b"/>
            <a:pathLst>
              <a:path w="6897688" h="1682750">
                <a:moveTo>
                  <a:pt x="63507" y="0"/>
                </a:moveTo>
                <a:lnTo>
                  <a:pt x="6834181" y="0"/>
                </a:lnTo>
                <a:cubicBezTo>
                  <a:pt x="6869254" y="0"/>
                  <a:pt x="6897688" y="28433"/>
                  <a:pt x="6897688" y="63507"/>
                </a:cubicBezTo>
                <a:lnTo>
                  <a:pt x="6897688" y="1619243"/>
                </a:lnTo>
                <a:cubicBezTo>
                  <a:pt x="6897688" y="1654317"/>
                  <a:pt x="6869254" y="1682750"/>
                  <a:pt x="6834181" y="1682750"/>
                </a:cubicBezTo>
                <a:lnTo>
                  <a:pt x="63507" y="1682750"/>
                </a:lnTo>
                <a:cubicBezTo>
                  <a:pt x="28433" y="1682750"/>
                  <a:pt x="0" y="1654317"/>
                  <a:pt x="0" y="1619243"/>
                </a:cubicBezTo>
                <a:lnTo>
                  <a:pt x="0" y="63507"/>
                </a:lnTo>
                <a:cubicBezTo>
                  <a:pt x="0" y="28457"/>
                  <a:pt x="28457" y="0"/>
                  <a:pt x="63507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54" name="Text 52"/>
          <p:cNvSpPr/>
          <p:nvPr/>
        </p:nvSpPr>
        <p:spPr>
          <a:xfrm>
            <a:off x="5073551" y="3756379"/>
            <a:ext cx="677862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Для направления «Национальная безопасность и оборона»</a:t>
            </a:r>
            <a:endParaRPr lang="en-US" sz="1600" dirty="0"/>
          </a:p>
        </p:txBody>
      </p:sp>
      <p:sp>
        <p:nvSpPr>
          <p:cNvPr id="55" name="Text 53"/>
          <p:cNvSpPr/>
          <p:nvPr/>
        </p:nvSpPr>
        <p:spPr>
          <a:xfrm>
            <a:off x="5073551" y="4042129"/>
            <a:ext cx="67706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>
                    <a:alpha val="90000"/>
                  </a:srgbClr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Требования п. 3.1 и 3.2 не распространяются</a:t>
            </a:r>
            <a:endParaRPr lang="en-US" sz="1600" dirty="0"/>
          </a:p>
        </p:txBody>
      </p:sp>
      <p:sp>
        <p:nvSpPr>
          <p:cNvPr id="56" name="Shape 54"/>
          <p:cNvSpPr/>
          <p:nvPr/>
        </p:nvSpPr>
        <p:spPr>
          <a:xfrm>
            <a:off x="5073551" y="4296129"/>
            <a:ext cx="2190750" cy="952500"/>
          </a:xfrm>
          <a:custGeom>
            <a:avLst/>
            <a:gdLst/>
            <a:ahLst/>
            <a:cxnLst/>
            <a:rect l="l" t="t" r="r" b="b"/>
            <a:pathLst>
              <a:path w="2190750" h="952500">
                <a:moveTo>
                  <a:pt x="31747" y="0"/>
                </a:moveTo>
                <a:lnTo>
                  <a:pt x="2159003" y="0"/>
                </a:lnTo>
                <a:cubicBezTo>
                  <a:pt x="2176536" y="0"/>
                  <a:pt x="2190750" y="14214"/>
                  <a:pt x="2190750" y="31747"/>
                </a:cubicBezTo>
                <a:lnTo>
                  <a:pt x="2190750" y="920753"/>
                </a:lnTo>
                <a:cubicBezTo>
                  <a:pt x="2190750" y="938286"/>
                  <a:pt x="2176536" y="952500"/>
                  <a:pt x="2159003" y="952500"/>
                </a:cubicBezTo>
                <a:lnTo>
                  <a:pt x="31747" y="952500"/>
                </a:lnTo>
                <a:cubicBezTo>
                  <a:pt x="14214" y="952500"/>
                  <a:pt x="0" y="938286"/>
                  <a:pt x="0" y="920753"/>
                </a:cubicBezTo>
                <a:lnTo>
                  <a:pt x="0" y="31747"/>
                </a:lnTo>
                <a:cubicBezTo>
                  <a:pt x="0" y="14225"/>
                  <a:pt x="14225" y="0"/>
                  <a:pt x="31747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57" name="Text 55"/>
          <p:cNvSpPr/>
          <p:nvPr/>
        </p:nvSpPr>
        <p:spPr>
          <a:xfrm>
            <a:off x="5089426" y="4359629"/>
            <a:ext cx="2159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5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≥8</a:t>
            </a:r>
            <a:endParaRPr lang="en-US" sz="1600" dirty="0"/>
          </a:p>
        </p:txBody>
      </p:sp>
      <p:sp>
        <p:nvSpPr>
          <p:cNvPr id="58" name="Text 56"/>
          <p:cNvSpPr/>
          <p:nvPr/>
        </p:nvSpPr>
        <p:spPr>
          <a:xfrm>
            <a:off x="5105301" y="4613629"/>
            <a:ext cx="212725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статей/обзоров в рецензируемых изданиях КОКНВО</a:t>
            </a:r>
            <a:endParaRPr lang="en-US" sz="1600" dirty="0"/>
          </a:p>
        </p:txBody>
      </p:sp>
      <p:sp>
        <p:nvSpPr>
          <p:cNvPr id="59" name="Shape 57"/>
          <p:cNvSpPr/>
          <p:nvPr/>
        </p:nvSpPr>
        <p:spPr>
          <a:xfrm>
            <a:off x="7314034" y="4296129"/>
            <a:ext cx="2190750" cy="952500"/>
          </a:xfrm>
          <a:custGeom>
            <a:avLst/>
            <a:gdLst/>
            <a:ahLst/>
            <a:cxnLst/>
            <a:rect l="l" t="t" r="r" b="b"/>
            <a:pathLst>
              <a:path w="2190750" h="952500">
                <a:moveTo>
                  <a:pt x="31747" y="0"/>
                </a:moveTo>
                <a:lnTo>
                  <a:pt x="2159003" y="0"/>
                </a:lnTo>
                <a:cubicBezTo>
                  <a:pt x="2176536" y="0"/>
                  <a:pt x="2190750" y="14214"/>
                  <a:pt x="2190750" y="31747"/>
                </a:cubicBezTo>
                <a:lnTo>
                  <a:pt x="2190750" y="920753"/>
                </a:lnTo>
                <a:cubicBezTo>
                  <a:pt x="2190750" y="938286"/>
                  <a:pt x="2176536" y="952500"/>
                  <a:pt x="2159003" y="952500"/>
                </a:cubicBezTo>
                <a:lnTo>
                  <a:pt x="31747" y="952500"/>
                </a:lnTo>
                <a:cubicBezTo>
                  <a:pt x="14214" y="952500"/>
                  <a:pt x="0" y="938286"/>
                  <a:pt x="0" y="920753"/>
                </a:cubicBezTo>
                <a:lnTo>
                  <a:pt x="0" y="31747"/>
                </a:lnTo>
                <a:cubicBezTo>
                  <a:pt x="0" y="14225"/>
                  <a:pt x="14225" y="0"/>
                  <a:pt x="31747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0" name="Text 58"/>
          <p:cNvSpPr/>
          <p:nvPr/>
        </p:nvSpPr>
        <p:spPr>
          <a:xfrm>
            <a:off x="7345784" y="4359629"/>
            <a:ext cx="2159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5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≥1</a:t>
            </a:r>
            <a:endParaRPr lang="en-US" sz="1600" dirty="0"/>
          </a:p>
        </p:txBody>
      </p:sp>
      <p:sp>
        <p:nvSpPr>
          <p:cNvPr id="61" name="Text 59"/>
          <p:cNvSpPr/>
          <p:nvPr/>
        </p:nvSpPr>
        <p:spPr>
          <a:xfrm>
            <a:off x="7361659" y="4613629"/>
            <a:ext cx="212725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патента на изобретение/полезную модель или авторское свидетельство</a:t>
            </a:r>
            <a:endParaRPr lang="en-US" sz="1600" dirty="0"/>
          </a:p>
        </p:txBody>
      </p:sp>
      <p:sp>
        <p:nvSpPr>
          <p:cNvPr id="62" name="Shape 60"/>
          <p:cNvSpPr/>
          <p:nvPr/>
        </p:nvSpPr>
        <p:spPr>
          <a:xfrm>
            <a:off x="9586268" y="4296129"/>
            <a:ext cx="2190750" cy="952500"/>
          </a:xfrm>
          <a:custGeom>
            <a:avLst/>
            <a:gdLst/>
            <a:ahLst/>
            <a:cxnLst/>
            <a:rect l="l" t="t" r="r" b="b"/>
            <a:pathLst>
              <a:path w="2190750" h="952500">
                <a:moveTo>
                  <a:pt x="31747" y="0"/>
                </a:moveTo>
                <a:lnTo>
                  <a:pt x="2159003" y="0"/>
                </a:lnTo>
                <a:cubicBezTo>
                  <a:pt x="2176536" y="0"/>
                  <a:pt x="2190750" y="14214"/>
                  <a:pt x="2190750" y="31747"/>
                </a:cubicBezTo>
                <a:lnTo>
                  <a:pt x="2190750" y="920753"/>
                </a:lnTo>
                <a:cubicBezTo>
                  <a:pt x="2190750" y="938286"/>
                  <a:pt x="2176536" y="952500"/>
                  <a:pt x="2159003" y="952500"/>
                </a:cubicBezTo>
                <a:lnTo>
                  <a:pt x="31747" y="952500"/>
                </a:lnTo>
                <a:cubicBezTo>
                  <a:pt x="14214" y="952500"/>
                  <a:pt x="0" y="938286"/>
                  <a:pt x="0" y="920753"/>
                </a:cubicBezTo>
                <a:lnTo>
                  <a:pt x="0" y="31747"/>
                </a:lnTo>
                <a:cubicBezTo>
                  <a:pt x="0" y="14225"/>
                  <a:pt x="14225" y="0"/>
                  <a:pt x="31747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3" name="Text 61"/>
          <p:cNvSpPr/>
          <p:nvPr/>
        </p:nvSpPr>
        <p:spPr>
          <a:xfrm>
            <a:off x="9602143" y="4359629"/>
            <a:ext cx="2159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5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≥1</a:t>
            </a:r>
            <a:endParaRPr lang="en-US" sz="1600" dirty="0"/>
          </a:p>
        </p:txBody>
      </p:sp>
      <p:sp>
        <p:nvSpPr>
          <p:cNvPr id="64" name="Text 62"/>
          <p:cNvSpPr/>
          <p:nvPr/>
        </p:nvSpPr>
        <p:spPr>
          <a:xfrm>
            <a:off x="9618018" y="4613629"/>
            <a:ext cx="21272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статьи в Q1-Q3 WoS или Scopus ≥35 percentile</a:t>
            </a:r>
            <a:endParaRPr lang="en-US" sz="1600" dirty="0"/>
          </a:p>
        </p:txBody>
      </p:sp>
      <p:sp>
        <p:nvSpPr>
          <p:cNvPr id="65" name="Shape 63"/>
          <p:cNvSpPr/>
          <p:nvPr/>
        </p:nvSpPr>
        <p:spPr>
          <a:xfrm>
            <a:off x="4982270" y="5433678"/>
            <a:ext cx="3405188" cy="1194594"/>
          </a:xfrm>
          <a:custGeom>
            <a:avLst/>
            <a:gdLst/>
            <a:ahLst/>
            <a:cxnLst/>
            <a:rect l="l" t="t" r="r" b="b"/>
            <a:pathLst>
              <a:path w="3405188" h="1595438">
                <a:moveTo>
                  <a:pt x="63498" y="0"/>
                </a:moveTo>
                <a:lnTo>
                  <a:pt x="3341689" y="0"/>
                </a:lnTo>
                <a:cubicBezTo>
                  <a:pt x="3376758" y="0"/>
                  <a:pt x="3405188" y="28429"/>
                  <a:pt x="3405188" y="63498"/>
                </a:cubicBezTo>
                <a:lnTo>
                  <a:pt x="3405188" y="1531939"/>
                </a:lnTo>
                <a:cubicBezTo>
                  <a:pt x="3405188" y="1567008"/>
                  <a:pt x="3376758" y="1595437"/>
                  <a:pt x="3341689" y="1595438"/>
                </a:cubicBezTo>
                <a:lnTo>
                  <a:pt x="63498" y="1595438"/>
                </a:lnTo>
                <a:cubicBezTo>
                  <a:pt x="28429" y="1595438"/>
                  <a:pt x="0" y="1567008"/>
                  <a:pt x="0" y="1531939"/>
                </a:cubicBezTo>
                <a:lnTo>
                  <a:pt x="0" y="63498"/>
                </a:lnTo>
                <a:cubicBezTo>
                  <a:pt x="0" y="28453"/>
                  <a:pt x="28453" y="0"/>
                  <a:pt x="63498" y="0"/>
                </a:cubicBezTo>
                <a:close/>
              </a:path>
            </a:pathLst>
          </a:cu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66" name="Text 64"/>
          <p:cNvSpPr/>
          <p:nvPr/>
        </p:nvSpPr>
        <p:spPr>
          <a:xfrm>
            <a:off x="5049738" y="5501147"/>
            <a:ext cx="33337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Приравниваются к статье КОКНВО:</a:t>
            </a:r>
            <a:endParaRPr lang="en-US" sz="1600" dirty="0"/>
          </a:p>
        </p:txBody>
      </p:sp>
      <p:sp>
        <p:nvSpPr>
          <p:cNvPr id="67" name="Text 65"/>
          <p:cNvSpPr/>
          <p:nvPr/>
        </p:nvSpPr>
        <p:spPr>
          <a:xfrm>
            <a:off x="5049738" y="5723397"/>
            <a:ext cx="3333750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Патент на изобретение (вкл. полож. решение)</a:t>
            </a:r>
            <a:endParaRPr lang="en-US" sz="1600" dirty="0"/>
          </a:p>
        </p:txBody>
      </p:sp>
      <p:sp>
        <p:nvSpPr>
          <p:cNvPr id="68" name="Text 66"/>
          <p:cNvSpPr/>
          <p:nvPr/>
        </p:nvSpPr>
        <p:spPr>
          <a:xfrm>
            <a:off x="5049738" y="5913897"/>
            <a:ext cx="3333750" cy="349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Монография ≥3 п.л. (20 000 слов) на сайте организации</a:t>
            </a:r>
            <a:endParaRPr lang="en-US" sz="1600" dirty="0"/>
          </a:p>
        </p:txBody>
      </p:sp>
      <p:sp>
        <p:nvSpPr>
          <p:cNvPr id="69" name="Text 67"/>
          <p:cNvSpPr/>
          <p:nvPr/>
        </p:nvSpPr>
        <p:spPr>
          <a:xfrm>
            <a:off x="5049738" y="6279022"/>
            <a:ext cx="3333750" cy="349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Монография ≥2 п.л. (13 000 слов) с рецензиями 2 докторов из Топ-200</a:t>
            </a:r>
            <a:endParaRPr lang="en-US" sz="1600" dirty="0"/>
          </a:p>
        </p:txBody>
      </p:sp>
      <p:sp>
        <p:nvSpPr>
          <p:cNvPr id="70" name="Shape 68"/>
          <p:cNvSpPr/>
          <p:nvPr/>
        </p:nvSpPr>
        <p:spPr>
          <a:xfrm>
            <a:off x="8474025" y="5382572"/>
            <a:ext cx="3397250" cy="1468438"/>
          </a:xfrm>
          <a:custGeom>
            <a:avLst/>
            <a:gdLst/>
            <a:ahLst/>
            <a:cxnLst/>
            <a:rect l="l" t="t" r="r" b="b"/>
            <a:pathLst>
              <a:path w="3397250" h="1603375">
                <a:moveTo>
                  <a:pt x="31750" y="0"/>
                </a:moveTo>
                <a:lnTo>
                  <a:pt x="3333756" y="0"/>
                </a:lnTo>
                <a:cubicBezTo>
                  <a:pt x="3368823" y="0"/>
                  <a:pt x="3397250" y="28427"/>
                  <a:pt x="3397250" y="63494"/>
                </a:cubicBezTo>
                <a:lnTo>
                  <a:pt x="3397250" y="1539881"/>
                </a:lnTo>
                <a:cubicBezTo>
                  <a:pt x="3397250" y="1574948"/>
                  <a:pt x="3368823" y="1603375"/>
                  <a:pt x="3333756" y="1603375"/>
                </a:cubicBezTo>
                <a:lnTo>
                  <a:pt x="31750" y="1603375"/>
                </a:lnTo>
                <a:cubicBezTo>
                  <a:pt x="14227" y="1603375"/>
                  <a:pt x="0" y="1589148"/>
                  <a:pt x="0" y="157162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EF3C7"/>
          </a:solidFill>
          <a:ln/>
        </p:spPr>
        <p:txBody>
          <a:bodyPr/>
          <a:lstStyle/>
          <a:p>
            <a:endParaRPr lang="ru-KZ" sz="1000"/>
          </a:p>
        </p:txBody>
      </p:sp>
      <p:sp>
        <p:nvSpPr>
          <p:cNvPr id="71" name="Shape 69"/>
          <p:cNvSpPr/>
          <p:nvPr/>
        </p:nvSpPr>
        <p:spPr>
          <a:xfrm>
            <a:off x="8474025" y="5365751"/>
            <a:ext cx="50850" cy="1487750"/>
          </a:xfrm>
          <a:custGeom>
            <a:avLst/>
            <a:gdLst/>
            <a:ahLst/>
            <a:cxnLst/>
            <a:rect l="l" t="t" r="r" b="b"/>
            <a:pathLst>
              <a:path w="31750" h="1603375">
                <a:moveTo>
                  <a:pt x="31750" y="0"/>
                </a:moveTo>
                <a:lnTo>
                  <a:pt x="31750" y="0"/>
                </a:lnTo>
                <a:lnTo>
                  <a:pt x="31750" y="1603375"/>
                </a:lnTo>
                <a:lnTo>
                  <a:pt x="31750" y="1603375"/>
                </a:lnTo>
                <a:cubicBezTo>
                  <a:pt x="14227" y="1603375"/>
                  <a:pt x="0" y="1589148"/>
                  <a:pt x="0" y="157162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72" name="Shape 70"/>
          <p:cNvSpPr/>
          <p:nvPr/>
        </p:nvSpPr>
        <p:spPr>
          <a:xfrm>
            <a:off x="8569275" y="5430686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63500" y="127000"/>
                </a:moveTo>
                <a:cubicBezTo>
                  <a:pt x="98547" y="127000"/>
                  <a:pt x="127000" y="98547"/>
                  <a:pt x="127000" y="63500"/>
                </a:cubicBezTo>
                <a:cubicBezTo>
                  <a:pt x="127000" y="28453"/>
                  <a:pt x="98547" y="0"/>
                  <a:pt x="63500" y="0"/>
                </a:cubicBezTo>
                <a:cubicBezTo>
                  <a:pt x="28453" y="0"/>
                  <a:pt x="0" y="28453"/>
                  <a:pt x="0" y="63500"/>
                </a:cubicBezTo>
                <a:cubicBezTo>
                  <a:pt x="0" y="98547"/>
                  <a:pt x="28453" y="127000"/>
                  <a:pt x="63500" y="127000"/>
                </a:cubicBezTo>
                <a:close/>
                <a:moveTo>
                  <a:pt x="63500" y="33734"/>
                </a:moveTo>
                <a:cubicBezTo>
                  <a:pt x="66799" y="33734"/>
                  <a:pt x="69453" y="36388"/>
                  <a:pt x="69453" y="39688"/>
                </a:cubicBezTo>
                <a:lnTo>
                  <a:pt x="69453" y="67469"/>
                </a:lnTo>
                <a:cubicBezTo>
                  <a:pt x="69453" y="70768"/>
                  <a:pt x="66799" y="73422"/>
                  <a:pt x="63500" y="73422"/>
                </a:cubicBezTo>
                <a:cubicBezTo>
                  <a:pt x="60201" y="73422"/>
                  <a:pt x="57547" y="70768"/>
                  <a:pt x="57547" y="67469"/>
                </a:cubicBezTo>
                <a:lnTo>
                  <a:pt x="57547" y="39688"/>
                </a:lnTo>
                <a:cubicBezTo>
                  <a:pt x="57547" y="36388"/>
                  <a:pt x="60201" y="33734"/>
                  <a:pt x="63500" y="33734"/>
                </a:cubicBezTo>
                <a:close/>
                <a:moveTo>
                  <a:pt x="56877" y="87313"/>
                </a:moveTo>
                <a:cubicBezTo>
                  <a:pt x="56726" y="84854"/>
                  <a:pt x="57952" y="82515"/>
                  <a:pt x="60060" y="81241"/>
                </a:cubicBezTo>
                <a:cubicBezTo>
                  <a:pt x="62167" y="79966"/>
                  <a:pt x="64808" y="79966"/>
                  <a:pt x="66915" y="81241"/>
                </a:cubicBezTo>
                <a:cubicBezTo>
                  <a:pt x="69023" y="82515"/>
                  <a:pt x="70249" y="84854"/>
                  <a:pt x="70098" y="87313"/>
                </a:cubicBezTo>
                <a:cubicBezTo>
                  <a:pt x="70249" y="89771"/>
                  <a:pt x="69023" y="92110"/>
                  <a:pt x="66915" y="93384"/>
                </a:cubicBezTo>
                <a:cubicBezTo>
                  <a:pt x="64808" y="94659"/>
                  <a:pt x="62167" y="94659"/>
                  <a:pt x="60060" y="93384"/>
                </a:cubicBezTo>
                <a:cubicBezTo>
                  <a:pt x="57952" y="92110"/>
                  <a:pt x="56726" y="89771"/>
                  <a:pt x="56877" y="87313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ru-KZ" sz="1000"/>
          </a:p>
        </p:txBody>
      </p:sp>
      <p:sp>
        <p:nvSpPr>
          <p:cNvPr id="73" name="Text 71"/>
          <p:cNvSpPr/>
          <p:nvPr/>
        </p:nvSpPr>
        <p:spPr>
          <a:xfrm>
            <a:off x="8712150" y="5380082"/>
            <a:ext cx="3159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D97706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Важно</a:t>
            </a:r>
            <a:endParaRPr lang="en-US" sz="1000" dirty="0"/>
          </a:p>
        </p:txBody>
      </p:sp>
      <p:sp>
        <p:nvSpPr>
          <p:cNvPr id="74" name="Text 72"/>
          <p:cNvSpPr/>
          <p:nvPr/>
        </p:nvSpPr>
        <p:spPr>
          <a:xfrm>
            <a:off x="8553400" y="5592905"/>
            <a:ext cx="3317875" cy="349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Статьи из discontinued titles Scopus не учитываются</a:t>
            </a:r>
            <a:endParaRPr lang="en-US" sz="1000" dirty="0"/>
          </a:p>
        </p:txBody>
      </p:sp>
      <p:sp>
        <p:nvSpPr>
          <p:cNvPr id="75" name="Text 73"/>
          <p:cNvSpPr/>
          <p:nvPr/>
        </p:nvSpPr>
        <p:spPr>
          <a:xfrm>
            <a:off x="8553400" y="5958030"/>
            <a:ext cx="3317875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В АИС НЦГНТЭ указывать полное библиографическое описание с квартилями, процентилями, DOI/URL</a:t>
            </a:r>
            <a:endParaRPr lang="en-US" sz="1000" dirty="0"/>
          </a:p>
        </p:txBody>
      </p:sp>
      <p:sp>
        <p:nvSpPr>
          <p:cNvPr id="76" name="Text 74"/>
          <p:cNvSpPr/>
          <p:nvPr/>
        </p:nvSpPr>
        <p:spPr>
          <a:xfrm>
            <a:off x="8553400" y="6497780"/>
            <a:ext cx="3317875" cy="349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Для КОКНВО обязателен URL или DOI (кроме госсекретов)</a:t>
            </a:r>
            <a:endParaRPr lang="en-US" sz="1000" dirty="0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D9C4EAA-CE06-5866-D94F-D4EBE3E91E25}"/>
              </a:ext>
            </a:extLst>
          </p:cNvPr>
          <p:cNvCxnSpPr>
            <a:cxnSpLocks/>
          </p:cNvCxnSpPr>
          <p:nvPr/>
        </p:nvCxnSpPr>
        <p:spPr>
          <a:xfrm flipH="1">
            <a:off x="5016989" y="969711"/>
            <a:ext cx="13895" cy="1523999"/>
          </a:xfrm>
          <a:prstGeom prst="line">
            <a:avLst/>
          </a:prstGeom>
          <a:ln w="44450">
            <a:solidFill>
              <a:srgbClr val="74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7DF3CF1-6D01-188D-A91F-A780071B61EB}"/>
              </a:ext>
            </a:extLst>
          </p:cNvPr>
          <p:cNvCxnSpPr>
            <a:cxnSpLocks/>
          </p:cNvCxnSpPr>
          <p:nvPr/>
        </p:nvCxnSpPr>
        <p:spPr>
          <a:xfrm>
            <a:off x="5014509" y="2584600"/>
            <a:ext cx="0" cy="995185"/>
          </a:xfrm>
          <a:prstGeom prst="line">
            <a:avLst/>
          </a:prstGeom>
          <a:ln w="44450">
            <a:solidFill>
              <a:srgbClr val="74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6644" y="326644"/>
            <a:ext cx="326644" cy="326644"/>
          </a:xfrm>
          <a:custGeom>
            <a:avLst/>
            <a:gdLst/>
            <a:ahLst/>
            <a:cxnLst/>
            <a:rect l="l" t="t" r="r" b="b"/>
            <a:pathLst>
              <a:path w="326644" h="326644">
                <a:moveTo>
                  <a:pt x="65329" y="0"/>
                </a:moveTo>
                <a:lnTo>
                  <a:pt x="261315" y="0"/>
                </a:lnTo>
                <a:cubicBezTo>
                  <a:pt x="297396" y="0"/>
                  <a:pt x="326644" y="29249"/>
                  <a:pt x="326644" y="65329"/>
                </a:cubicBezTo>
                <a:lnTo>
                  <a:pt x="326644" y="261315"/>
                </a:lnTo>
                <a:cubicBezTo>
                  <a:pt x="326644" y="297396"/>
                  <a:pt x="297396" y="326644"/>
                  <a:pt x="261315" y="326644"/>
                </a:cubicBezTo>
                <a:lnTo>
                  <a:pt x="65329" y="326644"/>
                </a:lnTo>
                <a:cubicBezTo>
                  <a:pt x="29249" y="326644"/>
                  <a:pt x="0" y="297396"/>
                  <a:pt x="0" y="261315"/>
                </a:cubicBezTo>
                <a:lnTo>
                  <a:pt x="0" y="65329"/>
                </a:lnTo>
                <a:cubicBezTo>
                  <a:pt x="0" y="29273"/>
                  <a:pt x="29273" y="0"/>
                  <a:pt x="65329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" name="Text 1"/>
          <p:cNvSpPr/>
          <p:nvPr/>
        </p:nvSpPr>
        <p:spPr>
          <a:xfrm>
            <a:off x="441863" y="375641"/>
            <a:ext cx="179654" cy="228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86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3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51282" y="326644"/>
            <a:ext cx="6639046" cy="3266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315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Требования к исследовательской группе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26644" y="718618"/>
            <a:ext cx="783946" cy="32664"/>
          </a:xfrm>
          <a:custGeom>
            <a:avLst/>
            <a:gdLst/>
            <a:ahLst/>
            <a:cxnLst/>
            <a:rect l="l" t="t" r="r" b="b"/>
            <a:pathLst>
              <a:path w="783946" h="32664">
                <a:moveTo>
                  <a:pt x="0" y="0"/>
                </a:moveTo>
                <a:lnTo>
                  <a:pt x="783946" y="0"/>
                </a:lnTo>
                <a:lnTo>
                  <a:pt x="783946" y="32664"/>
                </a:lnTo>
                <a:lnTo>
                  <a:pt x="0" y="32664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" name="Shape 4"/>
          <p:cNvSpPr/>
          <p:nvPr/>
        </p:nvSpPr>
        <p:spPr>
          <a:xfrm>
            <a:off x="326644" y="881940"/>
            <a:ext cx="5708110" cy="3919732"/>
          </a:xfrm>
          <a:custGeom>
            <a:avLst/>
            <a:gdLst/>
            <a:ahLst/>
            <a:cxnLst/>
            <a:rect l="l" t="t" r="r" b="b"/>
            <a:pathLst>
              <a:path w="5708110" h="3919732">
                <a:moveTo>
                  <a:pt x="65342" y="0"/>
                </a:moveTo>
                <a:lnTo>
                  <a:pt x="5642768" y="0"/>
                </a:lnTo>
                <a:cubicBezTo>
                  <a:pt x="5678855" y="0"/>
                  <a:pt x="5708110" y="29255"/>
                  <a:pt x="5708110" y="65342"/>
                </a:cubicBezTo>
                <a:lnTo>
                  <a:pt x="5708110" y="3854390"/>
                </a:lnTo>
                <a:cubicBezTo>
                  <a:pt x="5708110" y="3890478"/>
                  <a:pt x="5678855" y="3919732"/>
                  <a:pt x="5642768" y="3919732"/>
                </a:cubicBezTo>
                <a:lnTo>
                  <a:pt x="65342" y="3919732"/>
                </a:lnTo>
                <a:cubicBezTo>
                  <a:pt x="29255" y="3919732"/>
                  <a:pt x="0" y="3890478"/>
                  <a:pt x="0" y="3854390"/>
                </a:cubicBezTo>
                <a:lnTo>
                  <a:pt x="0" y="65342"/>
                </a:lnTo>
                <a:cubicBezTo>
                  <a:pt x="0" y="29279"/>
                  <a:pt x="29279" y="0"/>
                  <a:pt x="65342" y="0"/>
                </a:cubicBezTo>
                <a:close/>
              </a:path>
            </a:pathLst>
          </a:custGeom>
          <a:solidFill>
            <a:srgbClr val="8B0000"/>
          </a:solidFill>
          <a:ln/>
          <a:effectLst>
            <a:outerShdw blurRad="122492" dist="81661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KZ"/>
          </a:p>
        </p:txBody>
      </p:sp>
      <p:sp>
        <p:nvSpPr>
          <p:cNvPr id="7" name="Shape 5"/>
          <p:cNvSpPr/>
          <p:nvPr/>
        </p:nvSpPr>
        <p:spPr>
          <a:xfrm>
            <a:off x="457302" y="1045262"/>
            <a:ext cx="204153" cy="163322"/>
          </a:xfrm>
          <a:custGeom>
            <a:avLst/>
            <a:gdLst/>
            <a:ahLst/>
            <a:cxnLst/>
            <a:rect l="l" t="t" r="r" b="b"/>
            <a:pathLst>
              <a:path w="204153" h="163322">
                <a:moveTo>
                  <a:pt x="102076" y="5104"/>
                </a:moveTo>
                <a:cubicBezTo>
                  <a:pt x="120386" y="5104"/>
                  <a:pt x="135251" y="19969"/>
                  <a:pt x="135251" y="38279"/>
                </a:cubicBezTo>
                <a:cubicBezTo>
                  <a:pt x="135251" y="56588"/>
                  <a:pt x="120386" y="71453"/>
                  <a:pt x="102076" y="71453"/>
                </a:cubicBezTo>
                <a:cubicBezTo>
                  <a:pt x="83767" y="71453"/>
                  <a:pt x="68902" y="56588"/>
                  <a:pt x="68902" y="38279"/>
                </a:cubicBezTo>
                <a:cubicBezTo>
                  <a:pt x="68902" y="19969"/>
                  <a:pt x="83767" y="5104"/>
                  <a:pt x="102076" y="5104"/>
                </a:cubicBezTo>
                <a:close/>
                <a:moveTo>
                  <a:pt x="30623" y="28071"/>
                </a:moveTo>
                <a:cubicBezTo>
                  <a:pt x="43299" y="28071"/>
                  <a:pt x="53590" y="38362"/>
                  <a:pt x="53590" y="51038"/>
                </a:cubicBezTo>
                <a:cubicBezTo>
                  <a:pt x="53590" y="63714"/>
                  <a:pt x="43299" y="74005"/>
                  <a:pt x="30623" y="74005"/>
                </a:cubicBezTo>
                <a:cubicBezTo>
                  <a:pt x="17947" y="74005"/>
                  <a:pt x="7656" y="63714"/>
                  <a:pt x="7656" y="51038"/>
                </a:cubicBezTo>
                <a:cubicBezTo>
                  <a:pt x="7656" y="38362"/>
                  <a:pt x="17947" y="28071"/>
                  <a:pt x="30623" y="28071"/>
                </a:cubicBezTo>
                <a:close/>
                <a:moveTo>
                  <a:pt x="0" y="132699"/>
                </a:moveTo>
                <a:cubicBezTo>
                  <a:pt x="0" y="110147"/>
                  <a:pt x="18278" y="91869"/>
                  <a:pt x="40831" y="91869"/>
                </a:cubicBezTo>
                <a:cubicBezTo>
                  <a:pt x="44914" y="91869"/>
                  <a:pt x="48869" y="92475"/>
                  <a:pt x="52601" y="93591"/>
                </a:cubicBezTo>
                <a:cubicBezTo>
                  <a:pt x="42106" y="105330"/>
                  <a:pt x="35727" y="120833"/>
                  <a:pt x="35727" y="137803"/>
                </a:cubicBezTo>
                <a:lnTo>
                  <a:pt x="35727" y="142907"/>
                </a:lnTo>
                <a:cubicBezTo>
                  <a:pt x="35727" y="146543"/>
                  <a:pt x="36492" y="149988"/>
                  <a:pt x="37864" y="153115"/>
                </a:cubicBezTo>
                <a:lnTo>
                  <a:pt x="10208" y="153115"/>
                </a:lnTo>
                <a:cubicBezTo>
                  <a:pt x="4562" y="153115"/>
                  <a:pt x="0" y="148553"/>
                  <a:pt x="0" y="142907"/>
                </a:cubicBezTo>
                <a:lnTo>
                  <a:pt x="0" y="132699"/>
                </a:lnTo>
                <a:close/>
                <a:moveTo>
                  <a:pt x="166289" y="153115"/>
                </a:moveTo>
                <a:cubicBezTo>
                  <a:pt x="167660" y="149988"/>
                  <a:pt x="168426" y="146543"/>
                  <a:pt x="168426" y="142907"/>
                </a:cubicBezTo>
                <a:lnTo>
                  <a:pt x="168426" y="137803"/>
                </a:lnTo>
                <a:cubicBezTo>
                  <a:pt x="168426" y="120833"/>
                  <a:pt x="162046" y="105330"/>
                  <a:pt x="151551" y="93591"/>
                </a:cubicBezTo>
                <a:cubicBezTo>
                  <a:pt x="155284" y="92475"/>
                  <a:pt x="159239" y="91869"/>
                  <a:pt x="163322" y="91869"/>
                </a:cubicBezTo>
                <a:cubicBezTo>
                  <a:pt x="185875" y="91869"/>
                  <a:pt x="204153" y="110147"/>
                  <a:pt x="204153" y="132699"/>
                </a:cubicBezTo>
                <a:lnTo>
                  <a:pt x="204153" y="142907"/>
                </a:lnTo>
                <a:cubicBezTo>
                  <a:pt x="204153" y="148553"/>
                  <a:pt x="199591" y="153115"/>
                  <a:pt x="193945" y="153115"/>
                </a:cubicBezTo>
                <a:lnTo>
                  <a:pt x="166289" y="153115"/>
                </a:lnTo>
                <a:close/>
                <a:moveTo>
                  <a:pt x="150563" y="51038"/>
                </a:moveTo>
                <a:cubicBezTo>
                  <a:pt x="150563" y="38362"/>
                  <a:pt x="160854" y="28071"/>
                  <a:pt x="173530" y="28071"/>
                </a:cubicBezTo>
                <a:cubicBezTo>
                  <a:pt x="186206" y="28071"/>
                  <a:pt x="196497" y="38362"/>
                  <a:pt x="196497" y="51038"/>
                </a:cubicBezTo>
                <a:cubicBezTo>
                  <a:pt x="196497" y="63714"/>
                  <a:pt x="186206" y="74005"/>
                  <a:pt x="173530" y="74005"/>
                </a:cubicBezTo>
                <a:cubicBezTo>
                  <a:pt x="160854" y="74005"/>
                  <a:pt x="150563" y="63714"/>
                  <a:pt x="150563" y="51038"/>
                </a:cubicBezTo>
                <a:close/>
                <a:moveTo>
                  <a:pt x="51038" y="137803"/>
                </a:moveTo>
                <a:cubicBezTo>
                  <a:pt x="51038" y="109604"/>
                  <a:pt x="73878" y="86765"/>
                  <a:pt x="102076" y="86765"/>
                </a:cubicBezTo>
                <a:cubicBezTo>
                  <a:pt x="130275" y="86765"/>
                  <a:pt x="153115" y="109604"/>
                  <a:pt x="153115" y="137803"/>
                </a:cubicBezTo>
                <a:lnTo>
                  <a:pt x="153115" y="142907"/>
                </a:lnTo>
                <a:cubicBezTo>
                  <a:pt x="153115" y="148553"/>
                  <a:pt x="148553" y="153115"/>
                  <a:pt x="142907" y="153115"/>
                </a:cubicBezTo>
                <a:lnTo>
                  <a:pt x="61246" y="153115"/>
                </a:lnTo>
                <a:cubicBezTo>
                  <a:pt x="55600" y="153115"/>
                  <a:pt x="51038" y="148553"/>
                  <a:pt x="51038" y="142907"/>
                </a:cubicBezTo>
                <a:lnTo>
                  <a:pt x="51038" y="137803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8" name="Text 6"/>
          <p:cNvSpPr/>
          <p:nvPr/>
        </p:nvSpPr>
        <p:spPr>
          <a:xfrm>
            <a:off x="661455" y="1012597"/>
            <a:ext cx="5324303" cy="228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86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Ограничения на участие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457302" y="1339242"/>
            <a:ext cx="5446794" cy="1045262"/>
          </a:xfrm>
          <a:custGeom>
            <a:avLst/>
            <a:gdLst/>
            <a:ahLst/>
            <a:cxnLst/>
            <a:rect l="l" t="t" r="r" b="b"/>
            <a:pathLst>
              <a:path w="5446794" h="1045262">
                <a:moveTo>
                  <a:pt x="32664" y="0"/>
                </a:moveTo>
                <a:lnTo>
                  <a:pt x="5414130" y="0"/>
                </a:lnTo>
                <a:cubicBezTo>
                  <a:pt x="5432170" y="0"/>
                  <a:pt x="5446794" y="14624"/>
                  <a:pt x="5446794" y="32664"/>
                </a:cubicBezTo>
                <a:lnTo>
                  <a:pt x="5446794" y="1012597"/>
                </a:lnTo>
                <a:cubicBezTo>
                  <a:pt x="5446794" y="1030638"/>
                  <a:pt x="5432170" y="1045262"/>
                  <a:pt x="5414130" y="1045262"/>
                </a:cubicBezTo>
                <a:lnTo>
                  <a:pt x="32664" y="1045262"/>
                </a:lnTo>
                <a:cubicBezTo>
                  <a:pt x="14624" y="1045262"/>
                  <a:pt x="0" y="1030638"/>
                  <a:pt x="0" y="1012597"/>
                </a:cubicBezTo>
                <a:lnTo>
                  <a:pt x="0" y="32664"/>
                </a:lnTo>
                <a:cubicBezTo>
                  <a:pt x="0" y="14636"/>
                  <a:pt x="14636" y="0"/>
                  <a:pt x="32664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0" name="Text 8"/>
          <p:cNvSpPr/>
          <p:nvPr/>
        </p:nvSpPr>
        <p:spPr>
          <a:xfrm>
            <a:off x="555295" y="1437235"/>
            <a:ext cx="5316137" cy="1959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9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П. 11: Руководитель программы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555295" y="1665886"/>
            <a:ext cx="5316137" cy="228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9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Не более </a:t>
            </a:r>
            <a:r>
              <a:rPr lang="en-US" sz="1286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1 программы</a:t>
            </a:r>
            <a:r>
              <a:rPr lang="en-US" sz="1029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в качестве руководителя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555295" y="1894537"/>
            <a:ext cx="5316137" cy="39197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9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Запрет на участие в качестве исполнителя в других программах данного конкурса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457302" y="2449833"/>
            <a:ext cx="5446794" cy="653289"/>
          </a:xfrm>
          <a:custGeom>
            <a:avLst/>
            <a:gdLst/>
            <a:ahLst/>
            <a:cxnLst/>
            <a:rect l="l" t="t" r="r" b="b"/>
            <a:pathLst>
              <a:path w="5446794" h="653289">
                <a:moveTo>
                  <a:pt x="32664" y="0"/>
                </a:moveTo>
                <a:lnTo>
                  <a:pt x="5414130" y="0"/>
                </a:lnTo>
                <a:cubicBezTo>
                  <a:pt x="5432170" y="0"/>
                  <a:pt x="5446794" y="14624"/>
                  <a:pt x="5446794" y="32664"/>
                </a:cubicBezTo>
                <a:lnTo>
                  <a:pt x="5446794" y="620624"/>
                </a:lnTo>
                <a:cubicBezTo>
                  <a:pt x="5446794" y="638664"/>
                  <a:pt x="5432170" y="653289"/>
                  <a:pt x="5414130" y="653289"/>
                </a:cubicBezTo>
                <a:lnTo>
                  <a:pt x="32664" y="653289"/>
                </a:lnTo>
                <a:cubicBezTo>
                  <a:pt x="14624" y="653289"/>
                  <a:pt x="0" y="638664"/>
                  <a:pt x="0" y="620624"/>
                </a:cubicBezTo>
                <a:lnTo>
                  <a:pt x="0" y="32664"/>
                </a:lnTo>
                <a:cubicBezTo>
                  <a:pt x="0" y="14636"/>
                  <a:pt x="14636" y="0"/>
                  <a:pt x="32664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4" name="Text 12"/>
          <p:cNvSpPr/>
          <p:nvPr/>
        </p:nvSpPr>
        <p:spPr>
          <a:xfrm>
            <a:off x="555295" y="2547826"/>
            <a:ext cx="5316137" cy="1959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9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П. 12: Исполнитель (не руководитель)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555295" y="2776477"/>
            <a:ext cx="5316137" cy="228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9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Не более </a:t>
            </a:r>
            <a:r>
              <a:rPr lang="en-US" sz="1286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2 программ</a:t>
            </a:r>
            <a:r>
              <a:rPr lang="en-US" sz="1029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в качестве исполнителя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457302" y="3168450"/>
            <a:ext cx="5446794" cy="816611"/>
          </a:xfrm>
          <a:custGeom>
            <a:avLst/>
            <a:gdLst/>
            <a:ahLst/>
            <a:cxnLst/>
            <a:rect l="l" t="t" r="r" b="b"/>
            <a:pathLst>
              <a:path w="5446794" h="816611">
                <a:moveTo>
                  <a:pt x="32664" y="0"/>
                </a:moveTo>
                <a:lnTo>
                  <a:pt x="5414130" y="0"/>
                </a:lnTo>
                <a:cubicBezTo>
                  <a:pt x="5432170" y="0"/>
                  <a:pt x="5446794" y="14624"/>
                  <a:pt x="5446794" y="32664"/>
                </a:cubicBezTo>
                <a:lnTo>
                  <a:pt x="5446794" y="783946"/>
                </a:lnTo>
                <a:cubicBezTo>
                  <a:pt x="5446794" y="801986"/>
                  <a:pt x="5432170" y="816611"/>
                  <a:pt x="5414130" y="816611"/>
                </a:cubicBezTo>
                <a:lnTo>
                  <a:pt x="32664" y="816611"/>
                </a:lnTo>
                <a:cubicBezTo>
                  <a:pt x="14624" y="816611"/>
                  <a:pt x="0" y="801986"/>
                  <a:pt x="0" y="783946"/>
                </a:cubicBezTo>
                <a:lnTo>
                  <a:pt x="0" y="32664"/>
                </a:lnTo>
                <a:cubicBezTo>
                  <a:pt x="0" y="14636"/>
                  <a:pt x="14636" y="0"/>
                  <a:pt x="32664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7" name="Text 15"/>
          <p:cNvSpPr/>
          <p:nvPr/>
        </p:nvSpPr>
        <p:spPr>
          <a:xfrm>
            <a:off x="555295" y="3266443"/>
            <a:ext cx="5316137" cy="1959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9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П. 13: Исключение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555295" y="3495094"/>
            <a:ext cx="5316137" cy="39197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9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Руководители программ 2024-2026 и 2025-2027 не могут участвовать в данном конкурсе (включая замененных руководителей)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457302" y="4050390"/>
            <a:ext cx="5446794" cy="620624"/>
          </a:xfrm>
          <a:custGeom>
            <a:avLst/>
            <a:gdLst/>
            <a:ahLst/>
            <a:cxnLst/>
            <a:rect l="l" t="t" r="r" b="b"/>
            <a:pathLst>
              <a:path w="5446794" h="620624">
                <a:moveTo>
                  <a:pt x="32663" y="0"/>
                </a:moveTo>
                <a:lnTo>
                  <a:pt x="5414131" y="0"/>
                </a:lnTo>
                <a:cubicBezTo>
                  <a:pt x="5432170" y="0"/>
                  <a:pt x="5446794" y="14624"/>
                  <a:pt x="5446794" y="32663"/>
                </a:cubicBezTo>
                <a:lnTo>
                  <a:pt x="5446794" y="587961"/>
                </a:lnTo>
                <a:cubicBezTo>
                  <a:pt x="5446794" y="606000"/>
                  <a:pt x="5432170" y="620624"/>
                  <a:pt x="5414131" y="620624"/>
                </a:cubicBezTo>
                <a:lnTo>
                  <a:pt x="32663" y="620624"/>
                </a:lnTo>
                <a:cubicBezTo>
                  <a:pt x="14624" y="620624"/>
                  <a:pt x="0" y="606000"/>
                  <a:pt x="0" y="587961"/>
                </a:cubicBezTo>
                <a:lnTo>
                  <a:pt x="0" y="32663"/>
                </a:lnTo>
                <a:cubicBezTo>
                  <a:pt x="0" y="14624"/>
                  <a:pt x="14624" y="0"/>
                  <a:pt x="32663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0" name="Text 18"/>
          <p:cNvSpPr/>
          <p:nvPr/>
        </p:nvSpPr>
        <p:spPr>
          <a:xfrm>
            <a:off x="555295" y="4148383"/>
            <a:ext cx="5316137" cy="1959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9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П. 14: Одна заявка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555295" y="4377034"/>
            <a:ext cx="5316137" cy="1959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9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Не допускается подача более 1 заявки на конкурс ПЦФ 2026-2028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342977" y="4899665"/>
            <a:ext cx="5691778" cy="914604"/>
          </a:xfrm>
          <a:custGeom>
            <a:avLst/>
            <a:gdLst/>
            <a:ahLst/>
            <a:cxnLst/>
            <a:rect l="l" t="t" r="r" b="b"/>
            <a:pathLst>
              <a:path w="5691778" h="914604">
                <a:moveTo>
                  <a:pt x="32664" y="0"/>
                </a:moveTo>
                <a:lnTo>
                  <a:pt x="5626447" y="0"/>
                </a:lnTo>
                <a:cubicBezTo>
                  <a:pt x="5662528" y="0"/>
                  <a:pt x="5691778" y="29249"/>
                  <a:pt x="5691778" y="65330"/>
                </a:cubicBezTo>
                <a:lnTo>
                  <a:pt x="5691778" y="849274"/>
                </a:lnTo>
                <a:cubicBezTo>
                  <a:pt x="5691778" y="885355"/>
                  <a:pt x="5662528" y="914604"/>
                  <a:pt x="5626447" y="914604"/>
                </a:cubicBezTo>
                <a:lnTo>
                  <a:pt x="32664" y="914604"/>
                </a:lnTo>
                <a:cubicBezTo>
                  <a:pt x="14624" y="914604"/>
                  <a:pt x="0" y="899980"/>
                  <a:pt x="0" y="881940"/>
                </a:cubicBezTo>
                <a:lnTo>
                  <a:pt x="0" y="32664"/>
                </a:lnTo>
                <a:cubicBezTo>
                  <a:pt x="0" y="14636"/>
                  <a:pt x="14636" y="0"/>
                  <a:pt x="32664" y="0"/>
                </a:cubicBezTo>
                <a:close/>
              </a:path>
            </a:pathLst>
          </a:custGeom>
          <a:solidFill>
            <a:srgbClr val="FEF3C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3" name="Shape 21"/>
          <p:cNvSpPr/>
          <p:nvPr/>
        </p:nvSpPr>
        <p:spPr>
          <a:xfrm>
            <a:off x="342977" y="4899665"/>
            <a:ext cx="32664" cy="914604"/>
          </a:xfrm>
          <a:custGeom>
            <a:avLst/>
            <a:gdLst/>
            <a:ahLst/>
            <a:cxnLst/>
            <a:rect l="l" t="t" r="r" b="b"/>
            <a:pathLst>
              <a:path w="32664" h="914604">
                <a:moveTo>
                  <a:pt x="32664" y="0"/>
                </a:moveTo>
                <a:lnTo>
                  <a:pt x="32664" y="0"/>
                </a:lnTo>
                <a:lnTo>
                  <a:pt x="32664" y="914604"/>
                </a:lnTo>
                <a:lnTo>
                  <a:pt x="32664" y="914604"/>
                </a:lnTo>
                <a:cubicBezTo>
                  <a:pt x="14624" y="914604"/>
                  <a:pt x="0" y="899980"/>
                  <a:pt x="0" y="881940"/>
                </a:cubicBezTo>
                <a:lnTo>
                  <a:pt x="0" y="32664"/>
                </a:lnTo>
                <a:cubicBezTo>
                  <a:pt x="0" y="14636"/>
                  <a:pt x="14636" y="0"/>
                  <a:pt x="32664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4" name="Shape 22"/>
          <p:cNvSpPr/>
          <p:nvPr/>
        </p:nvSpPr>
        <p:spPr>
          <a:xfrm>
            <a:off x="510382" y="5062987"/>
            <a:ext cx="163322" cy="163322"/>
          </a:xfrm>
          <a:custGeom>
            <a:avLst/>
            <a:gdLst/>
            <a:ahLst/>
            <a:cxnLst/>
            <a:rect l="l" t="t" r="r" b="b"/>
            <a:pathLst>
              <a:path w="163322" h="163322">
                <a:moveTo>
                  <a:pt x="81661" y="0"/>
                </a:moveTo>
                <a:cubicBezTo>
                  <a:pt x="86350" y="0"/>
                  <a:pt x="90657" y="2584"/>
                  <a:pt x="92889" y="6699"/>
                </a:cubicBezTo>
                <a:lnTo>
                  <a:pt x="161791" y="134294"/>
                </a:lnTo>
                <a:cubicBezTo>
                  <a:pt x="163928" y="138250"/>
                  <a:pt x="163833" y="143034"/>
                  <a:pt x="161536" y="146894"/>
                </a:cubicBezTo>
                <a:cubicBezTo>
                  <a:pt x="159239" y="150754"/>
                  <a:pt x="155060" y="153115"/>
                  <a:pt x="150563" y="153115"/>
                </a:cubicBezTo>
                <a:lnTo>
                  <a:pt x="12760" y="153115"/>
                </a:lnTo>
                <a:cubicBezTo>
                  <a:pt x="8262" y="153115"/>
                  <a:pt x="4115" y="150754"/>
                  <a:pt x="1786" y="146894"/>
                </a:cubicBezTo>
                <a:cubicBezTo>
                  <a:pt x="-542" y="143034"/>
                  <a:pt x="-606" y="138250"/>
                  <a:pt x="1531" y="134294"/>
                </a:cubicBezTo>
                <a:lnTo>
                  <a:pt x="70433" y="6699"/>
                </a:lnTo>
                <a:cubicBezTo>
                  <a:pt x="72666" y="2584"/>
                  <a:pt x="76972" y="0"/>
                  <a:pt x="81661" y="0"/>
                </a:cubicBezTo>
                <a:close/>
                <a:moveTo>
                  <a:pt x="81661" y="53590"/>
                </a:moveTo>
                <a:cubicBezTo>
                  <a:pt x="77419" y="53590"/>
                  <a:pt x="74005" y="57003"/>
                  <a:pt x="74005" y="61246"/>
                </a:cubicBezTo>
                <a:lnTo>
                  <a:pt x="74005" y="96973"/>
                </a:lnTo>
                <a:cubicBezTo>
                  <a:pt x="74005" y="101215"/>
                  <a:pt x="77419" y="104628"/>
                  <a:pt x="81661" y="104628"/>
                </a:cubicBezTo>
                <a:cubicBezTo>
                  <a:pt x="85904" y="104628"/>
                  <a:pt x="89317" y="101215"/>
                  <a:pt x="89317" y="96973"/>
                </a:cubicBezTo>
                <a:lnTo>
                  <a:pt x="89317" y="61246"/>
                </a:lnTo>
                <a:cubicBezTo>
                  <a:pt x="89317" y="57003"/>
                  <a:pt x="85904" y="53590"/>
                  <a:pt x="81661" y="53590"/>
                </a:cubicBezTo>
                <a:close/>
                <a:moveTo>
                  <a:pt x="90178" y="122492"/>
                </a:moveTo>
                <a:cubicBezTo>
                  <a:pt x="90372" y="119330"/>
                  <a:pt x="88795" y="116322"/>
                  <a:pt x="86085" y="114683"/>
                </a:cubicBezTo>
                <a:cubicBezTo>
                  <a:pt x="83375" y="113044"/>
                  <a:pt x="79979" y="113044"/>
                  <a:pt x="77269" y="114683"/>
                </a:cubicBezTo>
                <a:cubicBezTo>
                  <a:pt x="74559" y="116322"/>
                  <a:pt x="72982" y="119330"/>
                  <a:pt x="73176" y="122492"/>
                </a:cubicBezTo>
                <a:cubicBezTo>
                  <a:pt x="72982" y="125653"/>
                  <a:pt x="74559" y="128661"/>
                  <a:pt x="77269" y="130300"/>
                </a:cubicBezTo>
                <a:cubicBezTo>
                  <a:pt x="79979" y="131939"/>
                  <a:pt x="83375" y="131939"/>
                  <a:pt x="86085" y="130300"/>
                </a:cubicBezTo>
                <a:cubicBezTo>
                  <a:pt x="88795" y="128661"/>
                  <a:pt x="90372" y="125653"/>
                  <a:pt x="90178" y="122492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5" name="Text 23"/>
          <p:cNvSpPr/>
          <p:nvPr/>
        </p:nvSpPr>
        <p:spPr>
          <a:xfrm>
            <a:off x="694119" y="5030323"/>
            <a:ext cx="5291638" cy="228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86" b="1" dirty="0">
                <a:solidFill>
                  <a:srgbClr val="D97706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Последствия нарушений п. 11-15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489967" y="5324303"/>
            <a:ext cx="5479459" cy="3593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29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Заявки, не соответствующие требованиям </a:t>
            </a:r>
            <a:r>
              <a:rPr lang="en-US" sz="1029" dirty="0" err="1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пунктов</a:t>
            </a:r>
            <a:r>
              <a:rPr lang="en-US" sz="1029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11-15 </a:t>
            </a:r>
            <a:r>
              <a:rPr lang="kk-KZ" sz="1029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раздела 3</a:t>
            </a:r>
            <a:r>
              <a:rPr lang="en-US" sz="1029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, подлежат </a:t>
            </a:r>
            <a:r>
              <a:rPr lang="en-US" sz="1029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доработке</a:t>
            </a:r>
            <a:r>
              <a:rPr lang="en-US" sz="1029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в установленные сроки.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6178937" y="881940"/>
            <a:ext cx="5691778" cy="4001393"/>
          </a:xfrm>
          <a:custGeom>
            <a:avLst/>
            <a:gdLst/>
            <a:ahLst/>
            <a:cxnLst/>
            <a:rect l="l" t="t" r="r" b="b"/>
            <a:pathLst>
              <a:path w="5691778" h="4001393">
                <a:moveTo>
                  <a:pt x="32664" y="0"/>
                </a:moveTo>
                <a:lnTo>
                  <a:pt x="5626435" y="0"/>
                </a:lnTo>
                <a:cubicBezTo>
                  <a:pt x="5662523" y="0"/>
                  <a:pt x="5691778" y="29255"/>
                  <a:pt x="5691778" y="65343"/>
                </a:cubicBezTo>
                <a:lnTo>
                  <a:pt x="5691778" y="3936050"/>
                </a:lnTo>
                <a:cubicBezTo>
                  <a:pt x="5691778" y="3972138"/>
                  <a:pt x="5662523" y="4001393"/>
                  <a:pt x="5626435" y="4001393"/>
                </a:cubicBezTo>
                <a:lnTo>
                  <a:pt x="32664" y="4001393"/>
                </a:lnTo>
                <a:cubicBezTo>
                  <a:pt x="14624" y="4001393"/>
                  <a:pt x="0" y="3986769"/>
                  <a:pt x="0" y="3968729"/>
                </a:cubicBezTo>
                <a:lnTo>
                  <a:pt x="0" y="32664"/>
                </a:lnTo>
                <a:cubicBezTo>
                  <a:pt x="0" y="14636"/>
                  <a:pt x="14636" y="0"/>
                  <a:pt x="32664" y="0"/>
                </a:cubicBezTo>
                <a:close/>
              </a:path>
            </a:pathLst>
          </a:custGeom>
          <a:solidFill>
            <a:srgbClr val="D1FAE5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8" name="Shape 26"/>
          <p:cNvSpPr/>
          <p:nvPr/>
        </p:nvSpPr>
        <p:spPr>
          <a:xfrm>
            <a:off x="6178937" y="881940"/>
            <a:ext cx="32664" cy="4001393"/>
          </a:xfrm>
          <a:custGeom>
            <a:avLst/>
            <a:gdLst/>
            <a:ahLst/>
            <a:cxnLst/>
            <a:rect l="l" t="t" r="r" b="b"/>
            <a:pathLst>
              <a:path w="32664" h="4001393">
                <a:moveTo>
                  <a:pt x="32664" y="0"/>
                </a:moveTo>
                <a:lnTo>
                  <a:pt x="32664" y="0"/>
                </a:lnTo>
                <a:lnTo>
                  <a:pt x="32664" y="4001393"/>
                </a:lnTo>
                <a:lnTo>
                  <a:pt x="32664" y="4001393"/>
                </a:lnTo>
                <a:cubicBezTo>
                  <a:pt x="14624" y="4001393"/>
                  <a:pt x="0" y="3986769"/>
                  <a:pt x="0" y="3968729"/>
                </a:cubicBezTo>
                <a:lnTo>
                  <a:pt x="0" y="32664"/>
                </a:lnTo>
                <a:cubicBezTo>
                  <a:pt x="0" y="14636"/>
                  <a:pt x="14636" y="0"/>
                  <a:pt x="32664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9" name="Shape 27"/>
          <p:cNvSpPr/>
          <p:nvPr/>
        </p:nvSpPr>
        <p:spPr>
          <a:xfrm>
            <a:off x="6325927" y="1045262"/>
            <a:ext cx="204153" cy="163322"/>
          </a:xfrm>
          <a:custGeom>
            <a:avLst/>
            <a:gdLst/>
            <a:ahLst/>
            <a:cxnLst/>
            <a:rect l="l" t="t" r="r" b="b"/>
            <a:pathLst>
              <a:path w="204153" h="163322">
                <a:moveTo>
                  <a:pt x="43382" y="40831"/>
                </a:moveTo>
                <a:cubicBezTo>
                  <a:pt x="43382" y="19704"/>
                  <a:pt x="60535" y="2552"/>
                  <a:pt x="81661" y="2552"/>
                </a:cubicBezTo>
                <a:cubicBezTo>
                  <a:pt x="102788" y="2552"/>
                  <a:pt x="119940" y="19704"/>
                  <a:pt x="119940" y="40831"/>
                </a:cubicBezTo>
                <a:cubicBezTo>
                  <a:pt x="119940" y="61957"/>
                  <a:pt x="102788" y="79109"/>
                  <a:pt x="81661" y="79109"/>
                </a:cubicBezTo>
                <a:cubicBezTo>
                  <a:pt x="60535" y="79109"/>
                  <a:pt x="43382" y="61957"/>
                  <a:pt x="43382" y="40831"/>
                </a:cubicBezTo>
                <a:close/>
                <a:moveTo>
                  <a:pt x="15311" y="153848"/>
                </a:moveTo>
                <a:cubicBezTo>
                  <a:pt x="15311" y="122428"/>
                  <a:pt x="40767" y="96973"/>
                  <a:pt x="72187" y="96973"/>
                </a:cubicBezTo>
                <a:lnTo>
                  <a:pt x="91135" y="96973"/>
                </a:lnTo>
                <a:cubicBezTo>
                  <a:pt x="122555" y="96973"/>
                  <a:pt x="148011" y="122428"/>
                  <a:pt x="148011" y="153848"/>
                </a:cubicBezTo>
                <a:cubicBezTo>
                  <a:pt x="148011" y="159080"/>
                  <a:pt x="143768" y="163322"/>
                  <a:pt x="138537" y="163322"/>
                </a:cubicBezTo>
                <a:lnTo>
                  <a:pt x="24785" y="163322"/>
                </a:lnTo>
                <a:cubicBezTo>
                  <a:pt x="19554" y="163322"/>
                  <a:pt x="15311" y="159080"/>
                  <a:pt x="15311" y="153848"/>
                </a:cubicBezTo>
                <a:close/>
                <a:moveTo>
                  <a:pt x="173530" y="30623"/>
                </a:moveTo>
                <a:cubicBezTo>
                  <a:pt x="177772" y="30623"/>
                  <a:pt x="181186" y="34036"/>
                  <a:pt x="181186" y="38279"/>
                </a:cubicBezTo>
                <a:lnTo>
                  <a:pt x="181186" y="53590"/>
                </a:lnTo>
                <a:lnTo>
                  <a:pt x="196497" y="53590"/>
                </a:lnTo>
                <a:cubicBezTo>
                  <a:pt x="200740" y="53590"/>
                  <a:pt x="204153" y="57003"/>
                  <a:pt x="204153" y="61246"/>
                </a:cubicBezTo>
                <a:cubicBezTo>
                  <a:pt x="204153" y="65488"/>
                  <a:pt x="200740" y="68902"/>
                  <a:pt x="196497" y="68902"/>
                </a:cubicBezTo>
                <a:lnTo>
                  <a:pt x="181186" y="68902"/>
                </a:lnTo>
                <a:lnTo>
                  <a:pt x="181186" y="84213"/>
                </a:lnTo>
                <a:cubicBezTo>
                  <a:pt x="181186" y="88456"/>
                  <a:pt x="177772" y="91869"/>
                  <a:pt x="173530" y="91869"/>
                </a:cubicBezTo>
                <a:cubicBezTo>
                  <a:pt x="169287" y="91869"/>
                  <a:pt x="165874" y="88456"/>
                  <a:pt x="165874" y="84213"/>
                </a:cubicBezTo>
                <a:lnTo>
                  <a:pt x="165874" y="68902"/>
                </a:lnTo>
                <a:lnTo>
                  <a:pt x="150563" y="68902"/>
                </a:lnTo>
                <a:cubicBezTo>
                  <a:pt x="146320" y="68902"/>
                  <a:pt x="142907" y="65488"/>
                  <a:pt x="142907" y="61246"/>
                </a:cubicBezTo>
                <a:cubicBezTo>
                  <a:pt x="142907" y="57003"/>
                  <a:pt x="146320" y="53590"/>
                  <a:pt x="150563" y="53590"/>
                </a:cubicBezTo>
                <a:lnTo>
                  <a:pt x="165874" y="53590"/>
                </a:lnTo>
                <a:lnTo>
                  <a:pt x="165874" y="38279"/>
                </a:lnTo>
                <a:cubicBezTo>
                  <a:pt x="165874" y="34036"/>
                  <a:pt x="169287" y="30623"/>
                  <a:pt x="173530" y="30623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0" name="Text 28"/>
          <p:cNvSpPr/>
          <p:nvPr/>
        </p:nvSpPr>
        <p:spPr>
          <a:xfrm>
            <a:off x="6530080" y="1012597"/>
            <a:ext cx="5291638" cy="228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86" b="1" dirty="0">
                <a:solidFill>
                  <a:srgbClr val="059669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Требования к составу группы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6330010" y="1310660"/>
            <a:ext cx="5405964" cy="1314743"/>
          </a:xfrm>
          <a:custGeom>
            <a:avLst/>
            <a:gdLst/>
            <a:ahLst/>
            <a:cxnLst/>
            <a:rect l="l" t="t" r="r" b="b"/>
            <a:pathLst>
              <a:path w="5405964" h="1314743">
                <a:moveTo>
                  <a:pt x="32658" y="0"/>
                </a:moveTo>
                <a:lnTo>
                  <a:pt x="5373306" y="0"/>
                </a:lnTo>
                <a:cubicBezTo>
                  <a:pt x="5391342" y="0"/>
                  <a:pt x="5405964" y="14622"/>
                  <a:pt x="5405964" y="32658"/>
                </a:cubicBezTo>
                <a:lnTo>
                  <a:pt x="5405964" y="1282085"/>
                </a:lnTo>
                <a:cubicBezTo>
                  <a:pt x="5405964" y="1300122"/>
                  <a:pt x="5391342" y="1314743"/>
                  <a:pt x="5373306" y="1314743"/>
                </a:cubicBezTo>
                <a:lnTo>
                  <a:pt x="32658" y="1314743"/>
                </a:lnTo>
                <a:cubicBezTo>
                  <a:pt x="14622" y="1314743"/>
                  <a:pt x="0" y="1300122"/>
                  <a:pt x="0" y="1282085"/>
                </a:cubicBezTo>
                <a:lnTo>
                  <a:pt x="0" y="32658"/>
                </a:lnTo>
                <a:cubicBezTo>
                  <a:pt x="0" y="14622"/>
                  <a:pt x="14622" y="0"/>
                  <a:pt x="32658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59669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32" name="Text 30"/>
          <p:cNvSpPr/>
          <p:nvPr/>
        </p:nvSpPr>
        <p:spPr>
          <a:xfrm>
            <a:off x="6432086" y="1412737"/>
            <a:ext cx="5267140" cy="1959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9" b="1" dirty="0">
                <a:solidFill>
                  <a:srgbClr val="059669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П. 9: Инженеры и зарубежные ученые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6432086" y="1641388"/>
            <a:ext cx="5267140" cy="228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9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До </a:t>
            </a:r>
            <a:r>
              <a:rPr lang="en-US" sz="1286" b="1" dirty="0">
                <a:solidFill>
                  <a:srgbClr val="059669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30%</a:t>
            </a:r>
            <a:r>
              <a:rPr lang="en-US" sz="1029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от общего числа членов группы (без научного руководителя)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6432086" y="1902703"/>
            <a:ext cx="5267140" cy="1959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9" dirty="0">
                <a:solidFill>
                  <a:srgbClr val="6B728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Инженеры с производства - резиденты РК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6432086" y="2098690"/>
            <a:ext cx="5267140" cy="1959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9" dirty="0">
                <a:solidFill>
                  <a:srgbClr val="6B728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Зарубежные ученые - соответствуют </a:t>
            </a:r>
            <a:r>
              <a:rPr lang="en-US" sz="1029" dirty="0" err="1">
                <a:solidFill>
                  <a:srgbClr val="6B728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требованиям</a:t>
            </a:r>
            <a:r>
              <a:rPr lang="en-US" sz="1029" dirty="0">
                <a:solidFill>
                  <a:srgbClr val="6B728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</a:t>
            </a:r>
            <a:r>
              <a:rPr lang="kk-KZ" sz="1029" dirty="0">
                <a:solidFill>
                  <a:srgbClr val="6B728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р</a:t>
            </a:r>
            <a:r>
              <a:rPr lang="en-US" sz="1029" dirty="0">
                <a:solidFill>
                  <a:srgbClr val="6B728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. 3 (кроме резидентства)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6432086" y="2327341"/>
            <a:ext cx="5267140" cy="1959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9" dirty="0">
                <a:solidFill>
                  <a:srgbClr val="D97706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Исключение: программы с госсекретами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6330010" y="2698899"/>
            <a:ext cx="5405964" cy="1118757"/>
          </a:xfrm>
          <a:custGeom>
            <a:avLst/>
            <a:gdLst/>
            <a:ahLst/>
            <a:cxnLst/>
            <a:rect l="l" t="t" r="r" b="b"/>
            <a:pathLst>
              <a:path w="5405964" h="1118757">
                <a:moveTo>
                  <a:pt x="32668" y="0"/>
                </a:moveTo>
                <a:lnTo>
                  <a:pt x="5373296" y="0"/>
                </a:lnTo>
                <a:cubicBezTo>
                  <a:pt x="5391338" y="0"/>
                  <a:pt x="5405964" y="14626"/>
                  <a:pt x="5405964" y="32668"/>
                </a:cubicBezTo>
                <a:lnTo>
                  <a:pt x="5405964" y="1086089"/>
                </a:lnTo>
                <a:cubicBezTo>
                  <a:pt x="5405964" y="1104131"/>
                  <a:pt x="5391338" y="1118757"/>
                  <a:pt x="5373296" y="1118757"/>
                </a:cubicBezTo>
                <a:lnTo>
                  <a:pt x="32668" y="1118757"/>
                </a:lnTo>
                <a:cubicBezTo>
                  <a:pt x="14626" y="1118757"/>
                  <a:pt x="0" y="1104131"/>
                  <a:pt x="0" y="1086089"/>
                </a:cubicBezTo>
                <a:lnTo>
                  <a:pt x="0" y="32668"/>
                </a:lnTo>
                <a:cubicBezTo>
                  <a:pt x="0" y="14638"/>
                  <a:pt x="14638" y="0"/>
                  <a:pt x="32668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59669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38" name="Text 36"/>
          <p:cNvSpPr/>
          <p:nvPr/>
        </p:nvSpPr>
        <p:spPr>
          <a:xfrm>
            <a:off x="6432086" y="2800975"/>
            <a:ext cx="5267140" cy="1959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9" b="1" dirty="0">
                <a:solidFill>
                  <a:srgbClr val="059669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П. 10: Молодые специалисты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6432086" y="3029626"/>
            <a:ext cx="5267140" cy="228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9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Не менее </a:t>
            </a:r>
            <a:r>
              <a:rPr lang="en-US" sz="1286" b="1" dirty="0">
                <a:solidFill>
                  <a:srgbClr val="059669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30%</a:t>
            </a:r>
            <a:r>
              <a:rPr lang="en-US" sz="1029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членов группы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6432086" y="3258277"/>
            <a:ext cx="5267140" cy="228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9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Возраст не старше </a:t>
            </a:r>
            <a:r>
              <a:rPr lang="en-US" sz="1286" b="1" dirty="0">
                <a:solidFill>
                  <a:srgbClr val="059669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40 лет</a:t>
            </a:r>
            <a:r>
              <a:rPr lang="en-US" sz="1029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включительно на момент подачи заявки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6432086" y="3519593"/>
            <a:ext cx="5267140" cy="1959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9" dirty="0">
                <a:solidFill>
                  <a:srgbClr val="6B728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Специалисты, ученые, докторанты, магистранты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6330010" y="3891151"/>
            <a:ext cx="5405964" cy="857441"/>
          </a:xfrm>
          <a:custGeom>
            <a:avLst/>
            <a:gdLst/>
            <a:ahLst/>
            <a:cxnLst/>
            <a:rect l="l" t="t" r="r" b="b"/>
            <a:pathLst>
              <a:path w="5405964" h="857441">
                <a:moveTo>
                  <a:pt x="32669" y="0"/>
                </a:moveTo>
                <a:lnTo>
                  <a:pt x="5373295" y="0"/>
                </a:lnTo>
                <a:cubicBezTo>
                  <a:pt x="5391338" y="0"/>
                  <a:pt x="5405964" y="14626"/>
                  <a:pt x="5405964" y="32669"/>
                </a:cubicBezTo>
                <a:lnTo>
                  <a:pt x="5405964" y="824773"/>
                </a:lnTo>
                <a:cubicBezTo>
                  <a:pt x="5405964" y="842815"/>
                  <a:pt x="5391338" y="857441"/>
                  <a:pt x="5373295" y="857441"/>
                </a:cubicBezTo>
                <a:lnTo>
                  <a:pt x="32669" y="857441"/>
                </a:lnTo>
                <a:cubicBezTo>
                  <a:pt x="14626" y="857441"/>
                  <a:pt x="0" y="842815"/>
                  <a:pt x="0" y="824773"/>
                </a:cubicBezTo>
                <a:lnTo>
                  <a:pt x="0" y="32669"/>
                </a:lnTo>
                <a:cubicBezTo>
                  <a:pt x="0" y="14638"/>
                  <a:pt x="14638" y="0"/>
                  <a:pt x="32669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59669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43" name="Text 41"/>
          <p:cNvSpPr/>
          <p:nvPr/>
        </p:nvSpPr>
        <p:spPr>
          <a:xfrm>
            <a:off x="6432086" y="3993227"/>
            <a:ext cx="5267140" cy="1959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9" b="1" dirty="0">
                <a:solidFill>
                  <a:srgbClr val="059669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П. 15: Вакансии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6432086" y="4221878"/>
            <a:ext cx="5267140" cy="1959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9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Допускается указание позиций «Вакансия»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6432086" y="4417865"/>
            <a:ext cx="5267140" cy="228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29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Не более </a:t>
            </a:r>
            <a:r>
              <a:rPr lang="en-US" sz="1286" b="1" dirty="0">
                <a:solidFill>
                  <a:srgbClr val="059669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10%</a:t>
            </a:r>
            <a:r>
              <a:rPr lang="en-US" sz="1029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от численности группы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6166688" y="4985409"/>
            <a:ext cx="5699944" cy="1102425"/>
          </a:xfrm>
          <a:custGeom>
            <a:avLst/>
            <a:gdLst/>
            <a:ahLst/>
            <a:cxnLst/>
            <a:rect l="l" t="t" r="r" b="b"/>
            <a:pathLst>
              <a:path w="5699944" h="1102425">
                <a:moveTo>
                  <a:pt x="65330" y="0"/>
                </a:moveTo>
                <a:lnTo>
                  <a:pt x="5634614" y="0"/>
                </a:lnTo>
                <a:cubicBezTo>
                  <a:pt x="5670695" y="0"/>
                  <a:pt x="5699944" y="29249"/>
                  <a:pt x="5699944" y="65330"/>
                </a:cubicBezTo>
                <a:lnTo>
                  <a:pt x="5699944" y="1037095"/>
                </a:lnTo>
                <a:cubicBezTo>
                  <a:pt x="5699944" y="1073176"/>
                  <a:pt x="5670695" y="1102425"/>
                  <a:pt x="5634614" y="1102425"/>
                </a:cubicBezTo>
                <a:lnTo>
                  <a:pt x="65330" y="1102425"/>
                </a:lnTo>
                <a:cubicBezTo>
                  <a:pt x="29249" y="1102425"/>
                  <a:pt x="0" y="1073176"/>
                  <a:pt x="0" y="1037095"/>
                </a:cubicBezTo>
                <a:lnTo>
                  <a:pt x="0" y="65330"/>
                </a:lnTo>
                <a:cubicBezTo>
                  <a:pt x="0" y="29249"/>
                  <a:pt x="29249" y="0"/>
                  <a:pt x="65330" y="0"/>
                </a:cubicBezTo>
                <a:close/>
              </a:path>
            </a:pathLst>
          </a:cu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47" name="Shape 45"/>
          <p:cNvSpPr/>
          <p:nvPr/>
        </p:nvSpPr>
        <p:spPr>
          <a:xfrm>
            <a:off x="6340218" y="5160981"/>
            <a:ext cx="110242" cy="146990"/>
          </a:xfrm>
          <a:custGeom>
            <a:avLst/>
            <a:gdLst/>
            <a:ahLst/>
            <a:cxnLst/>
            <a:rect l="l" t="t" r="r" b="b"/>
            <a:pathLst>
              <a:path w="110242" h="146990">
                <a:moveTo>
                  <a:pt x="18374" y="0"/>
                </a:moveTo>
                <a:cubicBezTo>
                  <a:pt x="8239" y="0"/>
                  <a:pt x="0" y="8239"/>
                  <a:pt x="0" y="18374"/>
                </a:cubicBezTo>
                <a:lnTo>
                  <a:pt x="0" y="128616"/>
                </a:lnTo>
                <a:cubicBezTo>
                  <a:pt x="0" y="138750"/>
                  <a:pt x="8239" y="146990"/>
                  <a:pt x="18374" y="146990"/>
                </a:cubicBezTo>
                <a:lnTo>
                  <a:pt x="91869" y="146990"/>
                </a:lnTo>
                <a:cubicBezTo>
                  <a:pt x="102003" y="146990"/>
                  <a:pt x="110242" y="138750"/>
                  <a:pt x="110242" y="128616"/>
                </a:cubicBezTo>
                <a:lnTo>
                  <a:pt x="110242" y="18374"/>
                </a:lnTo>
                <a:cubicBezTo>
                  <a:pt x="110242" y="8239"/>
                  <a:pt x="102003" y="0"/>
                  <a:pt x="91869" y="0"/>
                </a:cubicBezTo>
                <a:lnTo>
                  <a:pt x="18374" y="0"/>
                </a:lnTo>
                <a:close/>
                <a:moveTo>
                  <a:pt x="50528" y="101056"/>
                </a:moveTo>
                <a:lnTo>
                  <a:pt x="59715" y="101056"/>
                </a:lnTo>
                <a:cubicBezTo>
                  <a:pt x="64796" y="101056"/>
                  <a:pt x="68902" y="105161"/>
                  <a:pt x="68902" y="110242"/>
                </a:cubicBezTo>
                <a:lnTo>
                  <a:pt x="68902" y="133210"/>
                </a:lnTo>
                <a:lnTo>
                  <a:pt x="41341" y="133210"/>
                </a:lnTo>
                <a:lnTo>
                  <a:pt x="41341" y="110242"/>
                </a:lnTo>
                <a:cubicBezTo>
                  <a:pt x="41341" y="105161"/>
                  <a:pt x="45446" y="101056"/>
                  <a:pt x="50528" y="101056"/>
                </a:cubicBezTo>
                <a:close/>
                <a:moveTo>
                  <a:pt x="27561" y="32154"/>
                </a:moveTo>
                <a:cubicBezTo>
                  <a:pt x="27561" y="29628"/>
                  <a:pt x="29628" y="27561"/>
                  <a:pt x="32154" y="27561"/>
                </a:cubicBezTo>
                <a:lnTo>
                  <a:pt x="41341" y="27561"/>
                </a:lnTo>
                <a:cubicBezTo>
                  <a:pt x="43867" y="27561"/>
                  <a:pt x="45934" y="29628"/>
                  <a:pt x="45934" y="32154"/>
                </a:cubicBezTo>
                <a:lnTo>
                  <a:pt x="45934" y="41341"/>
                </a:lnTo>
                <a:cubicBezTo>
                  <a:pt x="45934" y="43867"/>
                  <a:pt x="43867" y="45934"/>
                  <a:pt x="41341" y="45934"/>
                </a:cubicBezTo>
                <a:lnTo>
                  <a:pt x="32154" y="45934"/>
                </a:lnTo>
                <a:cubicBezTo>
                  <a:pt x="29628" y="45934"/>
                  <a:pt x="27561" y="43867"/>
                  <a:pt x="27561" y="41341"/>
                </a:cubicBezTo>
                <a:lnTo>
                  <a:pt x="27561" y="32154"/>
                </a:lnTo>
                <a:close/>
                <a:moveTo>
                  <a:pt x="68902" y="27561"/>
                </a:moveTo>
                <a:lnTo>
                  <a:pt x="78088" y="27561"/>
                </a:lnTo>
                <a:cubicBezTo>
                  <a:pt x="80615" y="27561"/>
                  <a:pt x="82682" y="29628"/>
                  <a:pt x="82682" y="32154"/>
                </a:cubicBezTo>
                <a:lnTo>
                  <a:pt x="82682" y="41341"/>
                </a:lnTo>
                <a:cubicBezTo>
                  <a:pt x="82682" y="43867"/>
                  <a:pt x="80615" y="45934"/>
                  <a:pt x="78088" y="45934"/>
                </a:cubicBezTo>
                <a:lnTo>
                  <a:pt x="68902" y="45934"/>
                </a:lnTo>
                <a:cubicBezTo>
                  <a:pt x="66375" y="45934"/>
                  <a:pt x="64308" y="43867"/>
                  <a:pt x="64308" y="41341"/>
                </a:cubicBezTo>
                <a:lnTo>
                  <a:pt x="64308" y="32154"/>
                </a:lnTo>
                <a:cubicBezTo>
                  <a:pt x="64308" y="29628"/>
                  <a:pt x="66375" y="27561"/>
                  <a:pt x="68902" y="27561"/>
                </a:cubicBezTo>
                <a:close/>
                <a:moveTo>
                  <a:pt x="27561" y="68902"/>
                </a:moveTo>
                <a:cubicBezTo>
                  <a:pt x="27561" y="66375"/>
                  <a:pt x="29628" y="64308"/>
                  <a:pt x="32154" y="64308"/>
                </a:cubicBezTo>
                <a:lnTo>
                  <a:pt x="41341" y="64308"/>
                </a:lnTo>
                <a:cubicBezTo>
                  <a:pt x="43867" y="64308"/>
                  <a:pt x="45934" y="66375"/>
                  <a:pt x="45934" y="68902"/>
                </a:cubicBezTo>
                <a:lnTo>
                  <a:pt x="45934" y="78088"/>
                </a:lnTo>
                <a:cubicBezTo>
                  <a:pt x="45934" y="80615"/>
                  <a:pt x="43867" y="82682"/>
                  <a:pt x="41341" y="82682"/>
                </a:cubicBezTo>
                <a:lnTo>
                  <a:pt x="32154" y="82682"/>
                </a:lnTo>
                <a:cubicBezTo>
                  <a:pt x="29628" y="82682"/>
                  <a:pt x="27561" y="80615"/>
                  <a:pt x="27561" y="78088"/>
                </a:cubicBezTo>
                <a:lnTo>
                  <a:pt x="27561" y="68902"/>
                </a:lnTo>
                <a:close/>
                <a:moveTo>
                  <a:pt x="68902" y="64308"/>
                </a:moveTo>
                <a:lnTo>
                  <a:pt x="78088" y="64308"/>
                </a:lnTo>
                <a:cubicBezTo>
                  <a:pt x="80615" y="64308"/>
                  <a:pt x="82682" y="66375"/>
                  <a:pt x="82682" y="68902"/>
                </a:cubicBezTo>
                <a:lnTo>
                  <a:pt x="82682" y="78088"/>
                </a:lnTo>
                <a:cubicBezTo>
                  <a:pt x="82682" y="80615"/>
                  <a:pt x="80615" y="82682"/>
                  <a:pt x="78088" y="82682"/>
                </a:cubicBezTo>
                <a:lnTo>
                  <a:pt x="68902" y="82682"/>
                </a:lnTo>
                <a:cubicBezTo>
                  <a:pt x="66375" y="82682"/>
                  <a:pt x="64308" y="80615"/>
                  <a:pt x="64308" y="78088"/>
                </a:cubicBezTo>
                <a:lnTo>
                  <a:pt x="64308" y="68902"/>
                </a:lnTo>
                <a:cubicBezTo>
                  <a:pt x="64308" y="66375"/>
                  <a:pt x="66375" y="64308"/>
                  <a:pt x="68902" y="64308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8" name="Text 46"/>
          <p:cNvSpPr/>
          <p:nvPr/>
        </p:nvSpPr>
        <p:spPr>
          <a:xfrm>
            <a:off x="6489249" y="5120150"/>
            <a:ext cx="5316137" cy="228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57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Головная организация</a:t>
            </a:r>
            <a:endParaRPr lang="en-US" sz="1600" dirty="0"/>
          </a:p>
        </p:txBody>
      </p:sp>
      <p:sp>
        <p:nvSpPr>
          <p:cNvPr id="49" name="Text 47"/>
          <p:cNvSpPr/>
          <p:nvPr/>
        </p:nvSpPr>
        <p:spPr>
          <a:xfrm>
            <a:off x="6301429" y="5414130"/>
            <a:ext cx="5495791" cy="5389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29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По итогам конкурса может быть определена головная организация, которая осуществляет сопровождение и координацию деятельности исполнителей. Несет ответственность за реализацию программы.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17500" y="31750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63500" y="0"/>
                </a:moveTo>
                <a:lnTo>
                  <a:pt x="254000" y="0"/>
                </a:lnTo>
                <a:cubicBezTo>
                  <a:pt x="289047" y="0"/>
                  <a:pt x="317500" y="28453"/>
                  <a:pt x="317500" y="63500"/>
                </a:cubicBezTo>
                <a:lnTo>
                  <a:pt x="317500" y="254000"/>
                </a:lnTo>
                <a:cubicBezTo>
                  <a:pt x="317500" y="289047"/>
                  <a:pt x="289047" y="317500"/>
                  <a:pt x="254000" y="317500"/>
                </a:cubicBezTo>
                <a:lnTo>
                  <a:pt x="63500" y="317500"/>
                </a:lnTo>
                <a:cubicBezTo>
                  <a:pt x="28453" y="317500"/>
                  <a:pt x="0" y="289047"/>
                  <a:pt x="0" y="2540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" name="Text 1"/>
          <p:cNvSpPr/>
          <p:nvPr/>
        </p:nvSpPr>
        <p:spPr>
          <a:xfrm>
            <a:off x="429493" y="365125"/>
            <a:ext cx="17462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4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30250" y="317500"/>
            <a:ext cx="6072188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250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Необходимые документы для участия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17500" y="698500"/>
            <a:ext cx="762000" cy="31750"/>
          </a:xfrm>
          <a:custGeom>
            <a:avLst/>
            <a:gdLst/>
            <a:ahLst/>
            <a:cxnLst/>
            <a:rect l="l" t="t" r="r" b="b"/>
            <a:pathLst>
              <a:path w="762000" h="31750">
                <a:moveTo>
                  <a:pt x="0" y="0"/>
                </a:moveTo>
                <a:lnTo>
                  <a:pt x="762000" y="0"/>
                </a:lnTo>
                <a:lnTo>
                  <a:pt x="762000" y="31750"/>
                </a:lnTo>
                <a:lnTo>
                  <a:pt x="0" y="3175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" name="Shape 4"/>
          <p:cNvSpPr/>
          <p:nvPr/>
        </p:nvSpPr>
        <p:spPr>
          <a:xfrm>
            <a:off x="333375" y="857250"/>
            <a:ext cx="3770313" cy="825500"/>
          </a:xfrm>
          <a:custGeom>
            <a:avLst/>
            <a:gdLst/>
            <a:ahLst/>
            <a:cxnLst/>
            <a:rect l="l" t="t" r="r" b="b"/>
            <a:pathLst>
              <a:path w="3770313" h="825500">
                <a:moveTo>
                  <a:pt x="31750" y="0"/>
                </a:moveTo>
                <a:lnTo>
                  <a:pt x="3706815" y="0"/>
                </a:lnTo>
                <a:cubicBezTo>
                  <a:pt x="3741884" y="0"/>
                  <a:pt x="3770312" y="28429"/>
                  <a:pt x="3770312" y="63497"/>
                </a:cubicBezTo>
                <a:lnTo>
                  <a:pt x="3770313" y="762003"/>
                </a:lnTo>
                <a:cubicBezTo>
                  <a:pt x="3770312" y="797071"/>
                  <a:pt x="3741884" y="825500"/>
                  <a:pt x="3706815" y="825500"/>
                </a:cubicBezTo>
                <a:lnTo>
                  <a:pt x="31750" y="825500"/>
                </a:lnTo>
                <a:cubicBezTo>
                  <a:pt x="14227" y="825500"/>
                  <a:pt x="0" y="811273"/>
                  <a:pt x="0" y="7937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7" name="Shape 5"/>
          <p:cNvSpPr/>
          <p:nvPr/>
        </p:nvSpPr>
        <p:spPr>
          <a:xfrm>
            <a:off x="333375" y="857250"/>
            <a:ext cx="31750" cy="825500"/>
          </a:xfrm>
          <a:custGeom>
            <a:avLst/>
            <a:gdLst/>
            <a:ahLst/>
            <a:cxnLst/>
            <a:rect l="l" t="t" r="r" b="b"/>
            <a:pathLst>
              <a:path w="31750" h="825500">
                <a:moveTo>
                  <a:pt x="31750" y="0"/>
                </a:moveTo>
                <a:lnTo>
                  <a:pt x="31750" y="0"/>
                </a:lnTo>
                <a:lnTo>
                  <a:pt x="31750" y="825500"/>
                </a:lnTo>
                <a:lnTo>
                  <a:pt x="31750" y="825500"/>
                </a:lnTo>
                <a:cubicBezTo>
                  <a:pt x="14227" y="825500"/>
                  <a:pt x="0" y="811273"/>
                  <a:pt x="0" y="7937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8" name="Text 6"/>
          <p:cNvSpPr/>
          <p:nvPr/>
        </p:nvSpPr>
        <p:spPr>
          <a:xfrm>
            <a:off x="444500" y="952500"/>
            <a:ext cx="36353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875" b="1" dirty="0">
                <a:solidFill>
                  <a:srgbClr val="FFFFFF"/>
                </a:solidFill>
                <a:highlight>
                  <a:srgbClr val="8B0000">
                    <a:alpha val="100000"/>
                  </a:srgbClr>
                </a:highlight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1 </a:t>
            </a:r>
            <a:r>
              <a:rPr lang="en-US" sz="1125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Свидетельство об аккредитации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444500" y="1206500"/>
            <a:ext cx="362743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Копия свидетельства о аккредитации заявителя как </a:t>
            </a:r>
            <a:r>
              <a:rPr lang="en-US" sz="1000" dirty="0" err="1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субъекта</a:t>
            </a: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</a:t>
            </a:r>
            <a:r>
              <a:rPr lang="kk-KZ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ННТД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333375" y="1746250"/>
            <a:ext cx="3770313" cy="1222375"/>
          </a:xfrm>
          <a:custGeom>
            <a:avLst/>
            <a:gdLst/>
            <a:ahLst/>
            <a:cxnLst/>
            <a:rect l="l" t="t" r="r" b="b"/>
            <a:pathLst>
              <a:path w="3770313" h="1222375">
                <a:moveTo>
                  <a:pt x="31750" y="0"/>
                </a:moveTo>
                <a:lnTo>
                  <a:pt x="3706810" y="0"/>
                </a:lnTo>
                <a:cubicBezTo>
                  <a:pt x="3741882" y="0"/>
                  <a:pt x="3770312" y="28431"/>
                  <a:pt x="3770312" y="63502"/>
                </a:cubicBezTo>
                <a:lnTo>
                  <a:pt x="3770313" y="1158873"/>
                </a:lnTo>
                <a:cubicBezTo>
                  <a:pt x="3770312" y="1193944"/>
                  <a:pt x="3741882" y="1222375"/>
                  <a:pt x="3706810" y="1222375"/>
                </a:cubicBezTo>
                <a:lnTo>
                  <a:pt x="31750" y="1222375"/>
                </a:lnTo>
                <a:cubicBezTo>
                  <a:pt x="14215" y="1222375"/>
                  <a:pt x="0" y="1208160"/>
                  <a:pt x="0" y="119062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1" name="Shape 9"/>
          <p:cNvSpPr/>
          <p:nvPr/>
        </p:nvSpPr>
        <p:spPr>
          <a:xfrm>
            <a:off x="333375" y="1746250"/>
            <a:ext cx="31750" cy="1222375"/>
          </a:xfrm>
          <a:custGeom>
            <a:avLst/>
            <a:gdLst/>
            <a:ahLst/>
            <a:cxnLst/>
            <a:rect l="l" t="t" r="r" b="b"/>
            <a:pathLst>
              <a:path w="31750" h="1222375">
                <a:moveTo>
                  <a:pt x="31750" y="0"/>
                </a:moveTo>
                <a:lnTo>
                  <a:pt x="31750" y="0"/>
                </a:lnTo>
                <a:lnTo>
                  <a:pt x="31750" y="1222375"/>
                </a:lnTo>
                <a:lnTo>
                  <a:pt x="31750" y="1222375"/>
                </a:lnTo>
                <a:cubicBezTo>
                  <a:pt x="14227" y="1222375"/>
                  <a:pt x="0" y="1208148"/>
                  <a:pt x="0" y="119062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F293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2" name="Text 10"/>
          <p:cNvSpPr/>
          <p:nvPr/>
        </p:nvSpPr>
        <p:spPr>
          <a:xfrm>
            <a:off x="444500" y="1841500"/>
            <a:ext cx="36353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875" b="1" dirty="0">
                <a:solidFill>
                  <a:srgbClr val="FFFFFF"/>
                </a:solidFill>
                <a:highlight>
                  <a:srgbClr val="1F2937">
                    <a:alpha val="100000"/>
                  </a:srgbClr>
                </a:highlight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2 </a:t>
            </a:r>
            <a:r>
              <a:rPr lang="en-US" sz="1125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Заявка на участие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444500" y="2095500"/>
            <a:ext cx="36274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По приложению 1: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444500" y="2317750"/>
            <a:ext cx="3627438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Аннотация: гос, рус, англ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444500" y="2508250"/>
            <a:ext cx="3627438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Пояснительная записка: гос/рус + англ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444500" y="2698750"/>
            <a:ext cx="3627438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Расчет финансирования: гос/рус + англ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333375" y="3032125"/>
            <a:ext cx="3770313" cy="1238250"/>
          </a:xfrm>
          <a:custGeom>
            <a:avLst/>
            <a:gdLst/>
            <a:ahLst/>
            <a:cxnLst/>
            <a:rect l="l" t="t" r="r" b="b"/>
            <a:pathLst>
              <a:path w="3770313" h="1238250">
                <a:moveTo>
                  <a:pt x="31750" y="0"/>
                </a:moveTo>
                <a:lnTo>
                  <a:pt x="3706815" y="0"/>
                </a:lnTo>
                <a:cubicBezTo>
                  <a:pt x="3741884" y="0"/>
                  <a:pt x="3770312" y="28429"/>
                  <a:pt x="3770312" y="63497"/>
                </a:cubicBezTo>
                <a:lnTo>
                  <a:pt x="3770313" y="1174753"/>
                </a:lnTo>
                <a:cubicBezTo>
                  <a:pt x="3770312" y="1209821"/>
                  <a:pt x="3741884" y="1238250"/>
                  <a:pt x="3706815" y="1238250"/>
                </a:cubicBezTo>
                <a:lnTo>
                  <a:pt x="31750" y="1238250"/>
                </a:lnTo>
                <a:cubicBezTo>
                  <a:pt x="14227" y="1238250"/>
                  <a:pt x="0" y="1224023"/>
                  <a:pt x="0" y="1206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8" name="Shape 16"/>
          <p:cNvSpPr/>
          <p:nvPr/>
        </p:nvSpPr>
        <p:spPr>
          <a:xfrm>
            <a:off x="333375" y="3032125"/>
            <a:ext cx="31750" cy="1238250"/>
          </a:xfrm>
          <a:custGeom>
            <a:avLst/>
            <a:gdLst/>
            <a:ahLst/>
            <a:cxnLst/>
            <a:rect l="l" t="t" r="r" b="b"/>
            <a:pathLst>
              <a:path w="31750" h="1238250">
                <a:moveTo>
                  <a:pt x="31750" y="0"/>
                </a:moveTo>
                <a:lnTo>
                  <a:pt x="31750" y="0"/>
                </a:lnTo>
                <a:lnTo>
                  <a:pt x="31750" y="1238250"/>
                </a:lnTo>
                <a:lnTo>
                  <a:pt x="31750" y="1238250"/>
                </a:lnTo>
                <a:cubicBezTo>
                  <a:pt x="14227" y="1238250"/>
                  <a:pt x="0" y="1224023"/>
                  <a:pt x="0" y="1206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9" name="Text 17"/>
          <p:cNvSpPr/>
          <p:nvPr/>
        </p:nvSpPr>
        <p:spPr>
          <a:xfrm>
            <a:off x="444500" y="3127375"/>
            <a:ext cx="36353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875" b="1" dirty="0">
                <a:solidFill>
                  <a:srgbClr val="FFFFFF"/>
                </a:solidFill>
                <a:highlight>
                  <a:srgbClr val="8B0000">
                    <a:alpha val="100000"/>
                  </a:srgbClr>
                </a:highlight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3 </a:t>
            </a:r>
            <a:r>
              <a:rPr lang="en-US" sz="1125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Заключение по биоэтике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444500" y="3381375"/>
            <a:ext cx="362743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Положительное заключение локальной и/или центральной комиссии по вопросам биоэтики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444500" y="3794125"/>
            <a:ext cx="362743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6B728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Для биомедицинских исследований над людьми и животными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4201542" y="857250"/>
            <a:ext cx="3786188" cy="2603500"/>
          </a:xfrm>
          <a:custGeom>
            <a:avLst/>
            <a:gdLst/>
            <a:ahLst/>
            <a:cxnLst/>
            <a:rect l="l" t="t" r="r" b="b"/>
            <a:pathLst>
              <a:path w="3786188" h="2603500">
                <a:moveTo>
                  <a:pt x="63499" y="0"/>
                </a:moveTo>
                <a:lnTo>
                  <a:pt x="3722688" y="0"/>
                </a:lnTo>
                <a:cubicBezTo>
                  <a:pt x="3757758" y="0"/>
                  <a:pt x="3786188" y="28430"/>
                  <a:pt x="3786188" y="63499"/>
                </a:cubicBezTo>
                <a:lnTo>
                  <a:pt x="3786188" y="2540001"/>
                </a:lnTo>
                <a:cubicBezTo>
                  <a:pt x="3786188" y="2575070"/>
                  <a:pt x="3757758" y="2603500"/>
                  <a:pt x="3722688" y="2603500"/>
                </a:cubicBezTo>
                <a:lnTo>
                  <a:pt x="63499" y="2603500"/>
                </a:lnTo>
                <a:cubicBezTo>
                  <a:pt x="28430" y="2603500"/>
                  <a:pt x="0" y="2575070"/>
                  <a:pt x="0" y="2540001"/>
                </a:cubicBezTo>
                <a:lnTo>
                  <a:pt x="0" y="63499"/>
                </a:lnTo>
                <a:cubicBezTo>
                  <a:pt x="0" y="28453"/>
                  <a:pt x="28453" y="0"/>
                  <a:pt x="63499" y="0"/>
                </a:cubicBezTo>
                <a:close/>
              </a:path>
            </a:pathLst>
          </a:custGeom>
          <a:solidFill>
            <a:srgbClr val="8B0000"/>
          </a:solidFill>
          <a:ln/>
          <a:effectLst>
            <a:outerShdw blurRad="119063" dist="79375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KZ"/>
          </a:p>
        </p:txBody>
      </p:sp>
      <p:sp>
        <p:nvSpPr>
          <p:cNvPr id="23" name="Text 21"/>
          <p:cNvSpPr/>
          <p:nvPr/>
        </p:nvSpPr>
        <p:spPr>
          <a:xfrm>
            <a:off x="4296792" y="952500"/>
            <a:ext cx="366712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875" b="1" dirty="0">
                <a:solidFill>
                  <a:srgbClr val="8B0000"/>
                </a:solidFill>
                <a:highlight>
                  <a:srgbClr val="FFFFFF">
                    <a:alpha val="100000"/>
                  </a:srgbClr>
                </a:highlight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4 </a:t>
            </a:r>
            <a:r>
              <a:rPr lang="en-US" sz="1125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Соглашение о софинансировании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4296792" y="1238250"/>
            <a:ext cx="3595688" cy="508000"/>
          </a:xfrm>
          <a:custGeom>
            <a:avLst/>
            <a:gdLst/>
            <a:ahLst/>
            <a:cxnLst/>
            <a:rect l="l" t="t" r="r" b="b"/>
            <a:pathLst>
              <a:path w="3595688" h="508000">
                <a:moveTo>
                  <a:pt x="31750" y="0"/>
                </a:moveTo>
                <a:lnTo>
                  <a:pt x="3563938" y="0"/>
                </a:lnTo>
                <a:cubicBezTo>
                  <a:pt x="3581461" y="0"/>
                  <a:pt x="3595688" y="14227"/>
                  <a:pt x="3595688" y="31750"/>
                </a:cubicBezTo>
                <a:lnTo>
                  <a:pt x="3595688" y="476250"/>
                </a:lnTo>
                <a:cubicBezTo>
                  <a:pt x="3595688" y="493773"/>
                  <a:pt x="3581461" y="508000"/>
                  <a:pt x="3563938" y="508000"/>
                </a:cubicBezTo>
                <a:lnTo>
                  <a:pt x="31750" y="508000"/>
                </a:lnTo>
                <a:cubicBezTo>
                  <a:pt x="14227" y="508000"/>
                  <a:pt x="0" y="493773"/>
                  <a:pt x="0" y="476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5" name="Text 23"/>
          <p:cNvSpPr/>
          <p:nvPr/>
        </p:nvSpPr>
        <p:spPr>
          <a:xfrm>
            <a:off x="4360292" y="1301750"/>
            <a:ext cx="35321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Фундаментальные исследования: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4360292" y="1492250"/>
            <a:ext cx="35321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Желательно ≥1%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4296792" y="1778000"/>
            <a:ext cx="3595688" cy="508000"/>
          </a:xfrm>
          <a:custGeom>
            <a:avLst/>
            <a:gdLst/>
            <a:ahLst/>
            <a:cxnLst/>
            <a:rect l="l" t="t" r="r" b="b"/>
            <a:pathLst>
              <a:path w="3595688" h="508000">
                <a:moveTo>
                  <a:pt x="31750" y="0"/>
                </a:moveTo>
                <a:lnTo>
                  <a:pt x="3563938" y="0"/>
                </a:lnTo>
                <a:cubicBezTo>
                  <a:pt x="3581461" y="0"/>
                  <a:pt x="3595688" y="14227"/>
                  <a:pt x="3595688" y="31750"/>
                </a:cubicBezTo>
                <a:lnTo>
                  <a:pt x="3595688" y="476250"/>
                </a:lnTo>
                <a:cubicBezTo>
                  <a:pt x="3595688" y="493773"/>
                  <a:pt x="3581461" y="508000"/>
                  <a:pt x="3563938" y="508000"/>
                </a:cubicBezTo>
                <a:lnTo>
                  <a:pt x="31750" y="508000"/>
                </a:lnTo>
                <a:cubicBezTo>
                  <a:pt x="14227" y="508000"/>
                  <a:pt x="0" y="493773"/>
                  <a:pt x="0" y="476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8" name="Text 26"/>
          <p:cNvSpPr/>
          <p:nvPr/>
        </p:nvSpPr>
        <p:spPr>
          <a:xfrm>
            <a:off x="4360292" y="1841500"/>
            <a:ext cx="35321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Прикладные исследования: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4360292" y="2032000"/>
            <a:ext cx="35321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Обязательно ≥1%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4296792" y="2317750"/>
            <a:ext cx="3595688" cy="508000"/>
          </a:xfrm>
          <a:custGeom>
            <a:avLst/>
            <a:gdLst/>
            <a:ahLst/>
            <a:cxnLst/>
            <a:rect l="l" t="t" r="r" b="b"/>
            <a:pathLst>
              <a:path w="3595688" h="508000">
                <a:moveTo>
                  <a:pt x="31750" y="0"/>
                </a:moveTo>
                <a:lnTo>
                  <a:pt x="3563938" y="0"/>
                </a:lnTo>
                <a:cubicBezTo>
                  <a:pt x="3581461" y="0"/>
                  <a:pt x="3595688" y="14227"/>
                  <a:pt x="3595688" y="31750"/>
                </a:cubicBezTo>
                <a:lnTo>
                  <a:pt x="3595688" y="476250"/>
                </a:lnTo>
                <a:cubicBezTo>
                  <a:pt x="3595688" y="493773"/>
                  <a:pt x="3581461" y="508000"/>
                  <a:pt x="3563938" y="508000"/>
                </a:cubicBezTo>
                <a:lnTo>
                  <a:pt x="31750" y="508000"/>
                </a:lnTo>
                <a:cubicBezTo>
                  <a:pt x="14227" y="508000"/>
                  <a:pt x="0" y="493773"/>
                  <a:pt x="0" y="476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1" name="Text 29"/>
          <p:cNvSpPr/>
          <p:nvPr/>
        </p:nvSpPr>
        <p:spPr>
          <a:xfrm>
            <a:off x="4360292" y="2381250"/>
            <a:ext cx="35321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НТЦ (НТЗ № 1, 19, 20, 30, 31, 39, 53, 54):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4360292" y="2571750"/>
            <a:ext cx="35321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Обязательно ≥5%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4296792" y="2857500"/>
            <a:ext cx="3595688" cy="508000"/>
          </a:xfrm>
          <a:custGeom>
            <a:avLst/>
            <a:gdLst/>
            <a:ahLst/>
            <a:cxnLst/>
            <a:rect l="l" t="t" r="r" b="b"/>
            <a:pathLst>
              <a:path w="3595688" h="508000">
                <a:moveTo>
                  <a:pt x="31750" y="0"/>
                </a:moveTo>
                <a:lnTo>
                  <a:pt x="3563938" y="0"/>
                </a:lnTo>
                <a:cubicBezTo>
                  <a:pt x="3581461" y="0"/>
                  <a:pt x="3595688" y="14227"/>
                  <a:pt x="3595688" y="31750"/>
                </a:cubicBezTo>
                <a:lnTo>
                  <a:pt x="3595688" y="476250"/>
                </a:lnTo>
                <a:cubicBezTo>
                  <a:pt x="3595688" y="493773"/>
                  <a:pt x="3581461" y="508000"/>
                  <a:pt x="3563938" y="508000"/>
                </a:cubicBezTo>
                <a:lnTo>
                  <a:pt x="31750" y="508000"/>
                </a:lnTo>
                <a:cubicBezTo>
                  <a:pt x="14227" y="508000"/>
                  <a:pt x="0" y="493773"/>
                  <a:pt x="0" y="476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4" name="Text 32"/>
          <p:cNvSpPr/>
          <p:nvPr/>
        </p:nvSpPr>
        <p:spPr>
          <a:xfrm>
            <a:off x="4360292" y="2921000"/>
            <a:ext cx="35321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Задания с </a:t>
            </a:r>
            <a:r>
              <a:rPr lang="en-US" sz="1000" b="1" dirty="0" err="1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предприятиями</a:t>
            </a: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(НТЗ № 2, 3, 4, 5, 6, 8):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4360292" y="3111500"/>
            <a:ext cx="35321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Обязательно ≥30%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4217417" y="3524250"/>
            <a:ext cx="3770313" cy="1873250"/>
          </a:xfrm>
          <a:custGeom>
            <a:avLst/>
            <a:gdLst/>
            <a:ahLst/>
            <a:cxnLst/>
            <a:rect l="l" t="t" r="r" b="b"/>
            <a:pathLst>
              <a:path w="3770313" h="1873250">
                <a:moveTo>
                  <a:pt x="31750" y="0"/>
                </a:moveTo>
                <a:lnTo>
                  <a:pt x="3706809" y="0"/>
                </a:lnTo>
                <a:cubicBezTo>
                  <a:pt x="3741881" y="0"/>
                  <a:pt x="3770312" y="28431"/>
                  <a:pt x="3770312" y="63503"/>
                </a:cubicBezTo>
                <a:lnTo>
                  <a:pt x="3770313" y="1809747"/>
                </a:lnTo>
                <a:cubicBezTo>
                  <a:pt x="3770312" y="1844819"/>
                  <a:pt x="3741881" y="1873250"/>
                  <a:pt x="3706809" y="1873250"/>
                </a:cubicBezTo>
                <a:lnTo>
                  <a:pt x="31750" y="1873250"/>
                </a:lnTo>
                <a:cubicBezTo>
                  <a:pt x="14227" y="1873250"/>
                  <a:pt x="0" y="1859023"/>
                  <a:pt x="0" y="1841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EF3C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7" name="Shape 35"/>
          <p:cNvSpPr/>
          <p:nvPr/>
        </p:nvSpPr>
        <p:spPr>
          <a:xfrm>
            <a:off x="4217417" y="3524250"/>
            <a:ext cx="31750" cy="1873250"/>
          </a:xfrm>
          <a:custGeom>
            <a:avLst/>
            <a:gdLst/>
            <a:ahLst/>
            <a:cxnLst/>
            <a:rect l="l" t="t" r="r" b="b"/>
            <a:pathLst>
              <a:path w="31750" h="1873250">
                <a:moveTo>
                  <a:pt x="31750" y="0"/>
                </a:moveTo>
                <a:lnTo>
                  <a:pt x="31750" y="0"/>
                </a:lnTo>
                <a:lnTo>
                  <a:pt x="31750" y="1873250"/>
                </a:lnTo>
                <a:lnTo>
                  <a:pt x="31750" y="1873250"/>
                </a:lnTo>
                <a:cubicBezTo>
                  <a:pt x="14227" y="1873250"/>
                  <a:pt x="0" y="1859023"/>
                  <a:pt x="0" y="1841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8" name="Shape 36"/>
          <p:cNvSpPr/>
          <p:nvPr/>
        </p:nvSpPr>
        <p:spPr>
          <a:xfrm>
            <a:off x="4344417" y="3651250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63500" y="0"/>
                </a:moveTo>
                <a:cubicBezTo>
                  <a:pt x="67146" y="0"/>
                  <a:pt x="70495" y="2009"/>
                  <a:pt x="72231" y="5209"/>
                </a:cubicBezTo>
                <a:lnTo>
                  <a:pt x="125809" y="104428"/>
                </a:lnTo>
                <a:cubicBezTo>
                  <a:pt x="127471" y="107504"/>
                  <a:pt x="127397" y="111224"/>
                  <a:pt x="125611" y="114226"/>
                </a:cubicBezTo>
                <a:cubicBezTo>
                  <a:pt x="123825" y="117227"/>
                  <a:pt x="120576" y="119063"/>
                  <a:pt x="117078" y="119063"/>
                </a:cubicBezTo>
                <a:lnTo>
                  <a:pt x="9922" y="119063"/>
                </a:lnTo>
                <a:cubicBezTo>
                  <a:pt x="6424" y="119063"/>
                  <a:pt x="3200" y="117227"/>
                  <a:pt x="1389" y="114226"/>
                </a:cubicBezTo>
                <a:cubicBezTo>
                  <a:pt x="-422" y="111224"/>
                  <a:pt x="-471" y="107504"/>
                  <a:pt x="1191" y="104428"/>
                </a:cubicBezTo>
                <a:lnTo>
                  <a:pt x="54769" y="5209"/>
                </a:lnTo>
                <a:cubicBezTo>
                  <a:pt x="56505" y="2009"/>
                  <a:pt x="59854" y="0"/>
                  <a:pt x="63500" y="0"/>
                </a:cubicBezTo>
                <a:close/>
                <a:moveTo>
                  <a:pt x="63500" y="41672"/>
                </a:moveTo>
                <a:cubicBezTo>
                  <a:pt x="60201" y="41672"/>
                  <a:pt x="57547" y="44326"/>
                  <a:pt x="57547" y="47625"/>
                </a:cubicBezTo>
                <a:lnTo>
                  <a:pt x="57547" y="75406"/>
                </a:lnTo>
                <a:cubicBezTo>
                  <a:pt x="57547" y="78705"/>
                  <a:pt x="60201" y="81359"/>
                  <a:pt x="63500" y="81359"/>
                </a:cubicBezTo>
                <a:cubicBezTo>
                  <a:pt x="66799" y="81359"/>
                  <a:pt x="69453" y="78705"/>
                  <a:pt x="69453" y="75406"/>
                </a:cubicBezTo>
                <a:lnTo>
                  <a:pt x="69453" y="47625"/>
                </a:lnTo>
                <a:cubicBezTo>
                  <a:pt x="69453" y="44326"/>
                  <a:pt x="66799" y="41672"/>
                  <a:pt x="63500" y="41672"/>
                </a:cubicBezTo>
                <a:close/>
                <a:moveTo>
                  <a:pt x="70123" y="95250"/>
                </a:moveTo>
                <a:cubicBezTo>
                  <a:pt x="70274" y="92792"/>
                  <a:pt x="69048" y="90453"/>
                  <a:pt x="66940" y="89178"/>
                </a:cubicBezTo>
                <a:cubicBezTo>
                  <a:pt x="64833" y="87903"/>
                  <a:pt x="62192" y="87903"/>
                  <a:pt x="60085" y="89178"/>
                </a:cubicBezTo>
                <a:cubicBezTo>
                  <a:pt x="57977" y="90453"/>
                  <a:pt x="56751" y="92792"/>
                  <a:pt x="56902" y="95250"/>
                </a:cubicBezTo>
                <a:cubicBezTo>
                  <a:pt x="56751" y="97708"/>
                  <a:pt x="57977" y="100047"/>
                  <a:pt x="60085" y="101322"/>
                </a:cubicBezTo>
                <a:cubicBezTo>
                  <a:pt x="62192" y="102597"/>
                  <a:pt x="64833" y="102597"/>
                  <a:pt x="66940" y="101322"/>
                </a:cubicBezTo>
                <a:cubicBezTo>
                  <a:pt x="69048" y="100047"/>
                  <a:pt x="70274" y="97708"/>
                  <a:pt x="70123" y="95250"/>
                </a:cubicBezTo>
                <a:close/>
              </a:path>
            </a:pathLst>
          </a:custGeom>
          <a:solidFill>
            <a:srgbClr val="D97706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9" name="Text 37"/>
          <p:cNvSpPr/>
          <p:nvPr/>
        </p:nvSpPr>
        <p:spPr>
          <a:xfrm>
            <a:off x="4487292" y="3619500"/>
            <a:ext cx="34686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D97706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Требования к софинансирующей организации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4328542" y="3841750"/>
            <a:ext cx="3627438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Не является банкротом, в ликвидации, санации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4328542" y="4032250"/>
            <a:ext cx="3627438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Не является лжепредприятием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4328542" y="4222750"/>
            <a:ext cx="3627438" cy="349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Для заданий с предприятиями: крупное предприятие или дочерняя организация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4328542" y="4587875"/>
            <a:ext cx="3627438" cy="349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Производственный/технологический/инфраструктурный потенциал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4328542" y="4953000"/>
            <a:ext cx="3627438" cy="349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Подтверждение - справка о бездействующих юрлицах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8093521" y="865188"/>
            <a:ext cx="3770313" cy="2555875"/>
          </a:xfrm>
          <a:custGeom>
            <a:avLst/>
            <a:gdLst/>
            <a:ahLst/>
            <a:cxnLst/>
            <a:rect l="l" t="t" r="r" b="b"/>
            <a:pathLst>
              <a:path w="3770313" h="2555875">
                <a:moveTo>
                  <a:pt x="63488" y="0"/>
                </a:moveTo>
                <a:lnTo>
                  <a:pt x="3706825" y="0"/>
                </a:lnTo>
                <a:cubicBezTo>
                  <a:pt x="3741888" y="0"/>
                  <a:pt x="3770313" y="28425"/>
                  <a:pt x="3770313" y="63488"/>
                </a:cubicBezTo>
                <a:lnTo>
                  <a:pt x="3770313" y="2492387"/>
                </a:lnTo>
                <a:cubicBezTo>
                  <a:pt x="3770313" y="2527450"/>
                  <a:pt x="3741888" y="2555875"/>
                  <a:pt x="3706825" y="2555875"/>
                </a:cubicBezTo>
                <a:lnTo>
                  <a:pt x="63488" y="2555875"/>
                </a:lnTo>
                <a:cubicBezTo>
                  <a:pt x="28425" y="2555875"/>
                  <a:pt x="0" y="2527450"/>
                  <a:pt x="0" y="2492387"/>
                </a:cubicBezTo>
                <a:lnTo>
                  <a:pt x="0" y="63488"/>
                </a:lnTo>
                <a:cubicBezTo>
                  <a:pt x="0" y="28448"/>
                  <a:pt x="28448" y="0"/>
                  <a:pt x="63488" y="0"/>
                </a:cubicBezTo>
                <a:close/>
              </a:path>
            </a:pathLst>
          </a:custGeom>
          <a:solidFill>
            <a:srgbClr val="F9FAFB"/>
          </a:solidFill>
          <a:ln w="25400">
            <a:solidFill>
              <a:srgbClr val="8B0000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46" name="Shape 44"/>
          <p:cNvSpPr/>
          <p:nvPr/>
        </p:nvSpPr>
        <p:spPr>
          <a:xfrm>
            <a:off x="8207623" y="1008063"/>
            <a:ext cx="160734" cy="142875"/>
          </a:xfrm>
          <a:custGeom>
            <a:avLst/>
            <a:gdLst/>
            <a:ahLst/>
            <a:cxnLst/>
            <a:rect l="l" t="t" r="r" b="b"/>
            <a:pathLst>
              <a:path w="160734" h="142875">
                <a:moveTo>
                  <a:pt x="75037" y="23775"/>
                </a:moveTo>
                <a:lnTo>
                  <a:pt x="42500" y="59941"/>
                </a:lnTo>
                <a:cubicBezTo>
                  <a:pt x="41216" y="61364"/>
                  <a:pt x="41272" y="63568"/>
                  <a:pt x="42639" y="64936"/>
                </a:cubicBezTo>
                <a:cubicBezTo>
                  <a:pt x="51150" y="73447"/>
                  <a:pt x="64963" y="73447"/>
                  <a:pt x="73475" y="64936"/>
                </a:cubicBezTo>
                <a:lnTo>
                  <a:pt x="82348" y="56062"/>
                </a:lnTo>
                <a:cubicBezTo>
                  <a:pt x="83520" y="54890"/>
                  <a:pt x="84999" y="54248"/>
                  <a:pt x="86506" y="54136"/>
                </a:cubicBezTo>
                <a:cubicBezTo>
                  <a:pt x="88404" y="53969"/>
                  <a:pt x="90357" y="54611"/>
                  <a:pt x="91808" y="56062"/>
                </a:cubicBezTo>
                <a:lnTo>
                  <a:pt x="141089" y="104924"/>
                </a:lnTo>
                <a:lnTo>
                  <a:pt x="160734" y="89297"/>
                </a:lnTo>
                <a:lnTo>
                  <a:pt x="160734" y="8930"/>
                </a:lnTo>
                <a:lnTo>
                  <a:pt x="129480" y="26789"/>
                </a:lnTo>
                <a:lnTo>
                  <a:pt x="122839" y="22352"/>
                </a:lnTo>
                <a:cubicBezTo>
                  <a:pt x="118430" y="19422"/>
                  <a:pt x="113268" y="17859"/>
                  <a:pt x="107966" y="17859"/>
                </a:cubicBezTo>
                <a:lnTo>
                  <a:pt x="88320" y="17859"/>
                </a:lnTo>
                <a:cubicBezTo>
                  <a:pt x="88013" y="17859"/>
                  <a:pt x="87678" y="17859"/>
                  <a:pt x="87371" y="17887"/>
                </a:cubicBezTo>
                <a:cubicBezTo>
                  <a:pt x="82655" y="18138"/>
                  <a:pt x="78218" y="20259"/>
                  <a:pt x="75037" y="23775"/>
                </a:cubicBezTo>
                <a:close/>
                <a:moveTo>
                  <a:pt x="32538" y="50983"/>
                </a:moveTo>
                <a:lnTo>
                  <a:pt x="62340" y="17859"/>
                </a:lnTo>
                <a:lnTo>
                  <a:pt x="51290" y="17859"/>
                </a:lnTo>
                <a:cubicBezTo>
                  <a:pt x="44174" y="17859"/>
                  <a:pt x="37365" y="20678"/>
                  <a:pt x="32342" y="25701"/>
                </a:cubicBezTo>
                <a:lnTo>
                  <a:pt x="31254" y="26789"/>
                </a:lnTo>
                <a:lnTo>
                  <a:pt x="0" y="8930"/>
                </a:lnTo>
                <a:lnTo>
                  <a:pt x="0" y="89297"/>
                </a:lnTo>
                <a:lnTo>
                  <a:pt x="43644" y="125657"/>
                </a:lnTo>
                <a:cubicBezTo>
                  <a:pt x="50062" y="131015"/>
                  <a:pt x="58155" y="133945"/>
                  <a:pt x="66498" y="133945"/>
                </a:cubicBezTo>
                <a:lnTo>
                  <a:pt x="70879" y="133945"/>
                </a:lnTo>
                <a:lnTo>
                  <a:pt x="68926" y="131992"/>
                </a:lnTo>
                <a:cubicBezTo>
                  <a:pt x="66303" y="129369"/>
                  <a:pt x="66303" y="125127"/>
                  <a:pt x="68926" y="122532"/>
                </a:cubicBezTo>
                <a:cubicBezTo>
                  <a:pt x="71549" y="119937"/>
                  <a:pt x="75791" y="119909"/>
                  <a:pt x="78386" y="122532"/>
                </a:cubicBezTo>
                <a:lnTo>
                  <a:pt x="89827" y="133973"/>
                </a:lnTo>
                <a:lnTo>
                  <a:pt x="92339" y="133973"/>
                </a:lnTo>
                <a:cubicBezTo>
                  <a:pt x="97668" y="133973"/>
                  <a:pt x="102887" y="132773"/>
                  <a:pt x="107631" y="130541"/>
                </a:cubicBezTo>
                <a:lnTo>
                  <a:pt x="100180" y="123062"/>
                </a:lnTo>
                <a:cubicBezTo>
                  <a:pt x="97557" y="120439"/>
                  <a:pt x="97557" y="116198"/>
                  <a:pt x="100180" y="113602"/>
                </a:cubicBezTo>
                <a:cubicBezTo>
                  <a:pt x="102803" y="111007"/>
                  <a:pt x="107045" y="110979"/>
                  <a:pt x="109640" y="113602"/>
                </a:cubicBezTo>
                <a:lnTo>
                  <a:pt x="118570" y="122532"/>
                </a:lnTo>
                <a:lnTo>
                  <a:pt x="123453" y="117649"/>
                </a:lnTo>
                <a:cubicBezTo>
                  <a:pt x="125936" y="115165"/>
                  <a:pt x="126662" y="111565"/>
                  <a:pt x="125574" y="108412"/>
                </a:cubicBezTo>
                <a:lnTo>
                  <a:pt x="87092" y="70238"/>
                </a:lnTo>
                <a:lnTo>
                  <a:pt x="82934" y="74395"/>
                </a:lnTo>
                <a:cubicBezTo>
                  <a:pt x="69177" y="88153"/>
                  <a:pt x="46909" y="88153"/>
                  <a:pt x="33151" y="74395"/>
                </a:cubicBezTo>
                <a:cubicBezTo>
                  <a:pt x="26733" y="67977"/>
                  <a:pt x="26482" y="57680"/>
                  <a:pt x="32538" y="50955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7" name="Text 45"/>
          <p:cNvSpPr/>
          <p:nvPr/>
        </p:nvSpPr>
        <p:spPr>
          <a:xfrm>
            <a:off x="8379271" y="968375"/>
            <a:ext cx="34528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Консорциумы</a:t>
            </a:r>
            <a:endParaRPr lang="en-US" sz="1600" dirty="0"/>
          </a:p>
        </p:txBody>
      </p:sp>
      <p:sp>
        <p:nvSpPr>
          <p:cNvPr id="48" name="Text 46"/>
          <p:cNvSpPr/>
          <p:nvPr/>
        </p:nvSpPr>
        <p:spPr>
          <a:xfrm>
            <a:off x="8196709" y="1254125"/>
            <a:ext cx="36274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Для программ с объемом &gt;1 млрд тенге: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8200678" y="1512094"/>
            <a:ext cx="3556000" cy="881063"/>
          </a:xfrm>
          <a:custGeom>
            <a:avLst/>
            <a:gdLst/>
            <a:ahLst/>
            <a:cxnLst/>
            <a:rect l="l" t="t" r="r" b="b"/>
            <a:pathLst>
              <a:path w="3556000" h="881063">
                <a:moveTo>
                  <a:pt x="31753" y="0"/>
                </a:moveTo>
                <a:lnTo>
                  <a:pt x="3524247" y="0"/>
                </a:lnTo>
                <a:cubicBezTo>
                  <a:pt x="3541783" y="0"/>
                  <a:pt x="3556000" y="14217"/>
                  <a:pt x="3556000" y="31753"/>
                </a:cubicBezTo>
                <a:lnTo>
                  <a:pt x="3556000" y="849309"/>
                </a:lnTo>
                <a:cubicBezTo>
                  <a:pt x="3556000" y="866846"/>
                  <a:pt x="3541783" y="881063"/>
                  <a:pt x="3524247" y="881063"/>
                </a:cubicBezTo>
                <a:lnTo>
                  <a:pt x="31753" y="881063"/>
                </a:lnTo>
                <a:cubicBezTo>
                  <a:pt x="14217" y="881063"/>
                  <a:pt x="0" y="866846"/>
                  <a:pt x="0" y="849309"/>
                </a:cubicBezTo>
                <a:lnTo>
                  <a:pt x="0" y="31753"/>
                </a:lnTo>
                <a:cubicBezTo>
                  <a:pt x="0" y="14228"/>
                  <a:pt x="14228" y="0"/>
                  <a:pt x="3175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50" name="Text 48"/>
          <p:cNvSpPr/>
          <p:nvPr/>
        </p:nvSpPr>
        <p:spPr>
          <a:xfrm>
            <a:off x="8268146" y="1579563"/>
            <a:ext cx="3484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Виды консорциумов: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8268146" y="1770063"/>
            <a:ext cx="3484563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Инновационно-образовательный</a:t>
            </a:r>
            <a:endParaRPr lang="en-US" sz="1600" dirty="0"/>
          </a:p>
        </p:txBody>
      </p:sp>
      <p:sp>
        <p:nvSpPr>
          <p:cNvPr id="52" name="Text 50"/>
          <p:cNvSpPr/>
          <p:nvPr/>
        </p:nvSpPr>
        <p:spPr>
          <a:xfrm>
            <a:off x="8268146" y="1960563"/>
            <a:ext cx="3484563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Научно-образовательный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8268146" y="2151063"/>
            <a:ext cx="3484563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Индустриально-научный технологический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8196709" y="2428875"/>
            <a:ext cx="3563938" cy="889000"/>
          </a:xfrm>
          <a:custGeom>
            <a:avLst/>
            <a:gdLst/>
            <a:ahLst/>
            <a:cxnLst/>
            <a:rect l="l" t="t" r="r" b="b"/>
            <a:pathLst>
              <a:path w="3563938" h="889000">
                <a:moveTo>
                  <a:pt x="31746" y="0"/>
                </a:moveTo>
                <a:lnTo>
                  <a:pt x="3532191" y="0"/>
                </a:lnTo>
                <a:cubicBezTo>
                  <a:pt x="3549724" y="0"/>
                  <a:pt x="3563938" y="14213"/>
                  <a:pt x="3563938" y="31746"/>
                </a:cubicBezTo>
                <a:lnTo>
                  <a:pt x="3563938" y="857254"/>
                </a:lnTo>
                <a:cubicBezTo>
                  <a:pt x="3563938" y="874787"/>
                  <a:pt x="3549724" y="889000"/>
                  <a:pt x="3532191" y="889000"/>
                </a:cubicBezTo>
                <a:lnTo>
                  <a:pt x="31746" y="889000"/>
                </a:lnTo>
                <a:cubicBezTo>
                  <a:pt x="14213" y="889000"/>
                  <a:pt x="0" y="874787"/>
                  <a:pt x="0" y="857254"/>
                </a:cubicBezTo>
                <a:lnTo>
                  <a:pt x="0" y="31746"/>
                </a:lnTo>
                <a:cubicBezTo>
                  <a:pt x="0" y="14225"/>
                  <a:pt x="14225" y="0"/>
                  <a:pt x="31746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55" name="Text 53"/>
          <p:cNvSpPr/>
          <p:nvPr/>
        </p:nvSpPr>
        <p:spPr>
          <a:xfrm>
            <a:off x="8260209" y="2492375"/>
            <a:ext cx="35004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Требования: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8260209" y="2682875"/>
            <a:ext cx="35004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≥3 участника (ОВПО, НО, предприятия)</a:t>
            </a:r>
            <a:endParaRPr lang="en-US" sz="1600" dirty="0"/>
          </a:p>
        </p:txBody>
      </p:sp>
      <p:sp>
        <p:nvSpPr>
          <p:cNvPr id="57" name="Text 55"/>
          <p:cNvSpPr/>
          <p:nvPr/>
        </p:nvSpPr>
        <p:spPr>
          <a:xfrm>
            <a:off x="8260209" y="2873375"/>
            <a:ext cx="35004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Солидарная ответственность</a:t>
            </a:r>
            <a:endParaRPr lang="en-US" sz="1600" dirty="0"/>
          </a:p>
        </p:txBody>
      </p:sp>
      <p:sp>
        <p:nvSpPr>
          <p:cNvPr id="58" name="Text 56"/>
          <p:cNvSpPr/>
          <p:nvPr/>
        </p:nvSpPr>
        <p:spPr>
          <a:xfrm>
            <a:off x="8260209" y="3063875"/>
            <a:ext cx="35004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Участники с бюджетом - аккредитация обязательна</a:t>
            </a:r>
            <a:endParaRPr lang="en-US" sz="1600" dirty="0"/>
          </a:p>
        </p:txBody>
      </p:sp>
      <p:sp>
        <p:nvSpPr>
          <p:cNvPr id="59" name="Shape 57"/>
          <p:cNvSpPr/>
          <p:nvPr/>
        </p:nvSpPr>
        <p:spPr>
          <a:xfrm>
            <a:off x="8089553" y="3496469"/>
            <a:ext cx="3778250" cy="2262188"/>
          </a:xfrm>
          <a:custGeom>
            <a:avLst/>
            <a:gdLst/>
            <a:ahLst/>
            <a:cxnLst/>
            <a:rect l="l" t="t" r="r" b="b"/>
            <a:pathLst>
              <a:path w="3778250" h="2262188">
                <a:moveTo>
                  <a:pt x="63500" y="0"/>
                </a:moveTo>
                <a:lnTo>
                  <a:pt x="3714750" y="0"/>
                </a:lnTo>
                <a:cubicBezTo>
                  <a:pt x="3749820" y="0"/>
                  <a:pt x="3778250" y="28430"/>
                  <a:pt x="3778250" y="63500"/>
                </a:cubicBezTo>
                <a:lnTo>
                  <a:pt x="3778250" y="2198688"/>
                </a:lnTo>
                <a:cubicBezTo>
                  <a:pt x="3778250" y="2233758"/>
                  <a:pt x="3749820" y="2262188"/>
                  <a:pt x="3714750" y="2262188"/>
                </a:cubicBezTo>
                <a:lnTo>
                  <a:pt x="63500" y="2262188"/>
                </a:lnTo>
                <a:cubicBezTo>
                  <a:pt x="28430" y="2262188"/>
                  <a:pt x="0" y="2233758"/>
                  <a:pt x="0" y="2198688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60" name="Shape 58"/>
          <p:cNvSpPr/>
          <p:nvPr/>
        </p:nvSpPr>
        <p:spPr>
          <a:xfrm>
            <a:off x="8208615" y="3635375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102468" y="115109"/>
                </a:moveTo>
                <a:lnTo>
                  <a:pt x="27766" y="40407"/>
                </a:lnTo>
                <a:cubicBezTo>
                  <a:pt x="21515" y="49169"/>
                  <a:pt x="17859" y="59885"/>
                  <a:pt x="17859" y="71438"/>
                </a:cubicBezTo>
                <a:cubicBezTo>
                  <a:pt x="17859" y="101017"/>
                  <a:pt x="41858" y="125016"/>
                  <a:pt x="71438" y="125016"/>
                </a:cubicBezTo>
                <a:cubicBezTo>
                  <a:pt x="83018" y="125016"/>
                  <a:pt x="93734" y="121360"/>
                  <a:pt x="102468" y="115109"/>
                </a:cubicBezTo>
                <a:close/>
                <a:moveTo>
                  <a:pt x="115109" y="102468"/>
                </a:moveTo>
                <a:cubicBezTo>
                  <a:pt x="121360" y="93706"/>
                  <a:pt x="125016" y="82990"/>
                  <a:pt x="125016" y="71438"/>
                </a:cubicBezTo>
                <a:cubicBezTo>
                  <a:pt x="125016" y="41858"/>
                  <a:pt x="101017" y="17859"/>
                  <a:pt x="71438" y="17859"/>
                </a:cubicBezTo>
                <a:cubicBezTo>
                  <a:pt x="59857" y="17859"/>
                  <a:pt x="49141" y="21515"/>
                  <a:pt x="40407" y="27766"/>
                </a:cubicBezTo>
                <a:lnTo>
                  <a:pt x="115109" y="102468"/>
                </a:lnTo>
                <a:close/>
                <a:moveTo>
                  <a:pt x="0" y="71438"/>
                </a:moveTo>
                <a:cubicBezTo>
                  <a:pt x="0" y="32010"/>
                  <a:pt x="32010" y="0"/>
                  <a:pt x="71437" y="0"/>
                </a:cubicBezTo>
                <a:cubicBezTo>
                  <a:pt x="110865" y="0"/>
                  <a:pt x="142875" y="32010"/>
                  <a:pt x="142875" y="71437"/>
                </a:cubicBezTo>
                <a:cubicBezTo>
                  <a:pt x="142875" y="110865"/>
                  <a:pt x="110865" y="142875"/>
                  <a:pt x="71438" y="142875"/>
                </a:cubicBezTo>
                <a:cubicBezTo>
                  <a:pt x="32010" y="142875"/>
                  <a:pt x="0" y="110865"/>
                  <a:pt x="0" y="71438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1" name="Text 59"/>
          <p:cNvSpPr/>
          <p:nvPr/>
        </p:nvSpPr>
        <p:spPr>
          <a:xfrm>
            <a:off x="8371334" y="3595688"/>
            <a:ext cx="346868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Запреты</a:t>
            </a:r>
            <a:endParaRPr lang="en-US" sz="1600" dirty="0"/>
          </a:p>
        </p:txBody>
      </p:sp>
      <p:sp>
        <p:nvSpPr>
          <p:cNvPr id="62" name="Text 60"/>
          <p:cNvSpPr/>
          <p:nvPr/>
        </p:nvSpPr>
        <p:spPr>
          <a:xfrm>
            <a:off x="8188771" y="3849688"/>
            <a:ext cx="3643313" cy="349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Участники не закупают товары/услуги у софинансирующих сторон</a:t>
            </a:r>
            <a:endParaRPr lang="en-US" sz="1600" dirty="0"/>
          </a:p>
        </p:txBody>
      </p:sp>
      <p:sp>
        <p:nvSpPr>
          <p:cNvPr id="63" name="Text 61"/>
          <p:cNvSpPr/>
          <p:nvPr/>
        </p:nvSpPr>
        <p:spPr>
          <a:xfrm>
            <a:off x="8188771" y="4214813"/>
            <a:ext cx="3643313" cy="349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Софинансирующая организация не может быть соисполнителем</a:t>
            </a:r>
            <a:endParaRPr lang="en-US" sz="1600" dirty="0"/>
          </a:p>
        </p:txBody>
      </p:sp>
      <p:sp>
        <p:nvSpPr>
          <p:cNvPr id="64" name="Text 62"/>
          <p:cNvSpPr/>
          <p:nvPr/>
        </p:nvSpPr>
        <p:spPr>
          <a:xfrm>
            <a:off x="8188771" y="4579938"/>
            <a:ext cx="3643313" cy="349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Софинансирующая организация не может быть участником консорциума</a:t>
            </a:r>
            <a:endParaRPr lang="en-US" sz="1600" dirty="0"/>
          </a:p>
        </p:txBody>
      </p:sp>
      <p:sp>
        <p:nvSpPr>
          <p:cNvPr id="65" name="Text 63"/>
          <p:cNvSpPr/>
          <p:nvPr/>
        </p:nvSpPr>
        <p:spPr>
          <a:xfrm>
            <a:off x="8188771" y="4945063"/>
            <a:ext cx="3643313" cy="349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Не может быть </a:t>
            </a:r>
            <a:r>
              <a:rPr lang="en-US" sz="1000" dirty="0" err="1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дочерним</a:t>
            </a: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/</a:t>
            </a:r>
            <a:r>
              <a:rPr lang="ru-RU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</a:t>
            </a:r>
            <a:r>
              <a:rPr lang="en-US" sz="1000" dirty="0" err="1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подведомственным</a:t>
            </a: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/</a:t>
            </a:r>
            <a:r>
              <a:rPr lang="ru-RU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</a:t>
            </a:r>
            <a:r>
              <a:rPr lang="en-US" sz="1000" dirty="0" err="1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филиалом</a:t>
            </a: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заявителя</a:t>
            </a:r>
            <a:endParaRPr lang="en-US" sz="1600" dirty="0"/>
          </a:p>
        </p:txBody>
      </p:sp>
      <p:sp>
        <p:nvSpPr>
          <p:cNvPr id="66" name="Text 64"/>
          <p:cNvSpPr/>
          <p:nvPr/>
        </p:nvSpPr>
        <p:spPr>
          <a:xfrm>
            <a:off x="8188771" y="5310188"/>
            <a:ext cx="3643313" cy="349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>
              <a:lnSpc>
                <a:spcPct val="11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• Первый руководитель </a:t>
            </a:r>
            <a:r>
              <a:rPr lang="en-US" sz="1000" dirty="0" err="1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софинансирующей</a:t>
            </a: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</a:t>
            </a:r>
            <a:r>
              <a:rPr lang="en-US" sz="1000" dirty="0" err="1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организаци</a:t>
            </a:r>
            <a:r>
              <a:rPr lang="kk-KZ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и</a:t>
            </a: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не участвует в программе</a:t>
            </a:r>
            <a:endParaRPr lang="en-US" sz="1600" dirty="0"/>
          </a:p>
        </p:txBody>
      </p:sp>
      <p:sp>
        <p:nvSpPr>
          <p:cNvPr id="67" name="Shape 65"/>
          <p:cNvSpPr/>
          <p:nvPr/>
        </p:nvSpPr>
        <p:spPr>
          <a:xfrm>
            <a:off x="8101459" y="5826125"/>
            <a:ext cx="3770313" cy="698500"/>
          </a:xfrm>
          <a:custGeom>
            <a:avLst/>
            <a:gdLst/>
            <a:ahLst/>
            <a:cxnLst/>
            <a:rect l="l" t="t" r="r" b="b"/>
            <a:pathLst>
              <a:path w="3770313" h="698500">
                <a:moveTo>
                  <a:pt x="31750" y="0"/>
                </a:moveTo>
                <a:lnTo>
                  <a:pt x="3706812" y="0"/>
                </a:lnTo>
                <a:cubicBezTo>
                  <a:pt x="3741882" y="0"/>
                  <a:pt x="3770313" y="28430"/>
                  <a:pt x="3770313" y="63501"/>
                </a:cubicBezTo>
                <a:lnTo>
                  <a:pt x="3770313" y="634999"/>
                </a:lnTo>
                <a:cubicBezTo>
                  <a:pt x="3770313" y="670070"/>
                  <a:pt x="3741882" y="698500"/>
                  <a:pt x="3706812" y="698500"/>
                </a:cubicBezTo>
                <a:lnTo>
                  <a:pt x="31750" y="698500"/>
                </a:lnTo>
                <a:cubicBezTo>
                  <a:pt x="14215" y="698500"/>
                  <a:pt x="0" y="684285"/>
                  <a:pt x="0" y="6667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D1FAE5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8" name="Shape 66"/>
          <p:cNvSpPr/>
          <p:nvPr/>
        </p:nvSpPr>
        <p:spPr>
          <a:xfrm>
            <a:off x="8101459" y="5826125"/>
            <a:ext cx="31750" cy="698500"/>
          </a:xfrm>
          <a:custGeom>
            <a:avLst/>
            <a:gdLst/>
            <a:ahLst/>
            <a:cxnLst/>
            <a:rect l="l" t="t" r="r" b="b"/>
            <a:pathLst>
              <a:path w="31750" h="698500">
                <a:moveTo>
                  <a:pt x="31750" y="0"/>
                </a:moveTo>
                <a:lnTo>
                  <a:pt x="31750" y="0"/>
                </a:lnTo>
                <a:lnTo>
                  <a:pt x="31750" y="698500"/>
                </a:lnTo>
                <a:lnTo>
                  <a:pt x="31750" y="698500"/>
                </a:lnTo>
                <a:cubicBezTo>
                  <a:pt x="14227" y="698500"/>
                  <a:pt x="0" y="684273"/>
                  <a:pt x="0" y="6667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9" name="Shape 67"/>
          <p:cNvSpPr/>
          <p:nvPr/>
        </p:nvSpPr>
        <p:spPr>
          <a:xfrm>
            <a:off x="8212584" y="5929313"/>
            <a:ext cx="95250" cy="127000"/>
          </a:xfrm>
          <a:custGeom>
            <a:avLst/>
            <a:gdLst/>
            <a:ahLst/>
            <a:cxnLst/>
            <a:rect l="l" t="t" r="r" b="b"/>
            <a:pathLst>
              <a:path w="95250" h="127000">
                <a:moveTo>
                  <a:pt x="72653" y="95250"/>
                </a:moveTo>
                <a:cubicBezTo>
                  <a:pt x="74464" y="89719"/>
                  <a:pt x="78085" y="84708"/>
                  <a:pt x="82178" y="80392"/>
                </a:cubicBezTo>
                <a:cubicBezTo>
                  <a:pt x="90289" y="71859"/>
                  <a:pt x="95250" y="60325"/>
                  <a:pt x="95250" y="47625"/>
                </a:cubicBezTo>
                <a:cubicBezTo>
                  <a:pt x="95250" y="21332"/>
                  <a:pt x="73918" y="0"/>
                  <a:pt x="47625" y="0"/>
                </a:cubicBezTo>
                <a:cubicBezTo>
                  <a:pt x="21332" y="0"/>
                  <a:pt x="0" y="21332"/>
                  <a:pt x="0" y="47625"/>
                </a:cubicBezTo>
                <a:cubicBezTo>
                  <a:pt x="0" y="60325"/>
                  <a:pt x="4961" y="71859"/>
                  <a:pt x="13072" y="80392"/>
                </a:cubicBezTo>
                <a:cubicBezTo>
                  <a:pt x="17165" y="84708"/>
                  <a:pt x="20811" y="89719"/>
                  <a:pt x="22597" y="95250"/>
                </a:cubicBezTo>
                <a:lnTo>
                  <a:pt x="72628" y="95250"/>
                </a:lnTo>
                <a:close/>
                <a:moveTo>
                  <a:pt x="71438" y="107156"/>
                </a:moveTo>
                <a:lnTo>
                  <a:pt x="23812" y="107156"/>
                </a:lnTo>
                <a:lnTo>
                  <a:pt x="23812" y="111125"/>
                </a:lnTo>
                <a:cubicBezTo>
                  <a:pt x="23812" y="122089"/>
                  <a:pt x="32693" y="130969"/>
                  <a:pt x="43656" y="130969"/>
                </a:cubicBezTo>
                <a:lnTo>
                  <a:pt x="51594" y="130969"/>
                </a:lnTo>
                <a:cubicBezTo>
                  <a:pt x="62557" y="130969"/>
                  <a:pt x="71438" y="122089"/>
                  <a:pt x="71438" y="111125"/>
                </a:cubicBezTo>
                <a:lnTo>
                  <a:pt x="71438" y="107156"/>
                </a:lnTo>
                <a:close/>
                <a:moveTo>
                  <a:pt x="45641" y="27781"/>
                </a:moveTo>
                <a:cubicBezTo>
                  <a:pt x="35768" y="27781"/>
                  <a:pt x="27781" y="35768"/>
                  <a:pt x="27781" y="45641"/>
                </a:cubicBezTo>
                <a:cubicBezTo>
                  <a:pt x="27781" y="48940"/>
                  <a:pt x="25127" y="51594"/>
                  <a:pt x="21828" y="51594"/>
                </a:cubicBezTo>
                <a:cubicBezTo>
                  <a:pt x="18529" y="51594"/>
                  <a:pt x="15875" y="48940"/>
                  <a:pt x="15875" y="45641"/>
                </a:cubicBezTo>
                <a:cubicBezTo>
                  <a:pt x="15875" y="29195"/>
                  <a:pt x="29195" y="15875"/>
                  <a:pt x="45641" y="15875"/>
                </a:cubicBezTo>
                <a:cubicBezTo>
                  <a:pt x="48940" y="15875"/>
                  <a:pt x="51594" y="18529"/>
                  <a:pt x="51594" y="21828"/>
                </a:cubicBezTo>
                <a:cubicBezTo>
                  <a:pt x="51594" y="25127"/>
                  <a:pt x="48940" y="27781"/>
                  <a:pt x="45641" y="27781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70" name="Text 68"/>
          <p:cNvSpPr/>
          <p:nvPr/>
        </p:nvSpPr>
        <p:spPr>
          <a:xfrm>
            <a:off x="8379271" y="5889625"/>
            <a:ext cx="34925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059669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Создается Консультативный совет участников консорциума для координации и эффективного распределения ресурсов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17500" y="31750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63500" y="0"/>
                </a:moveTo>
                <a:lnTo>
                  <a:pt x="254000" y="0"/>
                </a:lnTo>
                <a:cubicBezTo>
                  <a:pt x="289047" y="0"/>
                  <a:pt x="317500" y="28453"/>
                  <a:pt x="317500" y="63500"/>
                </a:cubicBezTo>
                <a:lnTo>
                  <a:pt x="317500" y="254000"/>
                </a:lnTo>
                <a:cubicBezTo>
                  <a:pt x="317500" y="289047"/>
                  <a:pt x="289047" y="317500"/>
                  <a:pt x="254000" y="317500"/>
                </a:cubicBezTo>
                <a:lnTo>
                  <a:pt x="63500" y="317500"/>
                </a:lnTo>
                <a:cubicBezTo>
                  <a:pt x="28453" y="317500"/>
                  <a:pt x="0" y="289047"/>
                  <a:pt x="0" y="2540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" name="Text 1"/>
          <p:cNvSpPr/>
          <p:nvPr/>
        </p:nvSpPr>
        <p:spPr>
          <a:xfrm>
            <a:off x="429493" y="365125"/>
            <a:ext cx="17462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5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30250" y="317500"/>
            <a:ext cx="5405438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250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Требования к содержанию заявки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17500" y="698500"/>
            <a:ext cx="762000" cy="31750"/>
          </a:xfrm>
          <a:custGeom>
            <a:avLst/>
            <a:gdLst/>
            <a:ahLst/>
            <a:cxnLst/>
            <a:rect l="l" t="t" r="r" b="b"/>
            <a:pathLst>
              <a:path w="762000" h="31750">
                <a:moveTo>
                  <a:pt x="0" y="0"/>
                </a:moveTo>
                <a:lnTo>
                  <a:pt x="762000" y="0"/>
                </a:lnTo>
                <a:lnTo>
                  <a:pt x="762000" y="31750"/>
                </a:lnTo>
                <a:lnTo>
                  <a:pt x="0" y="3175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" name="Shape 4"/>
          <p:cNvSpPr/>
          <p:nvPr/>
        </p:nvSpPr>
        <p:spPr>
          <a:xfrm>
            <a:off x="333375" y="857250"/>
            <a:ext cx="5699125" cy="3063875"/>
          </a:xfrm>
          <a:custGeom>
            <a:avLst/>
            <a:gdLst/>
            <a:ahLst/>
            <a:cxnLst/>
            <a:rect l="l" t="t" r="r" b="b"/>
            <a:pathLst>
              <a:path w="5699125" h="3063875">
                <a:moveTo>
                  <a:pt x="31750" y="0"/>
                </a:moveTo>
                <a:lnTo>
                  <a:pt x="5635611" y="0"/>
                </a:lnTo>
                <a:cubicBezTo>
                  <a:pt x="5670689" y="0"/>
                  <a:pt x="5699125" y="28436"/>
                  <a:pt x="5699125" y="63514"/>
                </a:cubicBezTo>
                <a:lnTo>
                  <a:pt x="5699125" y="3000361"/>
                </a:lnTo>
                <a:cubicBezTo>
                  <a:pt x="5699125" y="3035439"/>
                  <a:pt x="5670689" y="3063875"/>
                  <a:pt x="5635611" y="3063875"/>
                </a:cubicBezTo>
                <a:lnTo>
                  <a:pt x="31750" y="3063875"/>
                </a:lnTo>
                <a:cubicBezTo>
                  <a:pt x="14227" y="3063875"/>
                  <a:pt x="0" y="3049648"/>
                  <a:pt x="0" y="303212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7" name="Shape 5"/>
          <p:cNvSpPr/>
          <p:nvPr/>
        </p:nvSpPr>
        <p:spPr>
          <a:xfrm>
            <a:off x="333375" y="857250"/>
            <a:ext cx="31750" cy="3063875"/>
          </a:xfrm>
          <a:custGeom>
            <a:avLst/>
            <a:gdLst/>
            <a:ahLst/>
            <a:cxnLst/>
            <a:rect l="l" t="t" r="r" b="b"/>
            <a:pathLst>
              <a:path w="31750" h="3063875">
                <a:moveTo>
                  <a:pt x="31750" y="0"/>
                </a:moveTo>
                <a:lnTo>
                  <a:pt x="31750" y="0"/>
                </a:lnTo>
                <a:lnTo>
                  <a:pt x="31750" y="3063875"/>
                </a:lnTo>
                <a:lnTo>
                  <a:pt x="31750" y="3063875"/>
                </a:lnTo>
                <a:cubicBezTo>
                  <a:pt x="14227" y="3063875"/>
                  <a:pt x="0" y="3049648"/>
                  <a:pt x="0" y="303212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8" name="Shape 6"/>
          <p:cNvSpPr/>
          <p:nvPr/>
        </p:nvSpPr>
        <p:spPr>
          <a:xfrm>
            <a:off x="515938" y="1016000"/>
            <a:ext cx="119063" cy="158750"/>
          </a:xfrm>
          <a:custGeom>
            <a:avLst/>
            <a:gdLst/>
            <a:ahLst/>
            <a:cxnLst/>
            <a:rect l="l" t="t" r="r" b="b"/>
            <a:pathLst>
              <a:path w="119063" h="158750">
                <a:moveTo>
                  <a:pt x="0" y="19844"/>
                </a:moveTo>
                <a:cubicBezTo>
                  <a:pt x="0" y="8899"/>
                  <a:pt x="8899" y="0"/>
                  <a:pt x="19844" y="0"/>
                </a:cubicBezTo>
                <a:lnTo>
                  <a:pt x="66198" y="0"/>
                </a:lnTo>
                <a:cubicBezTo>
                  <a:pt x="71469" y="0"/>
                  <a:pt x="76522" y="2077"/>
                  <a:pt x="80243" y="5798"/>
                </a:cubicBezTo>
                <a:lnTo>
                  <a:pt x="113264" y="38850"/>
                </a:lnTo>
                <a:cubicBezTo>
                  <a:pt x="116985" y="42571"/>
                  <a:pt x="119062" y="47625"/>
                  <a:pt x="119062" y="52896"/>
                </a:cubicBezTo>
                <a:lnTo>
                  <a:pt x="119062" y="138906"/>
                </a:lnTo>
                <a:cubicBezTo>
                  <a:pt x="119062" y="149851"/>
                  <a:pt x="110164" y="158750"/>
                  <a:pt x="99219" y="158750"/>
                </a:cubicBezTo>
                <a:lnTo>
                  <a:pt x="19844" y="158750"/>
                </a:lnTo>
                <a:cubicBezTo>
                  <a:pt x="8899" y="158750"/>
                  <a:pt x="0" y="149851"/>
                  <a:pt x="0" y="138906"/>
                </a:cubicBezTo>
                <a:lnTo>
                  <a:pt x="0" y="19844"/>
                </a:lnTo>
                <a:close/>
                <a:moveTo>
                  <a:pt x="64492" y="18138"/>
                </a:moveTo>
                <a:lnTo>
                  <a:pt x="64492" y="47129"/>
                </a:lnTo>
                <a:cubicBezTo>
                  <a:pt x="64492" y="51253"/>
                  <a:pt x="67810" y="54570"/>
                  <a:pt x="71934" y="54570"/>
                </a:cubicBezTo>
                <a:lnTo>
                  <a:pt x="100924" y="54570"/>
                </a:lnTo>
                <a:lnTo>
                  <a:pt x="64492" y="18138"/>
                </a:lnTo>
                <a:close/>
                <a:moveTo>
                  <a:pt x="37207" y="79375"/>
                </a:moveTo>
                <a:cubicBezTo>
                  <a:pt x="33083" y="79375"/>
                  <a:pt x="29766" y="82693"/>
                  <a:pt x="29766" y="86816"/>
                </a:cubicBezTo>
                <a:cubicBezTo>
                  <a:pt x="29766" y="90940"/>
                  <a:pt x="33083" y="94258"/>
                  <a:pt x="37207" y="94258"/>
                </a:cubicBezTo>
                <a:lnTo>
                  <a:pt x="81855" y="94258"/>
                </a:lnTo>
                <a:cubicBezTo>
                  <a:pt x="85979" y="94258"/>
                  <a:pt x="89297" y="90940"/>
                  <a:pt x="89297" y="86816"/>
                </a:cubicBezTo>
                <a:cubicBezTo>
                  <a:pt x="89297" y="82693"/>
                  <a:pt x="85979" y="79375"/>
                  <a:pt x="81855" y="79375"/>
                </a:cubicBezTo>
                <a:lnTo>
                  <a:pt x="37207" y="79375"/>
                </a:lnTo>
                <a:close/>
                <a:moveTo>
                  <a:pt x="37207" y="109141"/>
                </a:moveTo>
                <a:cubicBezTo>
                  <a:pt x="33083" y="109141"/>
                  <a:pt x="29766" y="112458"/>
                  <a:pt x="29766" y="116582"/>
                </a:cubicBezTo>
                <a:cubicBezTo>
                  <a:pt x="29766" y="120706"/>
                  <a:pt x="33083" y="124023"/>
                  <a:pt x="37207" y="124023"/>
                </a:cubicBezTo>
                <a:lnTo>
                  <a:pt x="81855" y="124023"/>
                </a:lnTo>
                <a:cubicBezTo>
                  <a:pt x="85979" y="124023"/>
                  <a:pt x="89297" y="120706"/>
                  <a:pt x="89297" y="116582"/>
                </a:cubicBezTo>
                <a:cubicBezTo>
                  <a:pt x="89297" y="112458"/>
                  <a:pt x="85979" y="109141"/>
                  <a:pt x="81855" y="109141"/>
                </a:cubicBezTo>
                <a:lnTo>
                  <a:pt x="37207" y="109141"/>
                </a:ln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9" name="Text 7"/>
          <p:cNvSpPr/>
          <p:nvPr/>
        </p:nvSpPr>
        <p:spPr>
          <a:xfrm>
            <a:off x="674688" y="984250"/>
            <a:ext cx="531018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Структура заявки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480219" y="1273969"/>
            <a:ext cx="5421313" cy="579438"/>
          </a:xfrm>
          <a:custGeom>
            <a:avLst/>
            <a:gdLst/>
            <a:ahLst/>
            <a:cxnLst/>
            <a:rect l="l" t="t" r="r" b="b"/>
            <a:pathLst>
              <a:path w="5421313" h="579438">
                <a:moveTo>
                  <a:pt x="31747" y="0"/>
                </a:moveTo>
                <a:lnTo>
                  <a:pt x="5389565" y="0"/>
                </a:lnTo>
                <a:cubicBezTo>
                  <a:pt x="5407099" y="0"/>
                  <a:pt x="5421313" y="14214"/>
                  <a:pt x="5421313" y="31747"/>
                </a:cubicBezTo>
                <a:lnTo>
                  <a:pt x="5421313" y="547690"/>
                </a:lnTo>
                <a:cubicBezTo>
                  <a:pt x="5421313" y="565224"/>
                  <a:pt x="5407099" y="579437"/>
                  <a:pt x="5389565" y="579438"/>
                </a:cubicBezTo>
                <a:lnTo>
                  <a:pt x="31747" y="579438"/>
                </a:lnTo>
                <a:cubicBezTo>
                  <a:pt x="14214" y="579438"/>
                  <a:pt x="0" y="565224"/>
                  <a:pt x="0" y="547690"/>
                </a:cubicBezTo>
                <a:lnTo>
                  <a:pt x="0" y="31747"/>
                </a:lnTo>
                <a:cubicBezTo>
                  <a:pt x="0" y="14214"/>
                  <a:pt x="14214" y="0"/>
                  <a:pt x="31747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11" name="Text 9"/>
          <p:cNvSpPr/>
          <p:nvPr/>
        </p:nvSpPr>
        <p:spPr>
          <a:xfrm>
            <a:off x="579438" y="1373188"/>
            <a:ext cx="528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1. Аннотация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579438" y="1563688"/>
            <a:ext cx="528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Государственный, русский и английский языки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480219" y="1924844"/>
            <a:ext cx="5421313" cy="579438"/>
          </a:xfrm>
          <a:custGeom>
            <a:avLst/>
            <a:gdLst/>
            <a:ahLst/>
            <a:cxnLst/>
            <a:rect l="l" t="t" r="r" b="b"/>
            <a:pathLst>
              <a:path w="5421313" h="579438">
                <a:moveTo>
                  <a:pt x="31747" y="0"/>
                </a:moveTo>
                <a:lnTo>
                  <a:pt x="5389565" y="0"/>
                </a:lnTo>
                <a:cubicBezTo>
                  <a:pt x="5407099" y="0"/>
                  <a:pt x="5421313" y="14214"/>
                  <a:pt x="5421313" y="31747"/>
                </a:cubicBezTo>
                <a:lnTo>
                  <a:pt x="5421313" y="547690"/>
                </a:lnTo>
                <a:cubicBezTo>
                  <a:pt x="5421313" y="565224"/>
                  <a:pt x="5407099" y="579437"/>
                  <a:pt x="5389565" y="579438"/>
                </a:cubicBezTo>
                <a:lnTo>
                  <a:pt x="31747" y="579438"/>
                </a:lnTo>
                <a:cubicBezTo>
                  <a:pt x="14214" y="579438"/>
                  <a:pt x="0" y="565224"/>
                  <a:pt x="0" y="547690"/>
                </a:cubicBezTo>
                <a:lnTo>
                  <a:pt x="0" y="31747"/>
                </a:lnTo>
                <a:cubicBezTo>
                  <a:pt x="0" y="14214"/>
                  <a:pt x="14214" y="0"/>
                  <a:pt x="31747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14" name="Text 12"/>
          <p:cNvSpPr/>
          <p:nvPr/>
        </p:nvSpPr>
        <p:spPr>
          <a:xfrm>
            <a:off x="579438" y="2024062"/>
            <a:ext cx="528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2. Пояснительная записка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579438" y="2214563"/>
            <a:ext cx="528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Государственный или русский + английский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480219" y="2575719"/>
            <a:ext cx="5421313" cy="579438"/>
          </a:xfrm>
          <a:custGeom>
            <a:avLst/>
            <a:gdLst/>
            <a:ahLst/>
            <a:cxnLst/>
            <a:rect l="l" t="t" r="r" b="b"/>
            <a:pathLst>
              <a:path w="5421313" h="579438">
                <a:moveTo>
                  <a:pt x="31747" y="0"/>
                </a:moveTo>
                <a:lnTo>
                  <a:pt x="5389565" y="0"/>
                </a:lnTo>
                <a:cubicBezTo>
                  <a:pt x="5407099" y="0"/>
                  <a:pt x="5421313" y="14214"/>
                  <a:pt x="5421313" y="31747"/>
                </a:cubicBezTo>
                <a:lnTo>
                  <a:pt x="5421313" y="547690"/>
                </a:lnTo>
                <a:cubicBezTo>
                  <a:pt x="5421313" y="565224"/>
                  <a:pt x="5407099" y="579437"/>
                  <a:pt x="5389565" y="579438"/>
                </a:cubicBezTo>
                <a:lnTo>
                  <a:pt x="31747" y="579438"/>
                </a:lnTo>
                <a:cubicBezTo>
                  <a:pt x="14214" y="579438"/>
                  <a:pt x="0" y="565224"/>
                  <a:pt x="0" y="547690"/>
                </a:cubicBezTo>
                <a:lnTo>
                  <a:pt x="0" y="31747"/>
                </a:lnTo>
                <a:cubicBezTo>
                  <a:pt x="0" y="14214"/>
                  <a:pt x="14214" y="0"/>
                  <a:pt x="31747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17" name="Text 15"/>
          <p:cNvSpPr/>
          <p:nvPr/>
        </p:nvSpPr>
        <p:spPr>
          <a:xfrm>
            <a:off x="579438" y="2674938"/>
            <a:ext cx="528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3. Расчет запрашиваемого финансирования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579438" y="2865438"/>
            <a:ext cx="528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Государственный или русский + английский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476250" y="3222625"/>
            <a:ext cx="5429250" cy="571500"/>
          </a:xfrm>
          <a:custGeom>
            <a:avLst/>
            <a:gdLst/>
            <a:ahLst/>
            <a:cxnLst/>
            <a:rect l="l" t="t" r="r" b="b"/>
            <a:pathLst>
              <a:path w="5429250" h="571500">
                <a:moveTo>
                  <a:pt x="31753" y="0"/>
                </a:moveTo>
                <a:lnTo>
                  <a:pt x="5397497" y="0"/>
                </a:lnTo>
                <a:cubicBezTo>
                  <a:pt x="5415034" y="0"/>
                  <a:pt x="5429250" y="14216"/>
                  <a:pt x="5429250" y="31753"/>
                </a:cubicBezTo>
                <a:lnTo>
                  <a:pt x="5429250" y="539747"/>
                </a:lnTo>
                <a:cubicBezTo>
                  <a:pt x="5429250" y="557284"/>
                  <a:pt x="5415034" y="571500"/>
                  <a:pt x="5397497" y="571500"/>
                </a:cubicBezTo>
                <a:lnTo>
                  <a:pt x="31753" y="571500"/>
                </a:lnTo>
                <a:cubicBezTo>
                  <a:pt x="14216" y="571500"/>
                  <a:pt x="0" y="557284"/>
                  <a:pt x="0" y="539747"/>
                </a:cubicBezTo>
                <a:lnTo>
                  <a:pt x="0" y="31753"/>
                </a:lnTo>
                <a:cubicBezTo>
                  <a:pt x="0" y="14228"/>
                  <a:pt x="14228" y="0"/>
                  <a:pt x="31753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0" name="Text 18"/>
          <p:cNvSpPr/>
          <p:nvPr/>
        </p:nvSpPr>
        <p:spPr>
          <a:xfrm>
            <a:off x="571500" y="3317875"/>
            <a:ext cx="5302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Для заявок с грифом секретности: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571500" y="3508375"/>
            <a:ext cx="5302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Только государственный или русский языки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333375" y="4016375"/>
            <a:ext cx="5699125" cy="2032000"/>
          </a:xfrm>
          <a:custGeom>
            <a:avLst/>
            <a:gdLst/>
            <a:ahLst/>
            <a:cxnLst/>
            <a:rect l="l" t="t" r="r" b="b"/>
            <a:pathLst>
              <a:path w="5699125" h="2032000">
                <a:moveTo>
                  <a:pt x="31750" y="0"/>
                </a:moveTo>
                <a:lnTo>
                  <a:pt x="5635625" y="0"/>
                </a:lnTo>
                <a:cubicBezTo>
                  <a:pt x="5670672" y="0"/>
                  <a:pt x="5699125" y="28453"/>
                  <a:pt x="5699125" y="63500"/>
                </a:cubicBezTo>
                <a:lnTo>
                  <a:pt x="5699125" y="1968500"/>
                </a:lnTo>
                <a:cubicBezTo>
                  <a:pt x="5699125" y="2003547"/>
                  <a:pt x="5670672" y="2032000"/>
                  <a:pt x="5635625" y="2032000"/>
                </a:cubicBezTo>
                <a:lnTo>
                  <a:pt x="31750" y="2032000"/>
                </a:lnTo>
                <a:cubicBezTo>
                  <a:pt x="14227" y="2032000"/>
                  <a:pt x="0" y="2017773"/>
                  <a:pt x="0" y="2000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3" name="Shape 21"/>
          <p:cNvSpPr/>
          <p:nvPr/>
        </p:nvSpPr>
        <p:spPr>
          <a:xfrm>
            <a:off x="333375" y="4016375"/>
            <a:ext cx="31750" cy="2032000"/>
          </a:xfrm>
          <a:custGeom>
            <a:avLst/>
            <a:gdLst/>
            <a:ahLst/>
            <a:cxnLst/>
            <a:rect l="l" t="t" r="r" b="b"/>
            <a:pathLst>
              <a:path w="31750" h="2032000">
                <a:moveTo>
                  <a:pt x="31750" y="0"/>
                </a:moveTo>
                <a:lnTo>
                  <a:pt x="31750" y="0"/>
                </a:lnTo>
                <a:lnTo>
                  <a:pt x="31750" y="2032000"/>
                </a:lnTo>
                <a:lnTo>
                  <a:pt x="31750" y="2032000"/>
                </a:lnTo>
                <a:cubicBezTo>
                  <a:pt x="14227" y="2032000"/>
                  <a:pt x="0" y="2017773"/>
                  <a:pt x="0" y="2000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F293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4" name="Shape 22"/>
          <p:cNvSpPr/>
          <p:nvPr/>
        </p:nvSpPr>
        <p:spPr>
          <a:xfrm>
            <a:off x="496094" y="4175125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79375" y="0"/>
                </a:moveTo>
                <a:cubicBezTo>
                  <a:pt x="123183" y="0"/>
                  <a:pt x="158750" y="35567"/>
                  <a:pt x="158750" y="79375"/>
                </a:cubicBezTo>
                <a:cubicBezTo>
                  <a:pt x="158750" y="123183"/>
                  <a:pt x="123183" y="158750"/>
                  <a:pt x="79375" y="158750"/>
                </a:cubicBezTo>
                <a:cubicBezTo>
                  <a:pt x="35567" y="158750"/>
                  <a:pt x="0" y="123183"/>
                  <a:pt x="0" y="79375"/>
                </a:cubicBezTo>
                <a:cubicBezTo>
                  <a:pt x="0" y="35567"/>
                  <a:pt x="35567" y="0"/>
                  <a:pt x="79375" y="0"/>
                </a:cubicBezTo>
                <a:close/>
                <a:moveTo>
                  <a:pt x="71934" y="37207"/>
                </a:moveTo>
                <a:lnTo>
                  <a:pt x="71934" y="79375"/>
                </a:lnTo>
                <a:cubicBezTo>
                  <a:pt x="71934" y="81855"/>
                  <a:pt x="73174" y="84181"/>
                  <a:pt x="75251" y="85576"/>
                </a:cubicBezTo>
                <a:lnTo>
                  <a:pt x="105017" y="105420"/>
                </a:lnTo>
                <a:cubicBezTo>
                  <a:pt x="108427" y="107714"/>
                  <a:pt x="113047" y="106784"/>
                  <a:pt x="115342" y="103343"/>
                </a:cubicBezTo>
                <a:cubicBezTo>
                  <a:pt x="117636" y="99901"/>
                  <a:pt x="116706" y="95312"/>
                  <a:pt x="113264" y="93018"/>
                </a:cubicBezTo>
                <a:lnTo>
                  <a:pt x="86816" y="75406"/>
                </a:lnTo>
                <a:lnTo>
                  <a:pt x="86816" y="37207"/>
                </a:lnTo>
                <a:cubicBezTo>
                  <a:pt x="86816" y="33083"/>
                  <a:pt x="83499" y="29766"/>
                  <a:pt x="79375" y="29766"/>
                </a:cubicBezTo>
                <a:cubicBezTo>
                  <a:pt x="75251" y="29766"/>
                  <a:pt x="71934" y="33083"/>
                  <a:pt x="71934" y="37207"/>
                </a:cubicBezTo>
                <a:close/>
              </a:path>
            </a:pathLst>
          </a:custGeom>
          <a:solidFill>
            <a:srgbClr val="1F2937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25" name="Text 23"/>
          <p:cNvSpPr/>
          <p:nvPr/>
        </p:nvSpPr>
        <p:spPr>
          <a:xfrm>
            <a:off x="674688" y="4143375"/>
            <a:ext cx="531018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Сроки и соответствие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480219" y="4433094"/>
            <a:ext cx="5421313" cy="642938"/>
          </a:xfrm>
          <a:custGeom>
            <a:avLst/>
            <a:gdLst/>
            <a:ahLst/>
            <a:cxnLst/>
            <a:rect l="l" t="t" r="r" b="b"/>
            <a:pathLst>
              <a:path w="5421313" h="642938">
                <a:moveTo>
                  <a:pt x="31748" y="0"/>
                </a:moveTo>
                <a:lnTo>
                  <a:pt x="5389564" y="0"/>
                </a:lnTo>
                <a:cubicBezTo>
                  <a:pt x="5407098" y="0"/>
                  <a:pt x="5421313" y="14214"/>
                  <a:pt x="5421313" y="31748"/>
                </a:cubicBezTo>
                <a:lnTo>
                  <a:pt x="5421313" y="611189"/>
                </a:lnTo>
                <a:cubicBezTo>
                  <a:pt x="5421313" y="628723"/>
                  <a:pt x="5407098" y="642938"/>
                  <a:pt x="5389564" y="642937"/>
                </a:cubicBezTo>
                <a:lnTo>
                  <a:pt x="31748" y="642938"/>
                </a:lnTo>
                <a:cubicBezTo>
                  <a:pt x="14214" y="642937"/>
                  <a:pt x="0" y="628723"/>
                  <a:pt x="0" y="611189"/>
                </a:cubicBezTo>
                <a:lnTo>
                  <a:pt x="0" y="31748"/>
                </a:lnTo>
                <a:cubicBezTo>
                  <a:pt x="0" y="14214"/>
                  <a:pt x="14214" y="0"/>
                  <a:pt x="31748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27" name="Text 25"/>
          <p:cNvSpPr/>
          <p:nvPr/>
        </p:nvSpPr>
        <p:spPr>
          <a:xfrm>
            <a:off x="579438" y="4532313"/>
            <a:ext cx="528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Срок реализации программы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579438" y="4722813"/>
            <a:ext cx="5318125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00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До 36 месяцев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480219" y="5147469"/>
            <a:ext cx="5421313" cy="769938"/>
          </a:xfrm>
          <a:custGeom>
            <a:avLst/>
            <a:gdLst/>
            <a:ahLst/>
            <a:cxnLst/>
            <a:rect l="l" t="t" r="r" b="b"/>
            <a:pathLst>
              <a:path w="5421313" h="769938">
                <a:moveTo>
                  <a:pt x="31752" y="0"/>
                </a:moveTo>
                <a:lnTo>
                  <a:pt x="5389560" y="0"/>
                </a:lnTo>
                <a:cubicBezTo>
                  <a:pt x="5407097" y="0"/>
                  <a:pt x="5421313" y="14216"/>
                  <a:pt x="5421313" y="31752"/>
                </a:cubicBezTo>
                <a:lnTo>
                  <a:pt x="5421313" y="738185"/>
                </a:lnTo>
                <a:cubicBezTo>
                  <a:pt x="5421313" y="755722"/>
                  <a:pt x="5407097" y="769938"/>
                  <a:pt x="5389560" y="769938"/>
                </a:cubicBezTo>
                <a:lnTo>
                  <a:pt x="31752" y="769938"/>
                </a:lnTo>
                <a:cubicBezTo>
                  <a:pt x="14216" y="769938"/>
                  <a:pt x="0" y="755722"/>
                  <a:pt x="0" y="738185"/>
                </a:cubicBezTo>
                <a:lnTo>
                  <a:pt x="0" y="31752"/>
                </a:lnTo>
                <a:cubicBezTo>
                  <a:pt x="0" y="14216"/>
                  <a:pt x="14216" y="0"/>
                  <a:pt x="31752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30" name="Text 28"/>
          <p:cNvSpPr/>
          <p:nvPr/>
        </p:nvSpPr>
        <p:spPr>
          <a:xfrm>
            <a:off x="579438" y="5246688"/>
            <a:ext cx="528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Соответствие НТЗ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579438" y="5437188"/>
            <a:ext cx="528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Обязательное указание номера научно-технического задания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579438" y="5627688"/>
            <a:ext cx="528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6B728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Согласно приложению 3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6159500" y="857250"/>
            <a:ext cx="5715000" cy="2952750"/>
          </a:xfrm>
          <a:custGeom>
            <a:avLst/>
            <a:gdLst/>
            <a:ahLst/>
            <a:cxnLst/>
            <a:rect l="l" t="t" r="r" b="b"/>
            <a:pathLst>
              <a:path w="5715000" h="2952750">
                <a:moveTo>
                  <a:pt x="63514" y="0"/>
                </a:moveTo>
                <a:lnTo>
                  <a:pt x="5651486" y="0"/>
                </a:lnTo>
                <a:cubicBezTo>
                  <a:pt x="5686564" y="0"/>
                  <a:pt x="5715000" y="28436"/>
                  <a:pt x="5715000" y="63514"/>
                </a:cubicBezTo>
                <a:lnTo>
                  <a:pt x="5715000" y="2889236"/>
                </a:lnTo>
                <a:cubicBezTo>
                  <a:pt x="5715000" y="2924314"/>
                  <a:pt x="5686564" y="2952750"/>
                  <a:pt x="5651486" y="2952750"/>
                </a:cubicBezTo>
                <a:lnTo>
                  <a:pt x="63514" y="2952750"/>
                </a:lnTo>
                <a:cubicBezTo>
                  <a:pt x="28436" y="2952750"/>
                  <a:pt x="0" y="2924314"/>
                  <a:pt x="0" y="2889236"/>
                </a:cubicBezTo>
                <a:lnTo>
                  <a:pt x="0" y="63514"/>
                </a:lnTo>
                <a:cubicBezTo>
                  <a:pt x="0" y="28460"/>
                  <a:pt x="28460" y="0"/>
                  <a:pt x="63514" y="0"/>
                </a:cubicBezTo>
                <a:close/>
              </a:path>
            </a:pathLst>
          </a:custGeom>
          <a:solidFill>
            <a:srgbClr val="8B0000"/>
          </a:solidFill>
          <a:ln/>
          <a:effectLst>
            <a:outerShdw blurRad="119063" dist="79375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KZ"/>
          </a:p>
        </p:txBody>
      </p:sp>
      <p:sp>
        <p:nvSpPr>
          <p:cNvPr id="34" name="Shape 32"/>
          <p:cNvSpPr/>
          <p:nvPr/>
        </p:nvSpPr>
        <p:spPr>
          <a:xfrm>
            <a:off x="6316266" y="1016000"/>
            <a:ext cx="138906" cy="158750"/>
          </a:xfrm>
          <a:custGeom>
            <a:avLst/>
            <a:gdLst/>
            <a:ahLst/>
            <a:cxnLst/>
            <a:rect l="l" t="t" r="r" b="b"/>
            <a:pathLst>
              <a:path w="138906" h="158750">
                <a:moveTo>
                  <a:pt x="59531" y="39688"/>
                </a:moveTo>
                <a:cubicBezTo>
                  <a:pt x="59531" y="23259"/>
                  <a:pt x="46194" y="9922"/>
                  <a:pt x="29766" y="9922"/>
                </a:cubicBezTo>
                <a:cubicBezTo>
                  <a:pt x="13338" y="9922"/>
                  <a:pt x="0" y="23259"/>
                  <a:pt x="0" y="39688"/>
                </a:cubicBezTo>
                <a:cubicBezTo>
                  <a:pt x="0" y="56116"/>
                  <a:pt x="13338" y="69453"/>
                  <a:pt x="29766" y="69453"/>
                </a:cubicBezTo>
                <a:cubicBezTo>
                  <a:pt x="46194" y="69453"/>
                  <a:pt x="59531" y="56116"/>
                  <a:pt x="59531" y="39688"/>
                </a:cubicBezTo>
                <a:close/>
                <a:moveTo>
                  <a:pt x="138906" y="119062"/>
                </a:moveTo>
                <a:cubicBezTo>
                  <a:pt x="138906" y="102634"/>
                  <a:pt x="125569" y="89297"/>
                  <a:pt x="109141" y="89297"/>
                </a:cubicBezTo>
                <a:cubicBezTo>
                  <a:pt x="92713" y="89297"/>
                  <a:pt x="79375" y="102634"/>
                  <a:pt x="79375" y="119062"/>
                </a:cubicBezTo>
                <a:cubicBezTo>
                  <a:pt x="79375" y="135491"/>
                  <a:pt x="92713" y="148828"/>
                  <a:pt x="109141" y="148828"/>
                </a:cubicBezTo>
                <a:cubicBezTo>
                  <a:pt x="125569" y="148828"/>
                  <a:pt x="138906" y="135491"/>
                  <a:pt x="138906" y="119062"/>
                </a:cubicBezTo>
                <a:close/>
                <a:moveTo>
                  <a:pt x="135992" y="26851"/>
                </a:moveTo>
                <a:cubicBezTo>
                  <a:pt x="139867" y="22975"/>
                  <a:pt x="139867" y="16681"/>
                  <a:pt x="135992" y="12805"/>
                </a:cubicBezTo>
                <a:cubicBezTo>
                  <a:pt x="132116" y="8930"/>
                  <a:pt x="125822" y="8930"/>
                  <a:pt x="121946" y="12805"/>
                </a:cubicBezTo>
                <a:lnTo>
                  <a:pt x="2884" y="131868"/>
                </a:lnTo>
                <a:cubicBezTo>
                  <a:pt x="-992" y="135744"/>
                  <a:pt x="-992" y="142038"/>
                  <a:pt x="2884" y="145914"/>
                </a:cubicBezTo>
                <a:cubicBezTo>
                  <a:pt x="6759" y="149789"/>
                  <a:pt x="13053" y="149789"/>
                  <a:pt x="16929" y="145914"/>
                </a:cubicBezTo>
                <a:lnTo>
                  <a:pt x="135992" y="26851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5" name="Text 33"/>
          <p:cNvSpPr/>
          <p:nvPr/>
        </p:nvSpPr>
        <p:spPr>
          <a:xfrm>
            <a:off x="6484938" y="984250"/>
            <a:ext cx="534193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Софинансирование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6286500" y="1270000"/>
            <a:ext cx="5461000" cy="762000"/>
          </a:xfrm>
          <a:custGeom>
            <a:avLst/>
            <a:gdLst/>
            <a:ahLst/>
            <a:cxnLst/>
            <a:rect l="l" t="t" r="r" b="b"/>
            <a:pathLst>
              <a:path w="5461000" h="762000">
                <a:moveTo>
                  <a:pt x="31753" y="0"/>
                </a:moveTo>
                <a:lnTo>
                  <a:pt x="5429247" y="0"/>
                </a:lnTo>
                <a:cubicBezTo>
                  <a:pt x="5446784" y="0"/>
                  <a:pt x="5461000" y="14216"/>
                  <a:pt x="5461000" y="31753"/>
                </a:cubicBezTo>
                <a:lnTo>
                  <a:pt x="5461000" y="730247"/>
                </a:lnTo>
                <a:cubicBezTo>
                  <a:pt x="5461000" y="747784"/>
                  <a:pt x="5446784" y="762000"/>
                  <a:pt x="5429247" y="762000"/>
                </a:cubicBezTo>
                <a:lnTo>
                  <a:pt x="31753" y="762000"/>
                </a:lnTo>
                <a:cubicBezTo>
                  <a:pt x="14216" y="762000"/>
                  <a:pt x="0" y="747784"/>
                  <a:pt x="0" y="730247"/>
                </a:cubicBezTo>
                <a:lnTo>
                  <a:pt x="0" y="31753"/>
                </a:lnTo>
                <a:cubicBezTo>
                  <a:pt x="0" y="14228"/>
                  <a:pt x="14228" y="0"/>
                  <a:pt x="31753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7" name="Text 35"/>
          <p:cNvSpPr/>
          <p:nvPr/>
        </p:nvSpPr>
        <p:spPr>
          <a:xfrm>
            <a:off x="6381750" y="1365250"/>
            <a:ext cx="5334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Соглашение о вкладе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6381750" y="1555750"/>
            <a:ext cx="53340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 произвольной форме с указанием названия программы, сроков, суммы вклада, подписанное и заверенное печатями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6286500" y="2095500"/>
            <a:ext cx="5461000" cy="762000"/>
          </a:xfrm>
          <a:custGeom>
            <a:avLst/>
            <a:gdLst/>
            <a:ahLst/>
            <a:cxnLst/>
            <a:rect l="l" t="t" r="r" b="b"/>
            <a:pathLst>
              <a:path w="5461000" h="762000">
                <a:moveTo>
                  <a:pt x="31753" y="0"/>
                </a:moveTo>
                <a:lnTo>
                  <a:pt x="5429247" y="0"/>
                </a:lnTo>
                <a:cubicBezTo>
                  <a:pt x="5446784" y="0"/>
                  <a:pt x="5461000" y="14216"/>
                  <a:pt x="5461000" y="31753"/>
                </a:cubicBezTo>
                <a:lnTo>
                  <a:pt x="5461000" y="730247"/>
                </a:lnTo>
                <a:cubicBezTo>
                  <a:pt x="5461000" y="747784"/>
                  <a:pt x="5446784" y="762000"/>
                  <a:pt x="5429247" y="762000"/>
                </a:cubicBezTo>
                <a:lnTo>
                  <a:pt x="31753" y="762000"/>
                </a:lnTo>
                <a:cubicBezTo>
                  <a:pt x="14216" y="762000"/>
                  <a:pt x="0" y="747784"/>
                  <a:pt x="0" y="730247"/>
                </a:cubicBezTo>
                <a:lnTo>
                  <a:pt x="0" y="31753"/>
                </a:lnTo>
                <a:cubicBezTo>
                  <a:pt x="0" y="14228"/>
                  <a:pt x="14228" y="0"/>
                  <a:pt x="31753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0" name="Text 38"/>
          <p:cNvSpPr/>
          <p:nvPr/>
        </p:nvSpPr>
        <p:spPr>
          <a:xfrm>
            <a:off x="6381750" y="2190750"/>
            <a:ext cx="5334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Баллы за софинансирование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6381750" y="2381250"/>
            <a:ext cx="5334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За каждые 5% </a:t>
            </a:r>
            <a:r>
              <a:rPr lang="en-US" sz="1000" dirty="0" err="1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софинансирования</a:t>
            </a:r>
            <a:r>
              <a:rPr lang="en-US" sz="100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 </a:t>
            </a: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+1 балл на этапе рассмотрения ННС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6381750" y="2571750"/>
            <a:ext cx="5334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Максимум: 4 балла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6286500" y="2921000"/>
            <a:ext cx="5461000" cy="762000"/>
          </a:xfrm>
          <a:custGeom>
            <a:avLst/>
            <a:gdLst/>
            <a:ahLst/>
            <a:cxnLst/>
            <a:rect l="l" t="t" r="r" b="b"/>
            <a:pathLst>
              <a:path w="5461000" h="762000">
                <a:moveTo>
                  <a:pt x="31753" y="0"/>
                </a:moveTo>
                <a:lnTo>
                  <a:pt x="5429247" y="0"/>
                </a:lnTo>
                <a:cubicBezTo>
                  <a:pt x="5446784" y="0"/>
                  <a:pt x="5461000" y="14216"/>
                  <a:pt x="5461000" y="31753"/>
                </a:cubicBezTo>
                <a:lnTo>
                  <a:pt x="5461000" y="730247"/>
                </a:lnTo>
                <a:cubicBezTo>
                  <a:pt x="5461000" y="747784"/>
                  <a:pt x="5446784" y="762000"/>
                  <a:pt x="5429247" y="762000"/>
                </a:cubicBezTo>
                <a:lnTo>
                  <a:pt x="31753" y="762000"/>
                </a:lnTo>
                <a:cubicBezTo>
                  <a:pt x="14216" y="762000"/>
                  <a:pt x="0" y="747784"/>
                  <a:pt x="0" y="730247"/>
                </a:cubicBezTo>
                <a:lnTo>
                  <a:pt x="0" y="31753"/>
                </a:lnTo>
                <a:cubicBezTo>
                  <a:pt x="0" y="14228"/>
                  <a:pt x="14228" y="0"/>
                  <a:pt x="31753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4" name="Text 42"/>
          <p:cNvSpPr/>
          <p:nvPr/>
        </p:nvSpPr>
        <p:spPr>
          <a:xfrm>
            <a:off x="6381750" y="3016250"/>
            <a:ext cx="5334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Последствия отказа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6381750" y="3206750"/>
            <a:ext cx="53340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 случае отказа софинансирующей организации - возможно прекращение финансирования по решению ННС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6175375" y="3905250"/>
            <a:ext cx="5699125" cy="2159000"/>
          </a:xfrm>
          <a:custGeom>
            <a:avLst/>
            <a:gdLst/>
            <a:ahLst/>
            <a:cxnLst/>
            <a:rect l="l" t="t" r="r" b="b"/>
            <a:pathLst>
              <a:path w="5699125" h="2159000">
                <a:moveTo>
                  <a:pt x="31750" y="0"/>
                </a:moveTo>
                <a:lnTo>
                  <a:pt x="5635629" y="0"/>
                </a:lnTo>
                <a:cubicBezTo>
                  <a:pt x="5670697" y="0"/>
                  <a:pt x="5699125" y="28428"/>
                  <a:pt x="5699125" y="63496"/>
                </a:cubicBezTo>
                <a:lnTo>
                  <a:pt x="5699125" y="2095504"/>
                </a:lnTo>
                <a:cubicBezTo>
                  <a:pt x="5699125" y="2130572"/>
                  <a:pt x="5670697" y="2159000"/>
                  <a:pt x="5635629" y="2159000"/>
                </a:cubicBezTo>
                <a:lnTo>
                  <a:pt x="31750" y="2159000"/>
                </a:lnTo>
                <a:cubicBezTo>
                  <a:pt x="14227" y="2159000"/>
                  <a:pt x="0" y="2144773"/>
                  <a:pt x="0" y="2127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9FAFB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7" name="Shape 45"/>
          <p:cNvSpPr/>
          <p:nvPr/>
        </p:nvSpPr>
        <p:spPr>
          <a:xfrm>
            <a:off x="6175375" y="3905250"/>
            <a:ext cx="31750" cy="2159000"/>
          </a:xfrm>
          <a:custGeom>
            <a:avLst/>
            <a:gdLst/>
            <a:ahLst/>
            <a:cxnLst/>
            <a:rect l="l" t="t" r="r" b="b"/>
            <a:pathLst>
              <a:path w="31750" h="2159000">
                <a:moveTo>
                  <a:pt x="31750" y="0"/>
                </a:moveTo>
                <a:lnTo>
                  <a:pt x="31750" y="0"/>
                </a:lnTo>
                <a:lnTo>
                  <a:pt x="31750" y="2159000"/>
                </a:lnTo>
                <a:lnTo>
                  <a:pt x="31750" y="2159000"/>
                </a:lnTo>
                <a:cubicBezTo>
                  <a:pt x="14227" y="2159000"/>
                  <a:pt x="0" y="2144773"/>
                  <a:pt x="0" y="2127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8" name="Shape 46"/>
          <p:cNvSpPr/>
          <p:nvPr/>
        </p:nvSpPr>
        <p:spPr>
          <a:xfrm>
            <a:off x="6338094" y="4064000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54570" y="0"/>
                </a:moveTo>
                <a:cubicBezTo>
                  <a:pt x="46354" y="0"/>
                  <a:pt x="39688" y="6666"/>
                  <a:pt x="39688" y="14883"/>
                </a:cubicBezTo>
                <a:lnTo>
                  <a:pt x="39688" y="79375"/>
                </a:lnTo>
                <a:cubicBezTo>
                  <a:pt x="39688" y="87592"/>
                  <a:pt x="46354" y="94258"/>
                  <a:pt x="54570" y="94258"/>
                </a:cubicBezTo>
                <a:lnTo>
                  <a:pt x="74414" y="94258"/>
                </a:lnTo>
                <a:cubicBezTo>
                  <a:pt x="82631" y="94258"/>
                  <a:pt x="89297" y="87592"/>
                  <a:pt x="89297" y="79375"/>
                </a:cubicBezTo>
                <a:lnTo>
                  <a:pt x="89297" y="59531"/>
                </a:lnTo>
                <a:lnTo>
                  <a:pt x="99219" y="59531"/>
                </a:lnTo>
                <a:cubicBezTo>
                  <a:pt x="121140" y="59531"/>
                  <a:pt x="138906" y="77298"/>
                  <a:pt x="138906" y="99219"/>
                </a:cubicBezTo>
                <a:cubicBezTo>
                  <a:pt x="138906" y="121140"/>
                  <a:pt x="121140" y="138906"/>
                  <a:pt x="99219" y="138906"/>
                </a:cubicBezTo>
                <a:lnTo>
                  <a:pt x="9922" y="138906"/>
                </a:lnTo>
                <a:cubicBezTo>
                  <a:pt x="4434" y="138906"/>
                  <a:pt x="0" y="143340"/>
                  <a:pt x="0" y="148828"/>
                </a:cubicBezTo>
                <a:cubicBezTo>
                  <a:pt x="0" y="154316"/>
                  <a:pt x="4434" y="158750"/>
                  <a:pt x="9922" y="158750"/>
                </a:cubicBezTo>
                <a:lnTo>
                  <a:pt x="148828" y="158750"/>
                </a:lnTo>
                <a:cubicBezTo>
                  <a:pt x="154316" y="158750"/>
                  <a:pt x="158750" y="154316"/>
                  <a:pt x="158750" y="148828"/>
                </a:cubicBezTo>
                <a:cubicBezTo>
                  <a:pt x="158750" y="143340"/>
                  <a:pt x="154316" y="138906"/>
                  <a:pt x="148828" y="138906"/>
                </a:cubicBezTo>
                <a:lnTo>
                  <a:pt x="143588" y="138906"/>
                </a:lnTo>
                <a:cubicBezTo>
                  <a:pt x="153014" y="128364"/>
                  <a:pt x="158750" y="114474"/>
                  <a:pt x="158750" y="99219"/>
                </a:cubicBezTo>
                <a:cubicBezTo>
                  <a:pt x="158750" y="66353"/>
                  <a:pt x="132085" y="39688"/>
                  <a:pt x="99219" y="39688"/>
                </a:cubicBezTo>
                <a:lnTo>
                  <a:pt x="89297" y="39688"/>
                </a:lnTo>
                <a:lnTo>
                  <a:pt x="89297" y="14883"/>
                </a:lnTo>
                <a:cubicBezTo>
                  <a:pt x="89297" y="6666"/>
                  <a:pt x="82631" y="0"/>
                  <a:pt x="74414" y="0"/>
                </a:cubicBezTo>
                <a:lnTo>
                  <a:pt x="54570" y="0"/>
                </a:lnTo>
                <a:close/>
                <a:moveTo>
                  <a:pt x="37207" y="109141"/>
                </a:moveTo>
                <a:cubicBezTo>
                  <a:pt x="33083" y="109141"/>
                  <a:pt x="29766" y="112458"/>
                  <a:pt x="29766" y="116582"/>
                </a:cubicBezTo>
                <a:cubicBezTo>
                  <a:pt x="29766" y="120706"/>
                  <a:pt x="33083" y="124023"/>
                  <a:pt x="37207" y="124023"/>
                </a:cubicBezTo>
                <a:lnTo>
                  <a:pt x="91777" y="124023"/>
                </a:lnTo>
                <a:cubicBezTo>
                  <a:pt x="95901" y="124023"/>
                  <a:pt x="99219" y="120706"/>
                  <a:pt x="99219" y="116582"/>
                </a:cubicBezTo>
                <a:cubicBezTo>
                  <a:pt x="99219" y="112458"/>
                  <a:pt x="95901" y="109141"/>
                  <a:pt x="91777" y="109141"/>
                </a:cubicBezTo>
                <a:lnTo>
                  <a:pt x="37207" y="109141"/>
                </a:lnTo>
                <a:close/>
              </a:path>
            </a:pathLst>
          </a:custGeom>
          <a:solidFill>
            <a:srgbClr val="8B0000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9" name="Text 47"/>
          <p:cNvSpPr/>
          <p:nvPr/>
        </p:nvSpPr>
        <p:spPr>
          <a:xfrm>
            <a:off x="6516688" y="4032250"/>
            <a:ext cx="531018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Уровень технологической готовности (TRL)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6322219" y="4321969"/>
            <a:ext cx="5421313" cy="769938"/>
          </a:xfrm>
          <a:custGeom>
            <a:avLst/>
            <a:gdLst/>
            <a:ahLst/>
            <a:cxnLst/>
            <a:rect l="l" t="t" r="r" b="b"/>
            <a:pathLst>
              <a:path w="5421313" h="769938">
                <a:moveTo>
                  <a:pt x="31752" y="0"/>
                </a:moveTo>
                <a:lnTo>
                  <a:pt x="5389560" y="0"/>
                </a:lnTo>
                <a:cubicBezTo>
                  <a:pt x="5407097" y="0"/>
                  <a:pt x="5421313" y="14216"/>
                  <a:pt x="5421313" y="31752"/>
                </a:cubicBezTo>
                <a:lnTo>
                  <a:pt x="5421313" y="738185"/>
                </a:lnTo>
                <a:cubicBezTo>
                  <a:pt x="5421313" y="755722"/>
                  <a:pt x="5407097" y="769938"/>
                  <a:pt x="5389560" y="769938"/>
                </a:cubicBezTo>
                <a:lnTo>
                  <a:pt x="31752" y="769938"/>
                </a:lnTo>
                <a:cubicBezTo>
                  <a:pt x="14216" y="769938"/>
                  <a:pt x="0" y="755722"/>
                  <a:pt x="0" y="738185"/>
                </a:cubicBezTo>
                <a:lnTo>
                  <a:pt x="0" y="31752"/>
                </a:lnTo>
                <a:cubicBezTo>
                  <a:pt x="0" y="14216"/>
                  <a:pt x="14216" y="0"/>
                  <a:pt x="31752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51" name="Text 49"/>
          <p:cNvSpPr/>
          <p:nvPr/>
        </p:nvSpPr>
        <p:spPr>
          <a:xfrm>
            <a:off x="6421438" y="4421188"/>
            <a:ext cx="528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 заявке (п. 2.3 главы 2 приложения 1):</a:t>
            </a:r>
            <a:endParaRPr lang="en-US" sz="1600" dirty="0"/>
          </a:p>
        </p:txBody>
      </p:sp>
      <p:sp>
        <p:nvSpPr>
          <p:cNvPr id="52" name="Text 50"/>
          <p:cNvSpPr/>
          <p:nvPr/>
        </p:nvSpPr>
        <p:spPr>
          <a:xfrm>
            <a:off x="6421438" y="4611688"/>
            <a:ext cx="528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Указать уровень TRL на этапе подачи заявки и завершения программы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6421438" y="4802188"/>
            <a:ext cx="528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Шкала: </a:t>
            </a:r>
            <a:r>
              <a:rPr lang="en-US" sz="1000" dirty="0" err="1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от</a:t>
            </a: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</a:t>
            </a:r>
            <a:r>
              <a:rPr lang="kk-KZ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1</a:t>
            </a: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до 9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6322219" y="5163344"/>
            <a:ext cx="5421313" cy="769938"/>
          </a:xfrm>
          <a:custGeom>
            <a:avLst/>
            <a:gdLst/>
            <a:ahLst/>
            <a:cxnLst/>
            <a:rect l="l" t="t" r="r" b="b"/>
            <a:pathLst>
              <a:path w="5421313" h="769938">
                <a:moveTo>
                  <a:pt x="31752" y="0"/>
                </a:moveTo>
                <a:lnTo>
                  <a:pt x="5389560" y="0"/>
                </a:lnTo>
                <a:cubicBezTo>
                  <a:pt x="5407097" y="0"/>
                  <a:pt x="5421313" y="14216"/>
                  <a:pt x="5421313" y="31752"/>
                </a:cubicBezTo>
                <a:lnTo>
                  <a:pt x="5421313" y="738185"/>
                </a:lnTo>
                <a:cubicBezTo>
                  <a:pt x="5421313" y="755722"/>
                  <a:pt x="5407097" y="769938"/>
                  <a:pt x="5389560" y="769938"/>
                </a:cubicBezTo>
                <a:lnTo>
                  <a:pt x="31752" y="769938"/>
                </a:lnTo>
                <a:cubicBezTo>
                  <a:pt x="14216" y="769938"/>
                  <a:pt x="0" y="755722"/>
                  <a:pt x="0" y="738185"/>
                </a:cubicBezTo>
                <a:lnTo>
                  <a:pt x="0" y="31752"/>
                </a:lnTo>
                <a:cubicBezTo>
                  <a:pt x="0" y="14216"/>
                  <a:pt x="14216" y="0"/>
                  <a:pt x="31752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D1D5DC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55" name="Text 53"/>
          <p:cNvSpPr/>
          <p:nvPr/>
        </p:nvSpPr>
        <p:spPr>
          <a:xfrm>
            <a:off x="6421438" y="5262563"/>
            <a:ext cx="528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8B000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Для НТЗ № 2, 3, 4, 5, 6, 8: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6421438" y="5453063"/>
            <a:ext cx="528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Разработанность должна соответствовать не менее 6 уровню TRL</a:t>
            </a:r>
            <a:endParaRPr lang="en-US" sz="1600" dirty="0"/>
          </a:p>
        </p:txBody>
      </p:sp>
      <p:sp>
        <p:nvSpPr>
          <p:cNvPr id="57" name="Text 55"/>
          <p:cNvSpPr/>
          <p:nvPr/>
        </p:nvSpPr>
        <p:spPr>
          <a:xfrm>
            <a:off x="6421438" y="5643563"/>
            <a:ext cx="528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6B7280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 приложением подтверждающих документов к итоговому отчету</a:t>
            </a:r>
            <a:endParaRPr lang="en-US" sz="1600" dirty="0"/>
          </a:p>
        </p:txBody>
      </p:sp>
      <p:sp>
        <p:nvSpPr>
          <p:cNvPr id="58" name="Shape 56"/>
          <p:cNvSpPr/>
          <p:nvPr/>
        </p:nvSpPr>
        <p:spPr>
          <a:xfrm>
            <a:off x="6175375" y="6159500"/>
            <a:ext cx="5699125" cy="571500"/>
          </a:xfrm>
          <a:custGeom>
            <a:avLst/>
            <a:gdLst/>
            <a:ahLst/>
            <a:cxnLst/>
            <a:rect l="l" t="t" r="r" b="b"/>
            <a:pathLst>
              <a:path w="5699125" h="571500">
                <a:moveTo>
                  <a:pt x="31750" y="0"/>
                </a:moveTo>
                <a:lnTo>
                  <a:pt x="5635626" y="0"/>
                </a:lnTo>
                <a:cubicBezTo>
                  <a:pt x="5670695" y="0"/>
                  <a:pt x="5699125" y="28430"/>
                  <a:pt x="5699125" y="63499"/>
                </a:cubicBezTo>
                <a:lnTo>
                  <a:pt x="5699125" y="508001"/>
                </a:lnTo>
                <a:cubicBezTo>
                  <a:pt x="5699125" y="543070"/>
                  <a:pt x="5670695" y="571500"/>
                  <a:pt x="5635626" y="571500"/>
                </a:cubicBezTo>
                <a:lnTo>
                  <a:pt x="31750" y="571500"/>
                </a:lnTo>
                <a:cubicBezTo>
                  <a:pt x="14227" y="571500"/>
                  <a:pt x="0" y="557273"/>
                  <a:pt x="0" y="5397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D1FAE5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59" name="Shape 57"/>
          <p:cNvSpPr/>
          <p:nvPr/>
        </p:nvSpPr>
        <p:spPr>
          <a:xfrm>
            <a:off x="6175375" y="6159500"/>
            <a:ext cx="31750" cy="571500"/>
          </a:xfrm>
          <a:custGeom>
            <a:avLst/>
            <a:gdLst/>
            <a:ahLst/>
            <a:cxnLst/>
            <a:rect l="l" t="t" r="r" b="b"/>
            <a:pathLst>
              <a:path w="31750" h="571500">
                <a:moveTo>
                  <a:pt x="31750" y="0"/>
                </a:moveTo>
                <a:lnTo>
                  <a:pt x="31750" y="0"/>
                </a:lnTo>
                <a:lnTo>
                  <a:pt x="31750" y="571500"/>
                </a:lnTo>
                <a:lnTo>
                  <a:pt x="31750" y="571500"/>
                </a:lnTo>
                <a:cubicBezTo>
                  <a:pt x="14227" y="571500"/>
                  <a:pt x="0" y="557273"/>
                  <a:pt x="0" y="5397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0" name="Shape 58"/>
          <p:cNvSpPr/>
          <p:nvPr/>
        </p:nvSpPr>
        <p:spPr>
          <a:xfrm>
            <a:off x="6302375" y="6294438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63500" y="127000"/>
                </a:moveTo>
                <a:cubicBezTo>
                  <a:pt x="98547" y="127000"/>
                  <a:pt x="127000" y="98547"/>
                  <a:pt x="127000" y="63500"/>
                </a:cubicBezTo>
                <a:cubicBezTo>
                  <a:pt x="127000" y="28453"/>
                  <a:pt x="98547" y="0"/>
                  <a:pt x="63500" y="0"/>
                </a:cubicBezTo>
                <a:cubicBezTo>
                  <a:pt x="28453" y="0"/>
                  <a:pt x="0" y="28453"/>
                  <a:pt x="0" y="63500"/>
                </a:cubicBezTo>
                <a:cubicBezTo>
                  <a:pt x="0" y="98547"/>
                  <a:pt x="28453" y="127000"/>
                  <a:pt x="63500" y="127000"/>
                </a:cubicBezTo>
                <a:close/>
                <a:moveTo>
                  <a:pt x="84435" y="52760"/>
                </a:moveTo>
                <a:lnTo>
                  <a:pt x="64591" y="84510"/>
                </a:lnTo>
                <a:cubicBezTo>
                  <a:pt x="63550" y="86171"/>
                  <a:pt x="61764" y="87213"/>
                  <a:pt x="59804" y="87313"/>
                </a:cubicBezTo>
                <a:cubicBezTo>
                  <a:pt x="57845" y="87412"/>
                  <a:pt x="55959" y="86519"/>
                  <a:pt x="54794" y="84931"/>
                </a:cubicBezTo>
                <a:lnTo>
                  <a:pt x="42887" y="69056"/>
                </a:lnTo>
                <a:cubicBezTo>
                  <a:pt x="40903" y="66427"/>
                  <a:pt x="41449" y="62706"/>
                  <a:pt x="44078" y="60722"/>
                </a:cubicBezTo>
                <a:cubicBezTo>
                  <a:pt x="46707" y="58737"/>
                  <a:pt x="50428" y="59283"/>
                  <a:pt x="52412" y="61913"/>
                </a:cubicBezTo>
                <a:lnTo>
                  <a:pt x="59110" y="70842"/>
                </a:lnTo>
                <a:lnTo>
                  <a:pt x="74340" y="46459"/>
                </a:lnTo>
                <a:cubicBezTo>
                  <a:pt x="76076" y="43681"/>
                  <a:pt x="79747" y="42813"/>
                  <a:pt x="82550" y="44574"/>
                </a:cubicBezTo>
                <a:cubicBezTo>
                  <a:pt x="85353" y="46335"/>
                  <a:pt x="86196" y="49981"/>
                  <a:pt x="84435" y="52784"/>
                </a:cubicBezTo>
                <a:close/>
              </a:path>
            </a:pathLst>
          </a:custGeom>
          <a:solidFill>
            <a:srgbClr val="059669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61" name="Text 59"/>
          <p:cNvSpPr/>
          <p:nvPr/>
        </p:nvSpPr>
        <p:spPr>
          <a:xfrm>
            <a:off x="6484938" y="6254750"/>
            <a:ext cx="5357813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059669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Заявки должны соответствовать принципам и нормам академической и исследовательской этики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1639</TotalTime>
  <Words>3340</Words>
  <Application>Microsoft Office PowerPoint</Application>
  <PresentationFormat>Широкоэкранный</PresentationFormat>
  <Paragraphs>556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思源宋体</vt:lpstr>
      <vt:lpstr>Calibri</vt:lpstr>
      <vt:lpstr>Arial</vt:lpstr>
      <vt:lpstr>Times New Roman</vt:lpstr>
      <vt:lpstr>MiSans</vt:lpstr>
      <vt:lpstr>Aptos</vt:lpstr>
      <vt:lpstr>Custom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Конкурсная документация ПЦФ 2026-2028</dc:title>
  <dc:subject>Конкурсная документация ПЦФ 2026-2028</dc:subject>
  <dc:creator>Baurzhan Israilov</dc:creator>
  <cp:lastModifiedBy>Назым Келемсеит</cp:lastModifiedBy>
  <cp:revision>25</cp:revision>
  <dcterms:created xsi:type="dcterms:W3CDTF">2026-02-14T17:17:45Z</dcterms:created>
  <dcterms:modified xsi:type="dcterms:W3CDTF">2026-03-06T08:45:45Z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{"Label":"Конкурсная документация ПЦФ 2026-2028","ContentProducer":"001191110108MACG2KBH8F10000","ProduceID":"19c5d218-ecf2-8366-8000-00003ee8d074","ReservedCode1":"","ContentPropagator":"001191110108MACG2KBH8F20000","PropagateID":"19c5d218-ecf2-8366-8000-00003ee8d074","ReservedCode2":""}</vt:lpwstr>
  </property>
</Properties>
</file>