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86" r:id="rId2"/>
    <p:sldId id="257" r:id="rId3"/>
    <p:sldId id="258" r:id="rId4"/>
    <p:sldId id="285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81" r:id="rId21"/>
    <p:sldId id="282" r:id="rId22"/>
    <p:sldId id="283" r:id="rId23"/>
    <p:sldId id="284" r:id="rId2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A4C"/>
    <a:srgbClr val="122B4E"/>
    <a:srgbClr val="122D51"/>
    <a:srgbClr val="122C4F"/>
    <a:srgbClr val="112A4D"/>
    <a:srgbClr val="193C66"/>
    <a:srgbClr val="193E68"/>
    <a:srgbClr val="1A3F6A"/>
    <a:srgbClr val="183C64"/>
    <a:srgbClr val="193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69" autoAdjust="0"/>
    <p:restoredTop sz="96433" autoAdjust="0"/>
  </p:normalViewPr>
  <p:slideViewPr>
    <p:cSldViewPr snapToGrid="0" snapToObjects="1">
      <p:cViewPr varScale="1">
        <p:scale>
          <a:sx n="70" d="100"/>
          <a:sy n="70" d="100"/>
        </p:scale>
        <p:origin x="10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США</c:v>
                </c:pt>
                <c:pt idx="1">
                  <c:v>Германия</c:v>
                </c:pt>
                <c:pt idx="2">
                  <c:v>Япония</c:v>
                </c:pt>
                <c:pt idx="3">
                  <c:v>Швеция</c:v>
                </c:pt>
                <c:pt idx="4">
                  <c:v>Южная Корея</c:v>
                </c:pt>
                <c:pt idx="5">
                  <c:v>Израиль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2.8</c:v>
                </c:pt>
                <c:pt idx="1">
                  <c:v>3.04</c:v>
                </c:pt>
                <c:pt idx="2">
                  <c:v>3.2</c:v>
                </c:pt>
                <c:pt idx="3">
                  <c:v>3.31</c:v>
                </c:pt>
                <c:pt idx="4">
                  <c:v>4.55</c:v>
                </c:pt>
                <c:pt idx="5">
                  <c:v>4.58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Ряд 1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37F8-4AF7-8FA7-DA7AB911D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207424"/>
        <c:axId val="32273152"/>
      </c:barChart>
      <c:catAx>
        <c:axId val="37207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273152"/>
        <c:crosses val="autoZero"/>
        <c:auto val="1"/>
        <c:lblAlgn val="ctr"/>
        <c:lblOffset val="100"/>
        <c:noMultiLvlLbl val="0"/>
      </c:catAx>
      <c:valAx>
        <c:axId val="32273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0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Киргизия</c:v>
                </c:pt>
                <c:pt idx="1">
                  <c:v>Казахстан</c:v>
                </c:pt>
                <c:pt idx="2">
                  <c:v>Армения</c:v>
                </c:pt>
                <c:pt idx="3">
                  <c:v>Беларусь</c:v>
                </c:pt>
                <c:pt idx="4">
                  <c:v>Россия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0.11</c:v>
                </c:pt>
                <c:pt idx="1">
                  <c:v>0.13</c:v>
                </c:pt>
                <c:pt idx="2">
                  <c:v>0.23</c:v>
                </c:pt>
                <c:pt idx="3">
                  <c:v>0.59</c:v>
                </c:pt>
                <c:pt idx="4">
                  <c:v>1.1100000000000001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Ряд 1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FD91-4D4C-9FF2-BD9FE5A9F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223232"/>
        <c:axId val="32224768"/>
      </c:barChart>
      <c:catAx>
        <c:axId val="32223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224768"/>
        <c:crosses val="autoZero"/>
        <c:auto val="1"/>
        <c:lblAlgn val="ctr"/>
        <c:lblOffset val="100"/>
        <c:noMultiLvlLbl val="0"/>
      </c:catAx>
      <c:valAx>
        <c:axId val="32224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22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государственный сектор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27-42C0-8C7E-6791E1706A32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27-42C0-8C7E-6791E1706A32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27-42C0-8C7E-6791E1706A32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27-42C0-8C7E-6791E1706A32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27-42C0-8C7E-6791E1706A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101</c:v>
                </c:pt>
                <c:pt idx="1">
                  <c:v>94</c:v>
                </c:pt>
                <c:pt idx="2">
                  <c:v>100</c:v>
                </c:pt>
                <c:pt idx="3">
                  <c:v>101</c:v>
                </c:pt>
                <c:pt idx="4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27-42C0-8C7E-6791E1706A32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сектор высшего профессионального образования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105</c:v>
                </c:pt>
                <c:pt idx="1">
                  <c:v>103</c:v>
                </c:pt>
                <c:pt idx="2">
                  <c:v>103</c:v>
                </c:pt>
                <c:pt idx="3">
                  <c:v>99</c:v>
                </c:pt>
                <c:pt idx="4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27-42C0-8C7E-6791E1706A32}"/>
            </c:ext>
          </c:extLst>
        </c:ser>
        <c:ser>
          <c:idx val="3"/>
          <c:order val="2"/>
          <c:tx>
            <c:strRef>
              <c:f>Лист1!$A$5</c:f>
              <c:strCache>
                <c:ptCount val="1"/>
                <c:pt idx="0">
                  <c:v>некоммерческий сектор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12A4C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37</c:v>
                </c:pt>
                <c:pt idx="1">
                  <c:v>39</c:v>
                </c:pt>
                <c:pt idx="2">
                  <c:v>31</c:v>
                </c:pt>
                <c:pt idx="3">
                  <c:v>40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27-42C0-8C7E-6791E1706A32}"/>
            </c:ext>
          </c:extLst>
        </c:ser>
        <c:ser>
          <c:idx val="4"/>
          <c:order val="3"/>
          <c:tx>
            <c:strRef>
              <c:f>Лист1!$A$2</c:f>
              <c:strCache>
                <c:ptCount val="1"/>
                <c:pt idx="0">
                  <c:v>предпринимательский сектор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149</c:v>
                </c:pt>
                <c:pt idx="1">
                  <c:v>154</c:v>
                </c:pt>
                <c:pt idx="2">
                  <c:v>149</c:v>
                </c:pt>
                <c:pt idx="3">
                  <c:v>146</c:v>
                </c:pt>
                <c:pt idx="4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27-42C0-8C7E-6791E1706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282176"/>
        <c:axId val="37283712"/>
      </c:barChart>
      <c:catAx>
        <c:axId val="3728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A347B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83712"/>
        <c:crosses val="autoZero"/>
        <c:auto val="1"/>
        <c:lblAlgn val="ctr"/>
        <c:lblOffset val="100"/>
        <c:noMultiLvlLbl val="0"/>
      </c:catAx>
      <c:valAx>
        <c:axId val="372837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28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ВУЗы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89</c:v>
                </c:pt>
                <c:pt idx="1">
                  <c:v>90</c:v>
                </c:pt>
                <c:pt idx="2">
                  <c:v>93</c:v>
                </c:pt>
                <c:pt idx="3">
                  <c:v>89</c:v>
                </c:pt>
                <c:pt idx="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C-4612-AF35-E5C221E41708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245</c:v>
                </c:pt>
                <c:pt idx="1">
                  <c:v>237</c:v>
                </c:pt>
                <c:pt idx="2">
                  <c:v>225</c:v>
                </c:pt>
                <c:pt idx="3">
                  <c:v>230</c:v>
                </c:pt>
                <c:pt idx="4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C-4612-AF35-E5C221E41708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Другие организации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58</c:v>
                </c:pt>
                <c:pt idx="1">
                  <c:v>63</c:v>
                </c:pt>
                <c:pt idx="2">
                  <c:v>65</c:v>
                </c:pt>
                <c:pt idx="3">
                  <c:v>67</c:v>
                </c:pt>
                <c:pt idx="4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5C-4612-AF35-E5C221E41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9856768"/>
        <c:axId val="39866752"/>
      </c:barChart>
      <c:catAx>
        <c:axId val="3985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866752"/>
        <c:crosses val="autoZero"/>
        <c:auto val="1"/>
        <c:lblAlgn val="ctr"/>
        <c:lblOffset val="100"/>
        <c:noMultiLvlLbl val="0"/>
      </c:catAx>
      <c:valAx>
        <c:axId val="39866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985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Государственная</c:v>
                </c:pt>
              </c:strCache>
            </c:strRef>
          </c:tx>
          <c:spPr>
            <a:solidFill>
              <a:srgbClr val="FB71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112</c:v>
                </c:pt>
                <c:pt idx="1">
                  <c:v>106</c:v>
                </c:pt>
                <c:pt idx="2">
                  <c:v>102</c:v>
                </c:pt>
                <c:pt idx="3">
                  <c:v>104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2-497E-B0A2-FBF2F88DE02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Частная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270</c:v>
                </c:pt>
                <c:pt idx="1">
                  <c:v>276</c:v>
                </c:pt>
                <c:pt idx="2">
                  <c:v>272</c:v>
                </c:pt>
                <c:pt idx="3">
                  <c:v>269</c:v>
                </c:pt>
                <c:pt idx="4">
                  <c:v>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D2-497E-B0A2-FBF2F88DE02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Иностранная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9.29416999402831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D2-497E-B0A2-FBF2F88DE02A}"/>
                </c:ext>
              </c:extLst>
            </c:dLbl>
            <c:dLbl>
              <c:idx val="1"/>
              <c:layout>
                <c:manualLayout>
                  <c:x val="0"/>
                  <c:y val="-8.67455866109309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D2-497E-B0A2-FBF2F88DE02A}"/>
                </c:ext>
              </c:extLst>
            </c:dLbl>
            <c:dLbl>
              <c:idx val="2"/>
              <c:layout>
                <c:manualLayout>
                  <c:x val="-7.7515645463824015E-17"/>
                  <c:y val="-9.2941699940283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D2-497E-B0A2-FBF2F88DE02A}"/>
                </c:ext>
              </c:extLst>
            </c:dLbl>
            <c:dLbl>
              <c:idx val="3"/>
              <c:layout>
                <c:manualLayout>
                  <c:x val="-7.7515645463824015E-17"/>
                  <c:y val="-8.67455866109309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D2-497E-B0A2-FBF2F88DE02A}"/>
                </c:ext>
              </c:extLst>
            </c:dLbl>
            <c:dLbl>
              <c:idx val="4"/>
              <c:layout>
                <c:manualLayout>
                  <c:x val="-1.5503129092764803E-16"/>
                  <c:y val="-8.67455866109309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D2-497E-B0A2-FBF2F88DE0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9D2-497E-B0A2-FBF2F88DE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0001920"/>
        <c:axId val="40003456"/>
      </c:barChart>
      <c:catAx>
        <c:axId val="4000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EC287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03456"/>
        <c:crosses val="autoZero"/>
        <c:auto val="1"/>
        <c:lblAlgn val="ctr"/>
        <c:lblOffset val="100"/>
        <c:noMultiLvlLbl val="0"/>
      </c:catAx>
      <c:valAx>
        <c:axId val="400034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400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Исследователи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18930</c:v>
                </c:pt>
                <c:pt idx="1">
                  <c:v>18454</c:v>
                </c:pt>
                <c:pt idx="2">
                  <c:v>17421</c:v>
                </c:pt>
                <c:pt idx="3">
                  <c:v>17205</c:v>
                </c:pt>
                <c:pt idx="4">
                  <c:v>17454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4C-4FD6-93BD-75AC3815BF1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Техники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3882</c:v>
                </c:pt>
                <c:pt idx="1">
                  <c:v>3692</c:v>
                </c:pt>
                <c:pt idx="2">
                  <c:v>3326</c:v>
                </c:pt>
                <c:pt idx="3">
                  <c:v>2797</c:v>
                </c:pt>
                <c:pt idx="4">
                  <c:v>2836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4C-4FD6-93BD-75AC3815BF1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2981</c:v>
                </c:pt>
                <c:pt idx="1">
                  <c:v>2589</c:v>
                </c:pt>
                <c:pt idx="2">
                  <c:v>2238</c:v>
                </c:pt>
                <c:pt idx="3">
                  <c:v>2079</c:v>
                </c:pt>
                <c:pt idx="4">
                  <c:v>2088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4C-4FD6-93BD-75AC3815B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706560"/>
        <c:axId val="32708096"/>
      </c:barChart>
      <c:catAx>
        <c:axId val="3270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EC287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08096"/>
        <c:crosses val="autoZero"/>
        <c:auto val="1"/>
        <c:lblAlgn val="ctr"/>
        <c:lblOffset val="100"/>
        <c:noMultiLvlLbl val="0"/>
      </c:catAx>
      <c:valAx>
        <c:axId val="32708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70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599286417322836E-2"/>
          <c:y val="9.2427469115236471E-2"/>
          <c:w val="0.91740071358267716"/>
          <c:h val="0.582735983581433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публикаций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Россия</c:v>
                </c:pt>
                <c:pt idx="1">
                  <c:v>США</c:v>
                </c:pt>
                <c:pt idx="2">
                  <c:v>Великобритания</c:v>
                </c:pt>
                <c:pt idx="3">
                  <c:v>Украина</c:v>
                </c:pt>
                <c:pt idx="4">
                  <c:v>Польша</c:v>
                </c:pt>
                <c:pt idx="5">
                  <c:v>Англия</c:v>
                </c:pt>
                <c:pt idx="6">
                  <c:v>Китай</c:v>
                </c:pt>
                <c:pt idx="7">
                  <c:v>Германия</c:v>
                </c:pt>
                <c:pt idx="8">
                  <c:v>Италия</c:v>
                </c:pt>
                <c:pt idx="9">
                  <c:v>Турция</c:v>
                </c:pt>
                <c:pt idx="10">
                  <c:v>Франция</c:v>
                </c:pt>
                <c:pt idx="11">
                  <c:v>Южная Корея</c:v>
                </c:pt>
                <c:pt idx="12">
                  <c:v>Австранлия</c:v>
                </c:pt>
                <c:pt idx="13">
                  <c:v>Япония</c:v>
                </c:pt>
                <c:pt idx="14">
                  <c:v>Канада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1645</c:v>
                </c:pt>
                <c:pt idx="1">
                  <c:v>771</c:v>
                </c:pt>
                <c:pt idx="2">
                  <c:v>417</c:v>
                </c:pt>
                <c:pt idx="3">
                  <c:v>404</c:v>
                </c:pt>
                <c:pt idx="4">
                  <c:v>381</c:v>
                </c:pt>
                <c:pt idx="5">
                  <c:v>373</c:v>
                </c:pt>
                <c:pt idx="6">
                  <c:v>328</c:v>
                </c:pt>
                <c:pt idx="7">
                  <c:v>306</c:v>
                </c:pt>
                <c:pt idx="8">
                  <c:v>268</c:v>
                </c:pt>
                <c:pt idx="9">
                  <c:v>230</c:v>
                </c:pt>
                <c:pt idx="10">
                  <c:v>177</c:v>
                </c:pt>
                <c:pt idx="11">
                  <c:v>153</c:v>
                </c:pt>
                <c:pt idx="12">
                  <c:v>148</c:v>
                </c:pt>
                <c:pt idx="13">
                  <c:v>136</c:v>
                </c:pt>
                <c:pt idx="14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F1-4E4B-A354-8406A1D85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5794304"/>
        <c:axId val="7579276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Нормализованная средняя цитируемость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Лист1!$A$2:$A$16</c:f>
              <c:strCache>
                <c:ptCount val="15"/>
                <c:pt idx="0">
                  <c:v>Россия</c:v>
                </c:pt>
                <c:pt idx="1">
                  <c:v>США</c:v>
                </c:pt>
                <c:pt idx="2">
                  <c:v>Великобритания</c:v>
                </c:pt>
                <c:pt idx="3">
                  <c:v>Украина</c:v>
                </c:pt>
                <c:pt idx="4">
                  <c:v>Польша</c:v>
                </c:pt>
                <c:pt idx="5">
                  <c:v>Англия</c:v>
                </c:pt>
                <c:pt idx="6">
                  <c:v>Китай</c:v>
                </c:pt>
                <c:pt idx="7">
                  <c:v>Германия</c:v>
                </c:pt>
                <c:pt idx="8">
                  <c:v>Италия</c:v>
                </c:pt>
                <c:pt idx="9">
                  <c:v>Турция</c:v>
                </c:pt>
                <c:pt idx="10">
                  <c:v>Франция</c:v>
                </c:pt>
                <c:pt idx="11">
                  <c:v>Южная Корея</c:v>
                </c:pt>
                <c:pt idx="12">
                  <c:v>Австранлия</c:v>
                </c:pt>
                <c:pt idx="13">
                  <c:v>Япония</c:v>
                </c:pt>
                <c:pt idx="14">
                  <c:v>Канада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1.5</c:v>
                </c:pt>
                <c:pt idx="1">
                  <c:v>2.6</c:v>
                </c:pt>
                <c:pt idx="2">
                  <c:v>4.5999999999999996</c:v>
                </c:pt>
                <c:pt idx="3">
                  <c:v>3.2</c:v>
                </c:pt>
                <c:pt idx="4">
                  <c:v>4</c:v>
                </c:pt>
                <c:pt idx="5">
                  <c:v>5</c:v>
                </c:pt>
                <c:pt idx="6">
                  <c:v>3.9</c:v>
                </c:pt>
                <c:pt idx="7">
                  <c:v>5.4</c:v>
                </c:pt>
                <c:pt idx="8">
                  <c:v>5.3</c:v>
                </c:pt>
                <c:pt idx="9">
                  <c:v>4.7</c:v>
                </c:pt>
                <c:pt idx="10">
                  <c:v>7.4</c:v>
                </c:pt>
                <c:pt idx="11">
                  <c:v>7.6</c:v>
                </c:pt>
                <c:pt idx="12">
                  <c:v>9.5</c:v>
                </c:pt>
                <c:pt idx="13">
                  <c:v>8.3000000000000007</c:v>
                </c:pt>
                <c:pt idx="14">
                  <c:v>9.8000000000000007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F1-4E4B-A354-8406A1D85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82784"/>
        <c:axId val="75781248"/>
      </c:lineChart>
      <c:valAx>
        <c:axId val="7578124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82784"/>
        <c:crosses val="max"/>
        <c:crossBetween val="between"/>
      </c:valAx>
      <c:catAx>
        <c:axId val="7578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81248"/>
        <c:crosses val="autoZero"/>
        <c:auto val="1"/>
        <c:lblAlgn val="ctr"/>
        <c:lblOffset val="100"/>
        <c:noMultiLvlLbl val="0"/>
      </c:catAx>
      <c:valAx>
        <c:axId val="7579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94304"/>
        <c:crosses val="autoZero"/>
        <c:crossBetween val="between"/>
      </c:valAx>
      <c:catAx>
        <c:axId val="75794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792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5F742-B3F1-0249-A485-6BCD9910DF1D}" type="datetimeFigureOut">
              <a:rPr lang="ru-RU" smtClean="0"/>
              <a:t>15.08.2019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09F19-538A-8E4E-A735-74351BEB62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67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552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135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723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665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459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65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652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850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619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98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88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222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9763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8346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07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623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524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780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22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355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717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9F19-538A-8E4E-A735-74351BEB6292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618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6A0-95D7-49E8-AC70-4DF437207B56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88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2988-F787-46BF-AEF7-466EB9F3ABDE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80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B4C7-590E-4F71-B5A5-056C14980135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D4E-D5B2-48E6-9F7B-11BC6E78331B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58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CE31-3379-49CF-BB4E-95C82C21192C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74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AEDA8-B19A-4DF1-9859-2FB65DD9E938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10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9916-9946-49D3-8BE2-F75E429EF310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59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72F4-F00A-449D-8E88-E1522ADE31A4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2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6A1E-E951-4FFE-B17B-BF6B8F270B5C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48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4AE-8CC8-49A6-B9EE-A8A8D6559F50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33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7275-5B0B-416A-AD76-60F2987AC928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95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4224-1DCE-4AE2-A62C-28C578426E1B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93877-FFA4-704C-ACBD-2E6C60B5D1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41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981" y="1476033"/>
            <a:ext cx="9039320" cy="5084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91457" y="580371"/>
            <a:ext cx="98090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Consolas" panose="020B0609020204030204" pitchFamily="49" charset="0"/>
              </a:rPr>
              <a:t>НАУКА КАЗАХСТАНА: ТЕКУЩЕЕ СОСТОЯНИЕ,  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Consolas" panose="020B0609020204030204" pitchFamily="49" charset="0"/>
              </a:rPr>
              <a:t>SWOT-АНАЛИЗ, ЦИФРОВИЗАЦИЯ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3369" y="5763583"/>
            <a:ext cx="237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Ибраев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А.Ж., </a:t>
            </a:r>
          </a:p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президент АО НЦГНТЭ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05286" y="5763583"/>
            <a:ext cx="1339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Нур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-Султан </a:t>
            </a:r>
          </a:p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947568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28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86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Публикационная активность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464" y="1190909"/>
            <a:ext cx="1047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dirty="0"/>
              <a:t>Публикационная нагрузка в расчете на 1000 исследователей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909389" y="6035806"/>
            <a:ext cx="7967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данные с официальных статистических сайтов соответствующих государств </a:t>
            </a:r>
            <a:b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InCites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по состоянию на 27.05.2019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255555"/>
              </p:ext>
            </p:extLst>
          </p:nvPr>
        </p:nvGraphicFramePr>
        <p:xfrm>
          <a:off x="1451544" y="1976929"/>
          <a:ext cx="9288911" cy="3519273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715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4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49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22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СТРАНА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ПУБЛИКАЦИЙ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ЧИСЛЕННОСТЬ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ОБЩАЯ ЧИСЛЕННОСТЬ ИССЛЕДОВАТЕЛЕЙ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НАГРУЗКА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 1000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ИССЛЕДОВАТЕЛЕЙ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ПРОФЕССОРСКО-ПРЕПОДАВАТЕЛЬСКИЙ СОСТАВ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СПЕЦИАЛИСТЫ-ИССЛЕДОВАТЕЛИ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Армения 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000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7716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11707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Беларусь 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000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21186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17181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38367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Казахстан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000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8653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38204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17634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55837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Киргизия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000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12397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15789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Россия 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000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229211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255468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369 861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625 329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0800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095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28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86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Публикационная активность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464" y="1190909"/>
            <a:ext cx="1047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dirty="0"/>
              <a:t>Страны-партнеры Казахстана в науке, </a:t>
            </a:r>
            <a:r>
              <a:rPr lang="ru-RU"/>
              <a:t>2016-2018 гг.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45800" y="6033934"/>
            <a:ext cx="5988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InCites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по состоянию на 27.05.2019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07370003"/>
              </p:ext>
            </p:extLst>
          </p:nvPr>
        </p:nvGraphicFramePr>
        <p:xfrm>
          <a:off x="876463" y="1765795"/>
          <a:ext cx="9978489" cy="375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05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28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86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Публикационная активность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30364" y="6047385"/>
            <a:ext cx="78913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InCites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по состоянию на 27.05.2019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0541" y="1270963"/>
            <a:ext cx="1047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/>
              <a:t>Топ</a:t>
            </a:r>
            <a:r>
              <a:rPr lang="kk-KZ" altLang="ru-RU" dirty="0"/>
              <a:t>-</a:t>
            </a:r>
            <a:r>
              <a:rPr lang="ru-RU" altLang="ru-RU" dirty="0"/>
              <a:t>15 казахстанских организаций по количеству публикаций за 2016–2018 гг.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834387" y="1918136"/>
            <a:ext cx="10658788" cy="3540728"/>
            <a:chOff x="904723" y="1918136"/>
            <a:chExt cx="10658788" cy="3540728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910381" y="1918996"/>
              <a:ext cx="4943881" cy="1857075"/>
              <a:chOff x="910381" y="1492397"/>
              <a:chExt cx="4943881" cy="1857075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910381" y="1492397"/>
                <a:ext cx="4943881" cy="1857075"/>
              </a:xfrm>
              <a:prstGeom prst="rect">
                <a:avLst/>
              </a:prstGeom>
              <a:solidFill>
                <a:srgbClr val="FF92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1142784" y="2712367"/>
                <a:ext cx="22338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Назарбаев университет</a:t>
                </a: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1142784" y="2978486"/>
                <a:ext cx="64793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1 564</a:t>
                </a: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904723" y="3776071"/>
              <a:ext cx="4943881" cy="1645268"/>
              <a:chOff x="-143222" y="2173822"/>
              <a:chExt cx="4943881" cy="1669348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-143222" y="2173822"/>
                <a:ext cx="4943881" cy="1669348"/>
              </a:xfrm>
              <a:prstGeom prst="rect">
                <a:avLst/>
              </a:prstGeom>
              <a:solidFill>
                <a:srgbClr val="FFB6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63418" y="3124037"/>
                <a:ext cx="2158732" cy="338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err="1">
                    <a:solidFill>
                      <a:schemeClr val="bg1"/>
                    </a:solidFill>
                  </a:rPr>
                  <a:t>КазНУ</a:t>
                </a:r>
                <a:r>
                  <a:rPr lang="ru-RU" sz="1600" dirty="0">
                    <a:solidFill>
                      <a:schemeClr val="bg1"/>
                    </a:solidFill>
                  </a:rPr>
                  <a:t> им. Аль-</a:t>
                </a:r>
                <a:r>
                  <a:rPr lang="ru-RU" sz="1600" dirty="0" err="1">
                    <a:solidFill>
                      <a:schemeClr val="bg1"/>
                    </a:solidFill>
                  </a:rPr>
                  <a:t>Фараби</a:t>
                </a:r>
                <a:endParaRPr lang="ru-RU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63418" y="3413882"/>
                <a:ext cx="647934" cy="338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1 371</a:t>
                </a:r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5857400" y="1918997"/>
              <a:ext cx="2834655" cy="1609152"/>
              <a:chOff x="910381" y="1492398"/>
              <a:chExt cx="2834655" cy="1609152"/>
            </a:xfrm>
          </p:grpSpPr>
          <p:sp>
            <p:nvSpPr>
              <p:cNvPr id="37" name="Прямоугольник 36"/>
              <p:cNvSpPr/>
              <p:nvPr/>
            </p:nvSpPr>
            <p:spPr>
              <a:xfrm>
                <a:off x="910381" y="1492398"/>
                <a:ext cx="2834655" cy="1609152"/>
              </a:xfrm>
              <a:prstGeom prst="rect">
                <a:avLst/>
              </a:prstGeom>
              <a:solidFill>
                <a:srgbClr val="83838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934525" y="2469240"/>
                <a:ext cx="154369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chemeClr val="bg1"/>
                    </a:solidFill>
                  </a:rPr>
                  <a:t>ЕНУ им. Гумилева</a:t>
                </a: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943860" y="2721458"/>
                <a:ext cx="497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797</a:t>
                </a:r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8692055" y="1918997"/>
              <a:ext cx="1471448" cy="1609152"/>
              <a:chOff x="910382" y="1492398"/>
              <a:chExt cx="1471448" cy="1609152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910382" y="1492398"/>
                <a:ext cx="1471448" cy="1609152"/>
              </a:xfrm>
              <a:prstGeom prst="rect">
                <a:avLst/>
              </a:prstGeom>
              <a:solidFill>
                <a:srgbClr val="ABABA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943860" y="2300428"/>
                <a:ext cx="9204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err="1">
                    <a:solidFill>
                      <a:schemeClr val="bg1"/>
                    </a:solidFill>
                  </a:rPr>
                  <a:t>Satbayev</a:t>
                </a:r>
                <a:br>
                  <a:rPr lang="en-US" sz="1400" dirty="0">
                    <a:solidFill>
                      <a:schemeClr val="bg1"/>
                    </a:solidFill>
                  </a:rPr>
                </a:br>
                <a:r>
                  <a:rPr lang="en-US" sz="1400" dirty="0">
                    <a:solidFill>
                      <a:schemeClr val="bg1"/>
                    </a:solidFill>
                  </a:rPr>
                  <a:t>University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943859" y="2721458"/>
                <a:ext cx="497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419</a:t>
                </a:r>
                <a:endParaRPr lang="ru-RU" sz="1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10161121" y="1918136"/>
              <a:ext cx="1387366" cy="1609152"/>
              <a:chOff x="910382" y="1492398"/>
              <a:chExt cx="1387366" cy="1609152"/>
            </a:xfrm>
          </p:grpSpPr>
          <p:sp>
            <p:nvSpPr>
              <p:cNvPr id="46" name="Прямоугольник 45"/>
              <p:cNvSpPr/>
              <p:nvPr/>
            </p:nvSpPr>
            <p:spPr>
              <a:xfrm>
                <a:off x="910382" y="1492398"/>
                <a:ext cx="1387366" cy="1609152"/>
              </a:xfrm>
              <a:prstGeom prst="rect">
                <a:avLst/>
              </a:prstGeom>
              <a:solidFill>
                <a:srgbClr val="00598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943860" y="2300428"/>
                <a:ext cx="93897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 err="1">
                    <a:solidFill>
                      <a:schemeClr val="bg1"/>
                    </a:solidFill>
                  </a:rPr>
                  <a:t>КарГУ</a:t>
                </a:r>
                <a:r>
                  <a:rPr lang="ru-RU" sz="1400" dirty="0">
                    <a:solidFill>
                      <a:schemeClr val="bg1"/>
                    </a:solidFill>
                  </a:rPr>
                  <a:t> им.</a:t>
                </a:r>
                <a:br>
                  <a:rPr lang="en-US" sz="1400" dirty="0">
                    <a:solidFill>
                      <a:schemeClr val="bg1"/>
                    </a:solidFill>
                  </a:rPr>
                </a:br>
                <a:r>
                  <a:rPr lang="ru-RU" sz="1400" dirty="0" err="1">
                    <a:solidFill>
                      <a:schemeClr val="bg1"/>
                    </a:solidFill>
                  </a:rPr>
                  <a:t>Букетова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943859" y="2721458"/>
                <a:ext cx="497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378</a:t>
                </a:r>
              </a:p>
            </p:txBody>
          </p:sp>
        </p:grpSp>
        <p:grpSp>
          <p:nvGrpSpPr>
            <p:cNvPr id="49" name="Группа 48"/>
            <p:cNvGrpSpPr/>
            <p:nvPr/>
          </p:nvGrpSpPr>
          <p:grpSpPr>
            <a:xfrm>
              <a:off x="5862077" y="3528149"/>
              <a:ext cx="2578538" cy="753947"/>
              <a:chOff x="910382" y="2347602"/>
              <a:chExt cx="2578538" cy="753947"/>
            </a:xfrm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910382" y="2347602"/>
                <a:ext cx="2578538" cy="753947"/>
              </a:xfrm>
              <a:prstGeom prst="rect">
                <a:avLst/>
              </a:prstGeom>
              <a:solidFill>
                <a:srgbClr val="0084C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939184" y="2506736"/>
                <a:ext cx="7232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chemeClr val="bg1"/>
                    </a:solidFill>
                  </a:rPr>
                  <a:t>ИМИМ</a:t>
                </a: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943860" y="2721458"/>
                <a:ext cx="497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331</a:t>
                </a:r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>
              <a:off x="5857400" y="4296249"/>
              <a:ext cx="2578538" cy="645971"/>
              <a:chOff x="910382" y="2347602"/>
              <a:chExt cx="2578538" cy="645971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910382" y="2347602"/>
                <a:ext cx="2578538" cy="645971"/>
              </a:xfrm>
              <a:prstGeom prst="rect">
                <a:avLst/>
              </a:prstGeom>
              <a:solidFill>
                <a:srgbClr val="4F0C6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943860" y="2394282"/>
                <a:ext cx="15590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chemeClr val="bg1"/>
                    </a:solidFill>
                  </a:rPr>
                  <a:t>ЮКГУ им. </a:t>
                </a:r>
                <a:r>
                  <a:rPr lang="ru-RU" sz="1400" dirty="0" err="1">
                    <a:solidFill>
                      <a:schemeClr val="bg1"/>
                    </a:solidFill>
                  </a:rPr>
                  <a:t>Ауэзова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943860" y="2609004"/>
                <a:ext cx="497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286</a:t>
                </a: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5857400" y="4900889"/>
              <a:ext cx="2578538" cy="557975"/>
              <a:chOff x="910382" y="2306271"/>
              <a:chExt cx="2578538" cy="557975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910382" y="2347603"/>
                <a:ext cx="2578538" cy="471230"/>
              </a:xfrm>
              <a:prstGeom prst="rect">
                <a:avLst/>
              </a:prstGeom>
              <a:solidFill>
                <a:srgbClr val="6F30A9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923855" y="2306271"/>
                <a:ext cx="215950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chemeClr val="bg1"/>
                    </a:solidFill>
                  </a:rPr>
                  <a:t>Институт ядерной физики</a:t>
                </a:r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943860" y="2525692"/>
                <a:ext cx="497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219</a:t>
                </a:r>
              </a:p>
            </p:txBody>
          </p:sp>
        </p:grpSp>
        <p:grpSp>
          <p:nvGrpSpPr>
            <p:cNvPr id="62" name="Группа 61"/>
            <p:cNvGrpSpPr/>
            <p:nvPr/>
          </p:nvGrpSpPr>
          <p:grpSpPr>
            <a:xfrm>
              <a:off x="8435938" y="3525291"/>
              <a:ext cx="1092491" cy="949453"/>
              <a:chOff x="910382" y="2152096"/>
              <a:chExt cx="1092491" cy="949453"/>
            </a:xfrm>
          </p:grpSpPr>
          <p:sp>
            <p:nvSpPr>
              <p:cNvPr id="65" name="Прямоугольник 64"/>
              <p:cNvSpPr/>
              <p:nvPr/>
            </p:nvSpPr>
            <p:spPr>
              <a:xfrm>
                <a:off x="910382" y="2152096"/>
                <a:ext cx="1092491" cy="949453"/>
              </a:xfrm>
              <a:prstGeom prst="rect">
                <a:avLst/>
              </a:prstGeom>
              <a:solidFill>
                <a:srgbClr val="BC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938576" y="2506736"/>
                <a:ext cx="7244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 err="1">
                    <a:solidFill>
                      <a:schemeClr val="bg1"/>
                    </a:solidFill>
                  </a:rPr>
                  <a:t>КарГТУ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943860" y="2721458"/>
                <a:ext cx="497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172</a:t>
                </a:r>
              </a:p>
            </p:txBody>
          </p:sp>
        </p:grpSp>
        <p:grpSp>
          <p:nvGrpSpPr>
            <p:cNvPr id="69" name="Группа 68"/>
            <p:cNvGrpSpPr/>
            <p:nvPr/>
          </p:nvGrpSpPr>
          <p:grpSpPr>
            <a:xfrm>
              <a:off x="9502999" y="3524205"/>
              <a:ext cx="1147174" cy="949453"/>
              <a:chOff x="892747" y="2152096"/>
              <a:chExt cx="1147174" cy="949453"/>
            </a:xfrm>
          </p:grpSpPr>
          <p:sp>
            <p:nvSpPr>
              <p:cNvPr id="71" name="Прямоугольник 70"/>
              <p:cNvSpPr/>
              <p:nvPr/>
            </p:nvSpPr>
            <p:spPr>
              <a:xfrm>
                <a:off x="910382" y="2152096"/>
                <a:ext cx="1092491" cy="94945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892747" y="2370599"/>
                <a:ext cx="11471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err="1">
                    <a:solidFill>
                      <a:schemeClr val="bg1"/>
                    </a:solidFill>
                  </a:rPr>
                  <a:t>КазНМУ</a:t>
                </a:r>
                <a:r>
                  <a:rPr lang="ru-RU" sz="1200" dirty="0">
                    <a:solidFill>
                      <a:schemeClr val="bg1"/>
                    </a:solidFill>
                  </a:rPr>
                  <a:t> им.</a:t>
                </a:r>
                <a:br>
                  <a:rPr lang="ru-RU" sz="1200" dirty="0">
                    <a:solidFill>
                      <a:schemeClr val="bg1"/>
                    </a:solidFill>
                  </a:rPr>
                </a:br>
                <a:r>
                  <a:rPr lang="ru-RU" sz="1200" dirty="0" err="1">
                    <a:solidFill>
                      <a:schemeClr val="bg1"/>
                    </a:solidFill>
                  </a:rPr>
                  <a:t>Асфендиярова</a:t>
                </a:r>
                <a:endParaRPr lang="ru-RU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943860" y="2721458"/>
                <a:ext cx="497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166</a:t>
                </a:r>
              </a:p>
            </p:txBody>
          </p:sp>
        </p:grpSp>
        <p:grpSp>
          <p:nvGrpSpPr>
            <p:cNvPr id="77" name="Группа 76"/>
            <p:cNvGrpSpPr/>
            <p:nvPr/>
          </p:nvGrpSpPr>
          <p:grpSpPr>
            <a:xfrm>
              <a:off x="10604594" y="3528149"/>
              <a:ext cx="958917" cy="949453"/>
              <a:chOff x="892747" y="2152096"/>
              <a:chExt cx="958917" cy="949453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910383" y="2152096"/>
                <a:ext cx="928640" cy="949453"/>
              </a:xfrm>
              <a:prstGeom prst="rect">
                <a:avLst/>
              </a:prstGeom>
              <a:solidFill>
                <a:srgbClr val="007D2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2" name="Прямоугольник 81"/>
              <p:cNvSpPr/>
              <p:nvPr/>
            </p:nvSpPr>
            <p:spPr>
              <a:xfrm>
                <a:off x="892747" y="2370599"/>
                <a:ext cx="9589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>
                    <a:solidFill>
                      <a:schemeClr val="bg1"/>
                    </a:solidFill>
                  </a:rPr>
                  <a:t>ВКГТУ им.</a:t>
                </a:r>
                <a:br>
                  <a:rPr lang="ru-RU" sz="1200" dirty="0">
                    <a:solidFill>
                      <a:schemeClr val="bg1"/>
                    </a:solidFill>
                  </a:rPr>
                </a:br>
                <a:r>
                  <a:rPr lang="ru-RU" sz="1200" dirty="0" err="1">
                    <a:solidFill>
                      <a:schemeClr val="bg1"/>
                    </a:solidFill>
                  </a:rPr>
                  <a:t>Серикбаева</a:t>
                </a:r>
                <a:endParaRPr lang="ru-RU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Прямоугольник 82"/>
              <p:cNvSpPr/>
              <p:nvPr/>
            </p:nvSpPr>
            <p:spPr>
              <a:xfrm>
                <a:off x="943860" y="2721458"/>
                <a:ext cx="497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154</a:t>
                </a:r>
              </a:p>
            </p:txBody>
          </p:sp>
        </p:grpSp>
        <p:grpSp>
          <p:nvGrpSpPr>
            <p:cNvPr id="84" name="Группа 83"/>
            <p:cNvGrpSpPr/>
            <p:nvPr/>
          </p:nvGrpSpPr>
          <p:grpSpPr>
            <a:xfrm>
              <a:off x="8440835" y="4473019"/>
              <a:ext cx="1667506" cy="495192"/>
              <a:chOff x="910382" y="2616456"/>
              <a:chExt cx="1667506" cy="495192"/>
            </a:xfrm>
          </p:grpSpPr>
          <p:sp>
            <p:nvSpPr>
              <p:cNvPr id="85" name="Прямоугольник 84"/>
              <p:cNvSpPr/>
              <p:nvPr/>
            </p:nvSpPr>
            <p:spPr>
              <a:xfrm>
                <a:off x="910382" y="2616456"/>
                <a:ext cx="1667506" cy="485093"/>
              </a:xfrm>
              <a:prstGeom prst="rect">
                <a:avLst/>
              </a:prstGeom>
              <a:solidFill>
                <a:srgbClr val="61A41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6" name="Прямоугольник 85"/>
              <p:cNvSpPr/>
              <p:nvPr/>
            </p:nvSpPr>
            <p:spPr>
              <a:xfrm>
                <a:off x="942801" y="2647945"/>
                <a:ext cx="129477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200" dirty="0" err="1">
                    <a:solidFill>
                      <a:schemeClr val="bg1"/>
                    </a:solidFill>
                  </a:rPr>
                  <a:t>КазНПУ</a:t>
                </a:r>
                <a:r>
                  <a:rPr lang="ru-RU" sz="1200" dirty="0">
                    <a:solidFill>
                      <a:schemeClr val="bg1"/>
                    </a:solidFill>
                  </a:rPr>
                  <a:t> им. Абая</a:t>
                </a:r>
              </a:p>
            </p:txBody>
          </p:sp>
          <p:sp>
            <p:nvSpPr>
              <p:cNvPr id="87" name="Прямоугольник 86"/>
              <p:cNvSpPr/>
              <p:nvPr/>
            </p:nvSpPr>
            <p:spPr>
              <a:xfrm>
                <a:off x="942801" y="2803871"/>
                <a:ext cx="4587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chemeClr val="bg1"/>
                    </a:solidFill>
                  </a:rPr>
                  <a:t>138</a:t>
                </a:r>
              </a:p>
            </p:txBody>
          </p:sp>
        </p:grpSp>
        <p:grpSp>
          <p:nvGrpSpPr>
            <p:cNvPr id="88" name="Группа 87"/>
            <p:cNvGrpSpPr/>
            <p:nvPr/>
          </p:nvGrpSpPr>
          <p:grpSpPr>
            <a:xfrm>
              <a:off x="8434302" y="4956726"/>
              <a:ext cx="1667506" cy="495191"/>
              <a:chOff x="910382" y="2616457"/>
              <a:chExt cx="1667506" cy="495191"/>
            </a:xfrm>
          </p:grpSpPr>
          <p:sp>
            <p:nvSpPr>
              <p:cNvPr id="89" name="Прямоугольник 88"/>
              <p:cNvSpPr/>
              <p:nvPr/>
            </p:nvSpPr>
            <p:spPr>
              <a:xfrm>
                <a:off x="910382" y="2616457"/>
                <a:ext cx="1667506" cy="457962"/>
              </a:xfrm>
              <a:prstGeom prst="rect">
                <a:avLst/>
              </a:prstGeom>
              <a:solidFill>
                <a:srgbClr val="766C6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>
                <a:off x="958222" y="2647945"/>
                <a:ext cx="50680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200" dirty="0">
                    <a:solidFill>
                      <a:schemeClr val="bg1"/>
                    </a:solidFill>
                  </a:rPr>
                  <a:t>КБТУ</a:t>
                </a:r>
              </a:p>
            </p:txBody>
          </p:sp>
          <p:sp>
            <p:nvSpPr>
              <p:cNvPr id="91" name="Прямоугольник 90"/>
              <p:cNvSpPr/>
              <p:nvPr/>
            </p:nvSpPr>
            <p:spPr>
              <a:xfrm>
                <a:off x="942800" y="2803871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chemeClr val="bg1"/>
                    </a:solidFill>
                  </a:rPr>
                  <a:t>130</a:t>
                </a:r>
              </a:p>
            </p:txBody>
          </p:sp>
        </p:grpSp>
        <p:grpSp>
          <p:nvGrpSpPr>
            <p:cNvPr id="92" name="Группа 91"/>
            <p:cNvGrpSpPr/>
            <p:nvPr/>
          </p:nvGrpSpPr>
          <p:grpSpPr>
            <a:xfrm>
              <a:off x="10050159" y="4500473"/>
              <a:ext cx="902811" cy="928230"/>
              <a:chOff x="854782" y="2630471"/>
              <a:chExt cx="902811" cy="928230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890146" y="2630471"/>
                <a:ext cx="801069" cy="928230"/>
              </a:xfrm>
              <a:prstGeom prst="rect">
                <a:avLst/>
              </a:prstGeom>
              <a:solidFill>
                <a:srgbClr val="A0978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4" name="Прямоугольник 93"/>
              <p:cNvSpPr/>
              <p:nvPr/>
            </p:nvSpPr>
            <p:spPr>
              <a:xfrm>
                <a:off x="854782" y="2949918"/>
                <a:ext cx="9028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 err="1">
                    <a:solidFill>
                      <a:schemeClr val="bg1"/>
                    </a:solidFill>
                  </a:rPr>
                  <a:t>КазАТУ</a:t>
                </a:r>
                <a:r>
                  <a:rPr lang="ru-RU" sz="900" dirty="0">
                    <a:solidFill>
                      <a:schemeClr val="bg1"/>
                    </a:solidFill>
                  </a:rPr>
                  <a:t> им. </a:t>
                </a:r>
                <a:br>
                  <a:rPr lang="ru-RU" sz="900" dirty="0">
                    <a:solidFill>
                      <a:schemeClr val="bg1"/>
                    </a:solidFill>
                  </a:rPr>
                </a:br>
                <a:r>
                  <a:rPr lang="ru-RU" sz="900" dirty="0" err="1">
                    <a:solidFill>
                      <a:schemeClr val="bg1"/>
                    </a:solidFill>
                  </a:rPr>
                  <a:t>С.Сейфуллина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Прямоугольник 94"/>
              <p:cNvSpPr/>
              <p:nvPr/>
            </p:nvSpPr>
            <p:spPr>
              <a:xfrm>
                <a:off x="954992" y="3275724"/>
                <a:ext cx="42030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200" dirty="0">
                    <a:solidFill>
                      <a:schemeClr val="bg1"/>
                    </a:solidFill>
                  </a:rPr>
                  <a:t>114</a:t>
                </a:r>
              </a:p>
            </p:txBody>
          </p:sp>
        </p:grpSp>
        <p:grpSp>
          <p:nvGrpSpPr>
            <p:cNvPr id="96" name="Группа 95"/>
            <p:cNvGrpSpPr/>
            <p:nvPr/>
          </p:nvGrpSpPr>
          <p:grpSpPr>
            <a:xfrm>
              <a:off x="10886889" y="4484726"/>
              <a:ext cx="663981" cy="928230"/>
              <a:chOff x="965265" y="2616456"/>
              <a:chExt cx="663981" cy="928230"/>
            </a:xfrm>
          </p:grpSpPr>
          <p:sp>
            <p:nvSpPr>
              <p:cNvPr id="97" name="Прямоугольник 96"/>
              <p:cNvSpPr/>
              <p:nvPr/>
            </p:nvSpPr>
            <p:spPr>
              <a:xfrm>
                <a:off x="991737" y="2616456"/>
                <a:ext cx="637509" cy="928230"/>
              </a:xfrm>
              <a:prstGeom prst="rect">
                <a:avLst/>
              </a:prstGeom>
              <a:solidFill>
                <a:srgbClr val="32323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8" name="Прямоугольник 97"/>
              <p:cNvSpPr/>
              <p:nvPr/>
            </p:nvSpPr>
            <p:spPr>
              <a:xfrm>
                <a:off x="970740" y="3038021"/>
                <a:ext cx="594324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000" dirty="0" err="1">
                    <a:solidFill>
                      <a:schemeClr val="bg1"/>
                    </a:solidFill>
                  </a:rPr>
                  <a:t>КазНАУ</a:t>
                </a:r>
                <a:endParaRPr lang="ru-RU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965265" y="3237404"/>
                <a:ext cx="42030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200" dirty="0">
                    <a:solidFill>
                      <a:schemeClr val="bg1"/>
                    </a:solidFill>
                  </a:rPr>
                  <a:t>112</a:t>
                </a:r>
              </a:p>
            </p:txBody>
          </p:sp>
        </p:grpSp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358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2874" y="7487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-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86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Публикационная активность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38200" y="6047385"/>
            <a:ext cx="54242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InCites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по состоянию на 27.05.2019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57331" y="1263074"/>
            <a:ext cx="10752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sz="1800" dirty="0"/>
              <a:t>Топ</a:t>
            </a:r>
            <a:r>
              <a:rPr lang="kk-KZ" sz="1800" dirty="0"/>
              <a:t>-</a:t>
            </a:r>
            <a:r>
              <a:rPr lang="ru-RU" sz="1800" dirty="0"/>
              <a:t>15 казахстанских организаций по нормализованной средней цитируемости </a:t>
            </a:r>
          </a:p>
          <a:p>
            <a:r>
              <a:rPr lang="ru-RU" sz="1800" dirty="0"/>
              <a:t>публикаций за 2016–2018гг.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71713" y="2204740"/>
            <a:ext cx="10242826" cy="3430763"/>
            <a:chOff x="971713" y="2204740"/>
            <a:chExt cx="10242826" cy="3430763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971714" y="2204785"/>
              <a:ext cx="4554879" cy="2637262"/>
              <a:chOff x="840045" y="1138810"/>
              <a:chExt cx="4554879" cy="2637262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840045" y="1138810"/>
                <a:ext cx="4554879" cy="2637262"/>
              </a:xfrm>
              <a:prstGeom prst="rect">
                <a:avLst/>
              </a:prstGeom>
              <a:solidFill>
                <a:srgbClr val="FF92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1075804" y="3138966"/>
                <a:ext cx="114935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КМУ ВШОЗ</a:t>
                </a: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1070042" y="3405085"/>
                <a:ext cx="65274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24,53</a:t>
                </a:r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971713" y="4819662"/>
              <a:ext cx="4554879" cy="792865"/>
              <a:chOff x="840045" y="2990966"/>
              <a:chExt cx="4554879" cy="792865"/>
            </a:xfrm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840045" y="2990966"/>
                <a:ext cx="4554879" cy="785105"/>
              </a:xfrm>
              <a:prstGeom prst="rect">
                <a:avLst/>
              </a:prstGeom>
              <a:solidFill>
                <a:srgbClr val="FFB6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1070042" y="2992797"/>
                <a:ext cx="23541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solidFill>
                      <a:schemeClr val="bg1"/>
                    </a:solidFill>
                  </a:rPr>
                  <a:t>Национальный научный</a:t>
                </a:r>
                <a:br>
                  <a:rPr lang="ru-RU" sz="1400" dirty="0">
                    <a:solidFill>
                      <a:schemeClr val="bg1"/>
                    </a:solidFill>
                  </a:rPr>
                </a:br>
                <a:r>
                  <a:rPr lang="ru-RU" sz="1400" dirty="0">
                    <a:solidFill>
                      <a:schemeClr val="bg1"/>
                    </a:solidFill>
                  </a:rPr>
                  <a:t>кардиохирургический центр</a:t>
                </a: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1122140" y="3445277"/>
                <a:ext cx="5485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7,06</a:t>
                </a: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5532813" y="2204784"/>
              <a:ext cx="2129397" cy="1429437"/>
              <a:chOff x="287645" y="2700545"/>
              <a:chExt cx="2129397" cy="1429437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287645" y="2700545"/>
                <a:ext cx="2129397" cy="1429437"/>
              </a:xfrm>
              <a:prstGeom prst="rect">
                <a:avLst/>
              </a:prstGeom>
              <a:solidFill>
                <a:srgbClr val="83838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381292" y="3556954"/>
                <a:ext cx="4728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solidFill>
                      <a:schemeClr val="bg1"/>
                    </a:solidFill>
                  </a:rPr>
                  <a:t>КАУ</a:t>
                </a: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372915" y="3768901"/>
                <a:ext cx="5485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6,26</a:t>
                </a:r>
              </a:p>
            </p:txBody>
          </p:sp>
        </p:grpSp>
        <p:grpSp>
          <p:nvGrpSpPr>
            <p:cNvPr id="38" name="Группа 37"/>
            <p:cNvGrpSpPr/>
            <p:nvPr/>
          </p:nvGrpSpPr>
          <p:grpSpPr>
            <a:xfrm>
              <a:off x="7676550" y="2204740"/>
              <a:ext cx="2021066" cy="1429437"/>
              <a:chOff x="287646" y="2700545"/>
              <a:chExt cx="2021066" cy="1429437"/>
            </a:xfrm>
          </p:grpSpPr>
          <p:sp>
            <p:nvSpPr>
              <p:cNvPr id="39" name="Прямоугольник 38"/>
              <p:cNvSpPr/>
              <p:nvPr/>
            </p:nvSpPr>
            <p:spPr>
              <a:xfrm>
                <a:off x="287646" y="2700545"/>
                <a:ext cx="2021066" cy="1429437"/>
              </a:xfrm>
              <a:prstGeom prst="rect">
                <a:avLst/>
              </a:prstGeom>
              <a:solidFill>
                <a:srgbClr val="ABABA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381292" y="3356416"/>
                <a:ext cx="13073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 err="1">
                    <a:solidFill>
                      <a:schemeClr val="bg1"/>
                    </a:solidFill>
                  </a:rPr>
                  <a:t>КазНМУ</a:t>
                </a:r>
                <a:r>
                  <a:rPr lang="ru-RU" sz="1400" dirty="0">
                    <a:solidFill>
                      <a:schemeClr val="bg1"/>
                    </a:solidFill>
                  </a:rPr>
                  <a:t> им.</a:t>
                </a:r>
                <a:br>
                  <a:rPr lang="ru-RU" sz="1400" dirty="0">
                    <a:solidFill>
                      <a:schemeClr val="bg1"/>
                    </a:solidFill>
                  </a:rPr>
                </a:br>
                <a:r>
                  <a:rPr lang="ru-RU" sz="1400" dirty="0" err="1">
                    <a:solidFill>
                      <a:schemeClr val="bg1"/>
                    </a:solidFill>
                  </a:rPr>
                  <a:t>Асфендиярова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372915" y="3768901"/>
                <a:ext cx="5485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5,90</a:t>
                </a:r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9704970" y="2204959"/>
              <a:ext cx="1509568" cy="1429437"/>
              <a:chOff x="287646" y="2700545"/>
              <a:chExt cx="1509568" cy="1429437"/>
            </a:xfrm>
          </p:grpSpPr>
          <p:sp>
            <p:nvSpPr>
              <p:cNvPr id="44" name="Прямоугольник 43"/>
              <p:cNvSpPr/>
              <p:nvPr/>
            </p:nvSpPr>
            <p:spPr>
              <a:xfrm>
                <a:off x="287646" y="2700545"/>
                <a:ext cx="1509568" cy="1429437"/>
              </a:xfrm>
              <a:prstGeom prst="rect">
                <a:avLst/>
              </a:prstGeom>
              <a:solidFill>
                <a:srgbClr val="00598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381292" y="3356416"/>
                <a:ext cx="9973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solidFill>
                      <a:schemeClr val="bg1"/>
                    </a:solidFill>
                  </a:rPr>
                  <a:t>ЗКГМУ им.</a:t>
                </a:r>
                <a:br>
                  <a:rPr lang="ru-RU" sz="1400" dirty="0">
                    <a:solidFill>
                      <a:schemeClr val="bg1"/>
                    </a:solidFill>
                  </a:rPr>
                </a:br>
                <a:r>
                  <a:rPr lang="ru-RU" sz="1400" dirty="0" err="1">
                    <a:solidFill>
                      <a:schemeClr val="bg1"/>
                    </a:solidFill>
                  </a:rPr>
                  <a:t>Оспанова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372915" y="3768901"/>
                <a:ext cx="5485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4,51</a:t>
                </a:r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5525459" y="3634396"/>
              <a:ext cx="2441829" cy="775945"/>
              <a:chOff x="287645" y="3354037"/>
              <a:chExt cx="2441829" cy="775945"/>
            </a:xfrm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287645" y="3354037"/>
                <a:ext cx="2441829" cy="775945"/>
              </a:xfrm>
              <a:prstGeom prst="rect">
                <a:avLst/>
              </a:prstGeom>
              <a:solidFill>
                <a:srgbClr val="0084C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81292" y="3556954"/>
                <a:ext cx="161249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solidFill>
                      <a:schemeClr val="bg1"/>
                    </a:solidFill>
                  </a:rPr>
                  <a:t>Университет Туран</a:t>
                </a:r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372915" y="3768901"/>
                <a:ext cx="5485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3,82</a:t>
                </a:r>
              </a:p>
            </p:txBody>
          </p:sp>
        </p:grpSp>
        <p:grpSp>
          <p:nvGrpSpPr>
            <p:cNvPr id="51" name="Группа 50"/>
            <p:cNvGrpSpPr/>
            <p:nvPr/>
          </p:nvGrpSpPr>
          <p:grpSpPr>
            <a:xfrm>
              <a:off x="5533719" y="4410341"/>
              <a:ext cx="2441829" cy="645785"/>
              <a:chOff x="287645" y="3492770"/>
              <a:chExt cx="2441829" cy="645785"/>
            </a:xfrm>
          </p:grpSpPr>
          <p:sp>
            <p:nvSpPr>
              <p:cNvPr id="52" name="Прямоугольник 51"/>
              <p:cNvSpPr/>
              <p:nvPr/>
            </p:nvSpPr>
            <p:spPr>
              <a:xfrm>
                <a:off x="287645" y="3492770"/>
                <a:ext cx="2441829" cy="637212"/>
              </a:xfrm>
              <a:prstGeom prst="rect">
                <a:avLst/>
              </a:prstGeom>
              <a:solidFill>
                <a:srgbClr val="4F0C6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382198" y="3614835"/>
                <a:ext cx="22106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solidFill>
                      <a:schemeClr val="bg1"/>
                    </a:solidFill>
                  </a:rPr>
                  <a:t>АГУ им. Х. </a:t>
                </a:r>
                <a:r>
                  <a:rPr lang="ru-RU" sz="1400" dirty="0" err="1">
                    <a:solidFill>
                      <a:schemeClr val="bg1"/>
                    </a:solidFill>
                  </a:rPr>
                  <a:t>Досмухамедова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372915" y="3800001"/>
                <a:ext cx="5485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3,20</a:t>
                </a:r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5534625" y="5047552"/>
              <a:ext cx="2441829" cy="563435"/>
              <a:chOff x="287645" y="3575120"/>
              <a:chExt cx="2441829" cy="563435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287645" y="3575120"/>
                <a:ext cx="2441829" cy="554861"/>
              </a:xfrm>
              <a:prstGeom prst="rect">
                <a:avLst/>
              </a:prstGeom>
              <a:solidFill>
                <a:srgbClr val="6F30A9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381292" y="3612142"/>
                <a:ext cx="5740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solidFill>
                      <a:schemeClr val="bg1"/>
                    </a:solidFill>
                  </a:rPr>
                  <a:t>АСБК</a:t>
                </a:r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372915" y="3800001"/>
                <a:ext cx="5485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2,88</a:t>
                </a:r>
              </a:p>
            </p:txBody>
          </p:sp>
        </p:grpSp>
        <p:grpSp>
          <p:nvGrpSpPr>
            <p:cNvPr id="59" name="Группа 58"/>
            <p:cNvGrpSpPr/>
            <p:nvPr/>
          </p:nvGrpSpPr>
          <p:grpSpPr>
            <a:xfrm>
              <a:off x="7977306" y="3634177"/>
              <a:ext cx="1195158" cy="1134809"/>
              <a:chOff x="287646" y="2995173"/>
              <a:chExt cx="1195158" cy="1134809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287646" y="2995173"/>
                <a:ext cx="1195158" cy="1134809"/>
              </a:xfrm>
              <a:prstGeom prst="rect">
                <a:avLst/>
              </a:prstGeom>
              <a:solidFill>
                <a:srgbClr val="BC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381292" y="3356416"/>
                <a:ext cx="10188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solidFill>
                      <a:schemeClr val="bg1"/>
                    </a:solidFill>
                  </a:rPr>
                  <a:t>ИА им.</a:t>
                </a:r>
                <a:br>
                  <a:rPr lang="ru-RU" sz="1400" dirty="0">
                    <a:solidFill>
                      <a:schemeClr val="bg1"/>
                    </a:solidFill>
                  </a:rPr>
                </a:br>
                <a:r>
                  <a:rPr lang="ru-RU" sz="1400" dirty="0" err="1">
                    <a:solidFill>
                      <a:schemeClr val="bg1"/>
                    </a:solidFill>
                  </a:rPr>
                  <a:t>Маргулана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372915" y="3768901"/>
                <a:ext cx="5485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2,76</a:t>
                </a:r>
              </a:p>
            </p:txBody>
          </p:sp>
        </p:grpSp>
        <p:grpSp>
          <p:nvGrpSpPr>
            <p:cNvPr id="66" name="Группа 65"/>
            <p:cNvGrpSpPr/>
            <p:nvPr/>
          </p:nvGrpSpPr>
          <p:grpSpPr>
            <a:xfrm>
              <a:off x="9120179" y="3634176"/>
              <a:ext cx="1303562" cy="1134809"/>
              <a:chOff x="225285" y="2995173"/>
              <a:chExt cx="1303562" cy="1134809"/>
            </a:xfrm>
          </p:grpSpPr>
          <p:sp>
            <p:nvSpPr>
              <p:cNvPr id="67" name="Прямоугольник 66"/>
              <p:cNvSpPr/>
              <p:nvPr/>
            </p:nvSpPr>
            <p:spPr>
              <a:xfrm>
                <a:off x="287645" y="2995173"/>
                <a:ext cx="1147739" cy="113480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225285" y="3356416"/>
                <a:ext cx="1303562" cy="480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ru-RU" sz="1200" dirty="0">
                    <a:solidFill>
                      <a:schemeClr val="bg1"/>
                    </a:solidFill>
                  </a:rPr>
                  <a:t>Академия</a:t>
                </a:r>
                <a:br>
                  <a:rPr lang="ru-RU" sz="1200" dirty="0">
                    <a:solidFill>
                      <a:schemeClr val="bg1"/>
                    </a:solidFill>
                  </a:rPr>
                </a:br>
                <a:r>
                  <a:rPr lang="ru-RU" sz="1050" dirty="0">
                    <a:solidFill>
                      <a:schemeClr val="bg1"/>
                    </a:solidFill>
                  </a:rPr>
                  <a:t>профилактической</a:t>
                </a:r>
                <a:br>
                  <a:rPr lang="ru-RU" sz="1050" dirty="0">
                    <a:solidFill>
                      <a:schemeClr val="bg1"/>
                    </a:solidFill>
                  </a:rPr>
                </a:br>
                <a:r>
                  <a:rPr lang="ru-RU" sz="1050" dirty="0">
                    <a:solidFill>
                      <a:schemeClr val="bg1"/>
                    </a:solidFill>
                  </a:rPr>
                  <a:t>медицины</a:t>
                </a:r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372915" y="3768901"/>
                <a:ext cx="5485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2,51</a:t>
                </a:r>
              </a:p>
            </p:txBody>
          </p:sp>
        </p:grpSp>
        <p:grpSp>
          <p:nvGrpSpPr>
            <p:cNvPr id="74" name="Группа 73"/>
            <p:cNvGrpSpPr/>
            <p:nvPr/>
          </p:nvGrpSpPr>
          <p:grpSpPr>
            <a:xfrm>
              <a:off x="10291881" y="3637536"/>
              <a:ext cx="922656" cy="1134809"/>
              <a:chOff x="301935" y="2995173"/>
              <a:chExt cx="922656" cy="1134809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325390" y="2995173"/>
                <a:ext cx="899201" cy="1134809"/>
              </a:xfrm>
              <a:prstGeom prst="rect">
                <a:avLst/>
              </a:prstGeom>
              <a:solidFill>
                <a:srgbClr val="007D2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301935" y="3473497"/>
                <a:ext cx="851195" cy="3488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ru-RU" sz="1200" dirty="0">
                    <a:solidFill>
                      <a:schemeClr val="bg1"/>
                    </a:solidFill>
                  </a:rPr>
                  <a:t>ЕЮА им.</a:t>
                </a:r>
                <a:br>
                  <a:rPr lang="ru-RU" sz="1200" dirty="0">
                    <a:solidFill>
                      <a:schemeClr val="bg1"/>
                    </a:solidFill>
                  </a:rPr>
                </a:br>
                <a:r>
                  <a:rPr lang="ru-RU" sz="1200" dirty="0" err="1">
                    <a:solidFill>
                      <a:schemeClr val="bg1"/>
                    </a:solidFill>
                  </a:rPr>
                  <a:t>Д.Кунаева</a:t>
                </a:r>
                <a:endParaRPr lang="ru-RU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372915" y="3768901"/>
                <a:ext cx="5485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>
                    <a:solidFill>
                      <a:schemeClr val="bg1"/>
                    </a:solidFill>
                  </a:rPr>
                  <a:t>2,23</a:t>
                </a:r>
              </a:p>
            </p:txBody>
          </p:sp>
        </p:grpSp>
        <p:grpSp>
          <p:nvGrpSpPr>
            <p:cNvPr id="82" name="Группа 81"/>
            <p:cNvGrpSpPr/>
            <p:nvPr/>
          </p:nvGrpSpPr>
          <p:grpSpPr>
            <a:xfrm>
              <a:off x="7982670" y="4728577"/>
              <a:ext cx="1699641" cy="481437"/>
              <a:chOff x="287645" y="3663226"/>
              <a:chExt cx="1699641" cy="481437"/>
            </a:xfrm>
          </p:grpSpPr>
          <p:sp>
            <p:nvSpPr>
              <p:cNvPr id="83" name="Прямоугольник 82"/>
              <p:cNvSpPr/>
              <p:nvPr/>
            </p:nvSpPr>
            <p:spPr>
              <a:xfrm>
                <a:off x="287645" y="3706994"/>
                <a:ext cx="1699641" cy="422988"/>
              </a:xfrm>
              <a:prstGeom prst="rect">
                <a:avLst/>
              </a:prstGeom>
              <a:solidFill>
                <a:srgbClr val="61A41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355908" y="3663226"/>
                <a:ext cx="129362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>
                    <a:solidFill>
                      <a:schemeClr val="bg1"/>
                    </a:solidFill>
                  </a:rPr>
                  <a:t>Академия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ru-RU" sz="1200" dirty="0">
                    <a:solidFill>
                      <a:schemeClr val="bg1"/>
                    </a:solidFill>
                  </a:rPr>
                  <a:t>Кокше</a:t>
                </a:r>
              </a:p>
            </p:txBody>
          </p:sp>
          <p:sp>
            <p:nvSpPr>
              <p:cNvPr id="85" name="Прямоугольник 84"/>
              <p:cNvSpPr/>
              <p:nvPr/>
            </p:nvSpPr>
            <p:spPr>
              <a:xfrm>
                <a:off x="341569" y="3836886"/>
                <a:ext cx="50366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solidFill>
                      <a:schemeClr val="bg1"/>
                    </a:solidFill>
                  </a:rPr>
                  <a:t>2,76</a:t>
                </a:r>
              </a:p>
            </p:txBody>
          </p:sp>
        </p:grpSp>
        <p:grpSp>
          <p:nvGrpSpPr>
            <p:cNvPr id="86" name="Группа 85"/>
            <p:cNvGrpSpPr/>
            <p:nvPr/>
          </p:nvGrpSpPr>
          <p:grpSpPr>
            <a:xfrm>
              <a:off x="7982670" y="5158341"/>
              <a:ext cx="1699641" cy="477162"/>
              <a:chOff x="287645" y="3685085"/>
              <a:chExt cx="1699641" cy="477162"/>
            </a:xfrm>
          </p:grpSpPr>
          <p:sp>
            <p:nvSpPr>
              <p:cNvPr id="87" name="Прямоугольник 86"/>
              <p:cNvSpPr/>
              <p:nvPr/>
            </p:nvSpPr>
            <p:spPr>
              <a:xfrm>
                <a:off x="287645" y="3722076"/>
                <a:ext cx="1699641" cy="407905"/>
              </a:xfrm>
              <a:prstGeom prst="rect">
                <a:avLst/>
              </a:prstGeom>
              <a:solidFill>
                <a:srgbClr val="766C6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8" name="Прямоугольник 87"/>
              <p:cNvSpPr/>
              <p:nvPr/>
            </p:nvSpPr>
            <p:spPr>
              <a:xfrm>
                <a:off x="349640" y="3685085"/>
                <a:ext cx="7232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solidFill>
                      <a:schemeClr val="bg1"/>
                    </a:solidFill>
                  </a:rPr>
                  <a:t>ИМИМ</a:t>
                </a:r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347054" y="3885248"/>
                <a:ext cx="45877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200" dirty="0">
                    <a:solidFill>
                      <a:schemeClr val="bg1"/>
                    </a:solidFill>
                  </a:rPr>
                  <a:t>1,42</a:t>
                </a:r>
              </a:p>
            </p:txBody>
          </p:sp>
        </p:grpSp>
        <p:grpSp>
          <p:nvGrpSpPr>
            <p:cNvPr id="90" name="Группа 89"/>
            <p:cNvGrpSpPr/>
            <p:nvPr/>
          </p:nvGrpSpPr>
          <p:grpSpPr>
            <a:xfrm>
              <a:off x="9683457" y="4775200"/>
              <a:ext cx="781343" cy="860023"/>
              <a:chOff x="287645" y="3302224"/>
              <a:chExt cx="781343" cy="860023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287645" y="3302224"/>
                <a:ext cx="781343" cy="827757"/>
              </a:xfrm>
              <a:prstGeom prst="rect">
                <a:avLst/>
              </a:prstGeom>
              <a:solidFill>
                <a:srgbClr val="A0978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340593" y="3612147"/>
                <a:ext cx="50847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>
                    <a:solidFill>
                      <a:schemeClr val="bg1"/>
                    </a:solidFill>
                  </a:rPr>
                  <a:t>РИИ</a:t>
                </a:r>
              </a:p>
            </p:txBody>
          </p:sp>
          <p:sp>
            <p:nvSpPr>
              <p:cNvPr id="93" name="Прямоугольник 92"/>
              <p:cNvSpPr/>
              <p:nvPr/>
            </p:nvSpPr>
            <p:spPr>
              <a:xfrm>
                <a:off x="347053" y="3885248"/>
                <a:ext cx="45878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200" dirty="0">
                    <a:solidFill>
                      <a:schemeClr val="bg1"/>
                    </a:solidFill>
                  </a:rPr>
                  <a:t>1,36</a:t>
                </a:r>
              </a:p>
            </p:txBody>
          </p:sp>
        </p:grpSp>
        <p:grpSp>
          <p:nvGrpSpPr>
            <p:cNvPr id="94" name="Группа 93"/>
            <p:cNvGrpSpPr/>
            <p:nvPr/>
          </p:nvGrpSpPr>
          <p:grpSpPr>
            <a:xfrm>
              <a:off x="10463473" y="4775485"/>
              <a:ext cx="751066" cy="857822"/>
              <a:chOff x="287646" y="3292473"/>
              <a:chExt cx="751066" cy="857822"/>
            </a:xfrm>
          </p:grpSpPr>
          <p:sp>
            <p:nvSpPr>
              <p:cNvPr id="95" name="Прямоугольник 94"/>
              <p:cNvSpPr/>
              <p:nvPr/>
            </p:nvSpPr>
            <p:spPr>
              <a:xfrm>
                <a:off x="287646" y="3292473"/>
                <a:ext cx="751066" cy="827214"/>
              </a:xfrm>
              <a:prstGeom prst="rect">
                <a:avLst/>
              </a:prstGeom>
              <a:solidFill>
                <a:srgbClr val="32323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6" name="Прямоугольник 95"/>
              <p:cNvSpPr/>
              <p:nvPr/>
            </p:nvSpPr>
            <p:spPr>
              <a:xfrm>
                <a:off x="330879" y="3602111"/>
                <a:ext cx="61260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dirty="0" err="1">
                    <a:solidFill>
                      <a:schemeClr val="bg1"/>
                    </a:solidFill>
                  </a:rPr>
                  <a:t>ТарГУ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Прямоугольник 96"/>
              <p:cNvSpPr/>
              <p:nvPr/>
            </p:nvSpPr>
            <p:spPr>
              <a:xfrm>
                <a:off x="347053" y="3873296"/>
                <a:ext cx="45878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200" dirty="0">
                    <a:solidFill>
                      <a:schemeClr val="bg1"/>
                    </a:solidFill>
                  </a:rPr>
                  <a:t>1,32</a:t>
                </a:r>
              </a:p>
            </p:txBody>
          </p:sp>
        </p:grp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06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28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86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Публикационная активность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25011" y="5797807"/>
            <a:ext cx="109941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InCites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2016-2018 гг., по состоянию на 27.05.2019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57332" y="1263074"/>
            <a:ext cx="1047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dirty="0"/>
              <a:t>Распределение журналов с казахстанскими статьями по значению их </a:t>
            </a:r>
            <a:r>
              <a:rPr lang="ru-RU" dirty="0" err="1"/>
              <a:t>импакт</a:t>
            </a:r>
            <a:r>
              <a:rPr lang="ru-RU" dirty="0"/>
              <a:t>-фактора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459661"/>
              </p:ext>
            </p:extLst>
          </p:nvPr>
        </p:nvGraphicFramePr>
        <p:xfrm>
          <a:off x="2321033" y="2213884"/>
          <a:ext cx="7347472" cy="3159988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145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РЕЙТИНГ ЖУРНАЛА*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ДИАПАЗОН ИЗМЕРЕНИЯ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ИМПАКТ-ФАКТОРА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КОЛИЧЕСТВО ЖУРНАЛОВ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КОЛИЧЕСТВО СТАТЕЙ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очень высокий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выше 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высокий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</a:t>
                      </a:r>
                      <a:r>
                        <a:rPr lang="ru-RU" sz="1400" dirty="0">
                          <a:effectLst/>
                        </a:rPr>
                        <a:t>5 – 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средний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</a:t>
                      </a:r>
                      <a:r>
                        <a:rPr lang="ru-RU" sz="1400" dirty="0">
                          <a:effectLst/>
                        </a:rPr>
                        <a:t>1 – 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735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низкий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&gt;</a:t>
                      </a:r>
                      <a:r>
                        <a:rPr lang="ru-RU" sz="1400">
                          <a:effectLst/>
                        </a:rPr>
                        <a:t>0,5 –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832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очень низкий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</a:t>
                      </a:r>
                      <a:r>
                        <a:rPr lang="ru-RU" sz="1400" dirty="0">
                          <a:effectLst/>
                        </a:rPr>
                        <a:t>0 – 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</a:t>
                      </a:r>
                      <a:r>
                        <a:rPr lang="ru-RU" sz="1400" dirty="0" err="1">
                          <a:effectLst/>
                        </a:rPr>
                        <a:t>импакт</a:t>
                      </a:r>
                      <a:r>
                        <a:rPr lang="ru-RU" sz="1400" dirty="0">
                          <a:effectLst/>
                        </a:rPr>
                        <a:t>-фактора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480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756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625011" y="6087096"/>
            <a:ext cx="109941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*Классификационная шкала рейтингов научных журналов, входящих в базу данных J</a:t>
            </a: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ournal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Citation Reports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403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28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86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Публикационная активность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76464" y="1202295"/>
            <a:ext cx="1047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dirty="0"/>
              <a:t>Казахстанские журналы, включенные в </a:t>
            </a:r>
            <a:r>
              <a:rPr lang="en-US" dirty="0"/>
              <a:t>Emerging Sources Citation</a:t>
            </a:r>
            <a:r>
              <a:rPr lang="ru-RU" dirty="0"/>
              <a:t> </a:t>
            </a:r>
            <a:r>
              <a:rPr lang="en-US" dirty="0"/>
              <a:t>Index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947992"/>
              </p:ext>
            </p:extLst>
          </p:nvPr>
        </p:nvGraphicFramePr>
        <p:xfrm>
          <a:off x="945932" y="1785466"/>
          <a:ext cx="10300137" cy="4450139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458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6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НАИМЕНОВАНИЕ ИЗДАНИЯ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КОЛИЧЕСТВО СТАТЕЙ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ПРОЦЕНТ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ЦИТИРОВАННЫХ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СТАТЕЙ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СРЕДНЕЕ ЧИСЛО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ЦИТИРОВАНИЙ СТАТЬИ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Bulletin of the National Academy of Sciences of the Republic of Kazakhstan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453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Bulletin of the Karaganda University Mathematics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7,64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News of the National Academy of Sciences of the Republic of Kazakhstan Series of Geology and Technical Sciences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15,67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0,41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Bulletin of the University of Karaganda Physics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Bulletin of the University of Karaganda Chemistry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5,47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0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News of The National Academy of Sciences of The Republic of Kazakhstan Series Chemistry And Technology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7,38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0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News of the National Academy of Sciences of the Republic of Kazakhstan Series </a:t>
                      </a:r>
                      <a:r>
                        <a:rPr lang="en-US" sz="1100" b="0" dirty="0" err="1">
                          <a:effectLst/>
                        </a:rPr>
                        <a:t>Physico</a:t>
                      </a:r>
                      <a:r>
                        <a:rPr lang="ru-RU" sz="1100" b="0" dirty="0">
                          <a:effectLst/>
                        </a:rPr>
                        <a:t>-</a:t>
                      </a:r>
                      <a:r>
                        <a:rPr lang="en-US" sz="1100" b="0" dirty="0">
                          <a:effectLst/>
                        </a:rPr>
                        <a:t>Mathematical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Eurasian </a:t>
                      </a:r>
                      <a:r>
                        <a:rPr lang="en-US" sz="1100" b="0" dirty="0" err="1">
                          <a:effectLst/>
                        </a:rPr>
                        <a:t>Chemico</a:t>
                      </a:r>
                      <a:r>
                        <a:rPr lang="ru-RU" sz="1100" b="0" dirty="0">
                          <a:effectLst/>
                        </a:rPr>
                        <a:t>-</a:t>
                      </a:r>
                      <a:r>
                        <a:rPr lang="en-US" sz="1100" b="0" dirty="0">
                          <a:effectLst/>
                        </a:rPr>
                        <a:t>Technological Journal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Eurasian Mathematical Journal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31,82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0,55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Eurasian Journal of Mathematical and Computer Applications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33,33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0,33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Central Asian Journal of Global Health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16,67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876464" y="6348435"/>
            <a:ext cx="78913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InCites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по состоянию на 27.05.2019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63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28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76464" y="1202295"/>
            <a:ext cx="1047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dirty="0"/>
              <a:t>Структура публикаций за 2016–2018 годы по областям науки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200323"/>
              </p:ext>
            </p:extLst>
          </p:nvPr>
        </p:nvGraphicFramePr>
        <p:xfrm>
          <a:off x="876462" y="1759675"/>
          <a:ext cx="10477337" cy="3687067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865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14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ОБЛАСТЬ НАУКИ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КАЗАХСТАНСКАЯ СТРУКТУРА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ОБЩЕМИРОВАЯ СТРУКТУРА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КОЛИЧЕСТВО ПУБЛИКАЦИЙ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ДОЛЯ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КОЛИЧЕСТВО ПУБЛИКАЦИЙ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ДОЛЯ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Физические науки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3 524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40,73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865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815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21,35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Технические науки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2 994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34,60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536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394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29,02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Медицина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11,85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3 030 856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34,67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Социальные науки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972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550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11,13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Биологические науки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909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330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Аграрные науки 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633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976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Искусство и гуманитарные науки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455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904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787365" y="5844593"/>
            <a:ext cx="10566435" cy="316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InCites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 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по состоянию на 27.05.2019</a:t>
            </a: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838200" y="248688"/>
            <a:ext cx="10515600" cy="612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>
                <a:solidFill>
                  <a:schemeClr val="bg1"/>
                </a:solidFill>
              </a:rPr>
              <a:t>Публикационная активность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301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28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86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Публикационная активность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76464" y="1202295"/>
            <a:ext cx="10313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sz="1800" dirty="0"/>
              <a:t>Доля казахстанских статей в журналах с квартилями в разрезе областей науки за 2016-2018 гг.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91222" y="6105584"/>
            <a:ext cx="6122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InCites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 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по состоянию на 27.05.2019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778236"/>
              </p:ext>
            </p:extLst>
          </p:nvPr>
        </p:nvGraphicFramePr>
        <p:xfrm>
          <a:off x="1002254" y="1640204"/>
          <a:ext cx="10187492" cy="2687634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648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7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4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0051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ОБЛАСТЬ НАУКИ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ДОЛЯ СТАТЕЙ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Q1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Q2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Q3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Q4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Физические науки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0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23,74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20,71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22,82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32,72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Технические науки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0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34,69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19,82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22,12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23,36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Медицина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0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38,45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26,99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13,79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20,78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Социальные науки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0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25,97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49,78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10,82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13,42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Биологические науки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0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27,09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41,47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19,06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12,37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Аграрные науки 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0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33,17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22,61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19,60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24,62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Искусство и гуманитарные науки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00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10,00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20,00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50,00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20,00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00950" y="4481206"/>
            <a:ext cx="10110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sz="1800" dirty="0"/>
              <a:t>Квартили журналов с казахстанскими статьями за 2016-2018 гг.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81874"/>
              </p:ext>
            </p:extLst>
          </p:nvPr>
        </p:nvGraphicFramePr>
        <p:xfrm>
          <a:off x="1002255" y="4974937"/>
          <a:ext cx="1018749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9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3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журналов</a:t>
                      </a:r>
                    </a:p>
                  </a:txBody>
                  <a:tcPr marL="3924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журналов в квартиле</a:t>
                      </a:r>
                    </a:p>
                  </a:txBody>
                  <a:tcPr marL="3924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29,9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24,6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23,5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22,0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статей</a:t>
                      </a:r>
                    </a:p>
                  </a:txBody>
                  <a:tcPr marL="3924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857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625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681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925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833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28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86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Публикационная активность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76464" y="1202295"/>
            <a:ext cx="10881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dirty="0"/>
              <a:t>Распределение </a:t>
            </a:r>
            <a:r>
              <a:rPr lang="ru-RU" dirty="0" err="1"/>
              <a:t>высокоцитируемых</a:t>
            </a:r>
            <a:r>
              <a:rPr lang="ru-RU" dirty="0"/>
              <a:t> публикаций по тематическим категориям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76464" y="6082287"/>
            <a:ext cx="107427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InCites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 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по состоянию на 27.05.2019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439167"/>
              </p:ext>
            </p:extLst>
          </p:nvPr>
        </p:nvGraphicFramePr>
        <p:xfrm>
          <a:off x="964642" y="1759666"/>
          <a:ext cx="10026370" cy="4212153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447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4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ТЕМАТИЧЕСКИЕ КАТЕГОРИИ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КОЛИЧЕСТВО ВЫСОКОЦИТИРУЕМЫХ ПУБЛИКАЦИЙ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Казахстан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Мировой корпус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Клиническая медицина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25 555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Физика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10 469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Математика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4 116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Информатика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3 569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Инженерия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12 739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Растениеводство и животноводство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7 038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Социальные науки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9 104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Науки о космосе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1 450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Биология и биохимия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7 101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Химия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16 801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Окружающая среда/экология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4 826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Науки о Земле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4 540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Фармакология и токсикология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40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3 988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97200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802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44889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66179" y="248688"/>
            <a:ext cx="10515600" cy="61288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SWOT </a:t>
            </a:r>
            <a:r>
              <a:rPr lang="ru-RU" sz="3200" dirty="0">
                <a:solidFill>
                  <a:schemeClr val="bg1"/>
                </a:solidFill>
              </a:rPr>
              <a:t>-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анализ состояния науки Казахстана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264141" y="1682727"/>
            <a:ext cx="385123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Области знания, имеющие нормализованную среднюю цитируемость и относительную долю публикаций выше среднемирового значения, равного единице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Математика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Иммунология 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Наука о космосе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сохранения статуса сильного направления науки необходимо повысить качество публикаций, не снижая их количества 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7717002" y="1192998"/>
            <a:ext cx="2074029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СЛАБЫЕ СТОРОНЫ 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264141" y="1219913"/>
            <a:ext cx="2232727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СИЛЬНЫЕ СТОРОНЫ 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276762" y="3633442"/>
            <a:ext cx="1778372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B9BD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ВОЗМОЖНОСТИ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7756308" y="3754538"/>
            <a:ext cx="960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УГРОЗЫ</a:t>
            </a:r>
          </a:p>
        </p:txBody>
      </p:sp>
      <p:sp>
        <p:nvSpPr>
          <p:cNvPr id="88" name="Шестиугольник 87"/>
          <p:cNvSpPr/>
          <p:nvPr/>
        </p:nvSpPr>
        <p:spPr>
          <a:xfrm rot="1581099">
            <a:off x="4049121" y="2299654"/>
            <a:ext cx="1387991" cy="1239570"/>
          </a:xfrm>
          <a:prstGeom prst="hexagon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9" name="Шестиугольник 88"/>
          <p:cNvSpPr/>
          <p:nvPr/>
        </p:nvSpPr>
        <p:spPr>
          <a:xfrm rot="1695908">
            <a:off x="5478817" y="2245434"/>
            <a:ext cx="1387991" cy="1239570"/>
          </a:xfrm>
          <a:prstGeom prst="hexagon">
            <a:avLst>
              <a:gd name="adj" fmla="val 26520"/>
              <a:gd name="vf" fmla="val 115470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0" name="Шестиугольник 89"/>
          <p:cNvSpPr/>
          <p:nvPr/>
        </p:nvSpPr>
        <p:spPr>
          <a:xfrm rot="1600704">
            <a:off x="4807461" y="3479835"/>
            <a:ext cx="1387991" cy="1239570"/>
          </a:xfrm>
          <a:prstGeom prst="hexagon">
            <a:avLst/>
          </a:prstGeom>
          <a:noFill/>
          <a:ln w="7620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Шестиугольник 90"/>
          <p:cNvSpPr/>
          <p:nvPr/>
        </p:nvSpPr>
        <p:spPr>
          <a:xfrm rot="1700418">
            <a:off x="6226461" y="3418790"/>
            <a:ext cx="1387991" cy="1239570"/>
          </a:xfrm>
          <a:prstGeom prst="hexagon">
            <a:avLst>
              <a:gd name="adj" fmla="val 26478"/>
              <a:gd name="vf" fmla="val 115470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4450859" y="2319274"/>
            <a:ext cx="609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92D050"/>
                </a:solidFill>
              </a:rPr>
              <a:t>S</a:t>
            </a:r>
            <a:endParaRPr lang="ru-RU" sz="7200" dirty="0">
              <a:solidFill>
                <a:srgbClr val="92D05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64141" y="4099620"/>
            <a:ext cx="39751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Области знания, имеющие при низкой доле публикаций высокие значения нормализованной средней цитируемости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Клиническая медицина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Компьютерные науки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Психиатрия/Психология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Указанные дисциплины имеют потенциальные возможности перейти в перспективе в категорию сильных направлений при увеличении количества публикации, не снижая их качества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678060" y="2314908"/>
            <a:ext cx="10054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FF00"/>
                </a:solidFill>
              </a:rPr>
              <a:t>W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118442" y="3501859"/>
            <a:ext cx="7954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5B9BD5"/>
                </a:solidFill>
              </a:rPr>
              <a:t>O</a:t>
            </a:r>
            <a:endParaRPr lang="ru-RU" sz="7200" dirty="0">
              <a:solidFill>
                <a:srgbClr val="5B9BD5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593952" y="3491372"/>
            <a:ext cx="6351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T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702923" y="1579895"/>
            <a:ext cx="41029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исследований с высоким количеством публикаций и низкой их нормализованной средней цитируемостью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Физика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Химия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Материаловедение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Окружающая среда/Экология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Инженерия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Науки о Земле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Микробиология</a:t>
            </a:r>
          </a:p>
          <a:p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перехода в категорию сильных направлений необходимо </a:t>
            </a:r>
            <a:b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улучшить качество публикаций и повысить их нормализованную среднюю цитируемость  выше среднемирового значения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7722949" y="4090132"/>
            <a:ext cx="448290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</a:rPr>
              <a:t>Направления исследований с низкой публикационной активностью и нормализованной средней цитируемостью ниже среднемирового значения</a:t>
            </a:r>
          </a:p>
          <a:p>
            <a:r>
              <a:rPr lang="ru-RU" sz="1100" dirty="0">
                <a:solidFill>
                  <a:schemeClr val="bg1"/>
                </a:solidFill>
              </a:rPr>
              <a:t>- Аграрные науки</a:t>
            </a:r>
          </a:p>
          <a:p>
            <a:r>
              <a:rPr lang="ru-RU" sz="1100" dirty="0">
                <a:solidFill>
                  <a:schemeClr val="bg1"/>
                </a:solidFill>
              </a:rPr>
              <a:t>- Биология и биохимия</a:t>
            </a:r>
          </a:p>
          <a:p>
            <a:r>
              <a:rPr lang="ru-RU" sz="1100" dirty="0">
                <a:solidFill>
                  <a:schemeClr val="bg1"/>
                </a:solidFill>
              </a:rPr>
              <a:t>- Молекулярная биология и генетика</a:t>
            </a:r>
          </a:p>
          <a:p>
            <a:r>
              <a:rPr lang="ru-RU" sz="1100" dirty="0">
                <a:solidFill>
                  <a:schemeClr val="bg1"/>
                </a:solidFill>
              </a:rPr>
              <a:t>- Мультидисциплинарные науки</a:t>
            </a:r>
          </a:p>
          <a:p>
            <a:r>
              <a:rPr lang="ru-RU" sz="1100" dirty="0">
                <a:solidFill>
                  <a:schemeClr val="bg1"/>
                </a:solidFill>
              </a:rPr>
              <a:t>- </a:t>
            </a:r>
            <a:r>
              <a:rPr lang="ru-RU" sz="1100" dirty="0" err="1">
                <a:solidFill>
                  <a:schemeClr val="bg1"/>
                </a:solidFill>
              </a:rPr>
              <a:t>Нейро</a:t>
            </a:r>
            <a:r>
              <a:rPr lang="ru-RU" sz="1100" dirty="0">
                <a:solidFill>
                  <a:schemeClr val="bg1"/>
                </a:solidFill>
              </a:rPr>
              <a:t>-и поведенческие науки</a:t>
            </a:r>
          </a:p>
          <a:p>
            <a:r>
              <a:rPr lang="ru-RU" sz="1100" dirty="0">
                <a:solidFill>
                  <a:schemeClr val="bg1"/>
                </a:solidFill>
              </a:rPr>
              <a:t>- Растениеводство и животноводство</a:t>
            </a:r>
          </a:p>
          <a:p>
            <a:r>
              <a:rPr lang="ru-RU" sz="1100" dirty="0">
                <a:solidFill>
                  <a:schemeClr val="bg1"/>
                </a:solidFill>
              </a:rPr>
              <a:t>- Социальные науки</a:t>
            </a:r>
          </a:p>
          <a:p>
            <a:r>
              <a:rPr lang="ru-RU" sz="1100" dirty="0">
                <a:solidFill>
                  <a:schemeClr val="bg1"/>
                </a:solidFill>
              </a:rPr>
              <a:t>- Фармакология и токсикология</a:t>
            </a:r>
          </a:p>
          <a:p>
            <a:r>
              <a:rPr lang="ru-RU" sz="1100" dirty="0">
                <a:solidFill>
                  <a:schemeClr val="bg1"/>
                </a:solidFill>
              </a:rPr>
              <a:t>- Экономика и бизнес. </a:t>
            </a:r>
          </a:p>
          <a:p>
            <a:r>
              <a:rPr lang="ru-RU" sz="1100" dirty="0">
                <a:solidFill>
                  <a:schemeClr val="bg1"/>
                </a:solidFill>
              </a:rPr>
              <a:t>Для достижения среднемирового уровня необходимо увеличить количество публикаций и повысить их качество</a:t>
            </a:r>
          </a:p>
        </p:txBody>
      </p:sp>
      <p:sp>
        <p:nvSpPr>
          <p:cNvPr id="44" name="Номер слайда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59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215070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Финансирование науки Казахстана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8498" y="1190909"/>
            <a:ext cx="6866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</a:rPr>
              <a:t>Валовые внутренние затраты на НИОКР в % от  ВВП за 2017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8498" y="5419981"/>
            <a:ext cx="5585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Страны с максимальной долей затрат на НИОКР в ВВП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9305" y="5419981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Страны ЕАЭС 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898499" y="1740956"/>
            <a:ext cx="10375763" cy="3632237"/>
            <a:chOff x="898499" y="2101886"/>
            <a:chExt cx="10375763" cy="3632237"/>
          </a:xfrm>
        </p:grpSpPr>
        <p:graphicFrame>
          <p:nvGraphicFramePr>
            <p:cNvPr id="9" name="Диаграмма 8"/>
            <p:cNvGraphicFramePr/>
            <p:nvPr>
              <p:extLst>
                <p:ext uri="{D42A27DB-BD31-4B8C-83A1-F6EECF244321}">
                  <p14:modId xmlns:p14="http://schemas.microsoft.com/office/powerpoint/2010/main" val="1126642422"/>
                </p:ext>
              </p:extLst>
            </p:nvPr>
          </p:nvGraphicFramePr>
          <p:xfrm>
            <a:off x="898499" y="2101886"/>
            <a:ext cx="5016166" cy="36322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val="2537908199"/>
                </p:ext>
              </p:extLst>
            </p:nvPr>
          </p:nvGraphicFramePr>
          <p:xfrm>
            <a:off x="6483872" y="2110683"/>
            <a:ext cx="4685697" cy="30400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3" name="Прямая соединительная линия 2"/>
            <p:cNvCxnSpPr/>
            <p:nvPr/>
          </p:nvCxnSpPr>
          <p:spPr>
            <a:xfrm>
              <a:off x="6534113" y="4139513"/>
              <a:ext cx="889687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5542945" y="2333340"/>
              <a:ext cx="588623" cy="369332"/>
            </a:xfrm>
            <a:prstGeom prst="rect">
              <a:avLst/>
            </a:prstGeom>
            <a:solidFill>
              <a:srgbClr val="193D67"/>
            </a:solidFill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4,58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525961" y="2833697"/>
              <a:ext cx="593432" cy="369332"/>
            </a:xfrm>
            <a:prstGeom prst="rect">
              <a:avLst/>
            </a:prstGeom>
            <a:solidFill>
              <a:srgbClr val="183C64"/>
            </a:solidFill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4,55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765842" y="3365595"/>
              <a:ext cx="593432" cy="369332"/>
            </a:xfrm>
            <a:prstGeom prst="rect">
              <a:avLst/>
            </a:prstGeom>
            <a:solidFill>
              <a:srgbClr val="1A3F6A"/>
            </a:solidFill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3,31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717781" y="3880673"/>
              <a:ext cx="593432" cy="369332"/>
            </a:xfrm>
            <a:prstGeom prst="rect">
              <a:avLst/>
            </a:prstGeom>
            <a:solidFill>
              <a:srgbClr val="193E68"/>
            </a:solidFill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3,20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577787" y="4422367"/>
              <a:ext cx="593432" cy="369332"/>
            </a:xfrm>
            <a:prstGeom prst="rect">
              <a:avLst/>
            </a:prstGeom>
            <a:solidFill>
              <a:srgbClr val="193C66"/>
            </a:solidFill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3,04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450076" y="4921350"/>
              <a:ext cx="5934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2,80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797850" y="2329598"/>
              <a:ext cx="476412" cy="369332"/>
            </a:xfrm>
            <a:prstGeom prst="rect">
              <a:avLst/>
            </a:prstGeom>
            <a:solidFill>
              <a:srgbClr val="112A4D"/>
            </a:solidFill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1</a:t>
              </a:r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,</a:t>
              </a:r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1</a:t>
              </a:r>
              <a:endParaRPr lang="ru-RU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371789" y="2840631"/>
              <a:ext cx="593432" cy="369332"/>
            </a:xfrm>
            <a:prstGeom prst="rect">
              <a:avLst/>
            </a:prstGeom>
            <a:solidFill>
              <a:srgbClr val="122C4F"/>
            </a:solidFill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</a:t>
              </a:r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,</a:t>
              </a:r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59</a:t>
              </a:r>
              <a:endParaRPr lang="ru-RU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8369580" y="3326558"/>
              <a:ext cx="593432" cy="369332"/>
            </a:xfrm>
            <a:prstGeom prst="rect">
              <a:avLst/>
            </a:prstGeom>
            <a:solidFill>
              <a:srgbClr val="122D51"/>
            </a:solidFill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</a:t>
              </a:r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,23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202514" y="3824594"/>
              <a:ext cx="593432" cy="369332"/>
            </a:xfrm>
            <a:prstGeom prst="rect">
              <a:avLst/>
            </a:prstGeom>
            <a:solidFill>
              <a:srgbClr val="122B4E"/>
            </a:solidFill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</a:t>
              </a:r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,</a:t>
              </a:r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1</a:t>
              </a:r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3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8103332" y="4352660"/>
              <a:ext cx="593432" cy="369332"/>
            </a:xfrm>
            <a:prstGeom prst="rect">
              <a:avLst/>
            </a:prstGeom>
            <a:solidFill>
              <a:srgbClr val="112A4C"/>
            </a:solidFill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</a:t>
              </a:r>
              <a:r>
                <a:rPr lang="ru-RU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,</a:t>
              </a:r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11</a:t>
              </a:r>
              <a:endParaRPr lang="ru-RU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0" y="375826"/>
            <a:ext cx="11805824" cy="669201"/>
            <a:chOff x="0" y="375826"/>
            <a:chExt cx="11805824" cy="669201"/>
          </a:xfrm>
        </p:grpSpPr>
        <p:cxnSp>
          <p:nvCxnSpPr>
            <p:cNvPr id="25" name="Прямая соединительная линия 24"/>
            <p:cNvCxnSpPr>
              <a:endCxn id="27" idx="3"/>
            </p:cNvCxnSpPr>
            <p:nvPr/>
          </p:nvCxnSpPr>
          <p:spPr>
            <a:xfrm flipV="1">
              <a:off x="8224691" y="441675"/>
              <a:ext cx="977671" cy="5954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27" idx="6"/>
            </p:cNvCxnSpPr>
            <p:nvPr/>
          </p:nvCxnSpPr>
          <p:spPr>
            <a:xfrm flipV="1">
              <a:off x="9258568" y="409391"/>
              <a:ext cx="2499574" cy="900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9192719" y="385469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11739975" y="375826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8499230" y="608586"/>
              <a:ext cx="726414" cy="4364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9225644" y="610125"/>
              <a:ext cx="1629309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Овал 30"/>
            <p:cNvSpPr/>
            <p:nvPr/>
          </p:nvSpPr>
          <p:spPr>
            <a:xfrm>
              <a:off x="10822028" y="57720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32" name="Прямая соединительная линия 31"/>
            <p:cNvCxnSpPr>
              <a:endCxn id="34" idx="3"/>
            </p:cNvCxnSpPr>
            <p:nvPr/>
          </p:nvCxnSpPr>
          <p:spPr>
            <a:xfrm flipV="1">
              <a:off x="8753560" y="786416"/>
              <a:ext cx="418904" cy="25253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34" idx="6"/>
            </p:cNvCxnSpPr>
            <p:nvPr/>
          </p:nvCxnSpPr>
          <p:spPr>
            <a:xfrm>
              <a:off x="9228670" y="763135"/>
              <a:ext cx="879671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Овал 33"/>
            <p:cNvSpPr/>
            <p:nvPr/>
          </p:nvSpPr>
          <p:spPr>
            <a:xfrm>
              <a:off x="9162821" y="73021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0068884" y="724361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0" y="1043896"/>
              <a:ext cx="9045463" cy="1131"/>
            </a:xfrm>
            <a:prstGeom prst="line">
              <a:avLst/>
            </a:prstGeom>
            <a:ln w="12700">
              <a:solidFill>
                <a:srgbClr val="2F7A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Овал 36"/>
            <p:cNvSpPr/>
            <p:nvPr/>
          </p:nvSpPr>
          <p:spPr>
            <a:xfrm>
              <a:off x="10330279" y="879982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9045463" y="915096"/>
              <a:ext cx="218662" cy="12993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endCxn id="37" idx="2"/>
            </p:cNvCxnSpPr>
            <p:nvPr/>
          </p:nvCxnSpPr>
          <p:spPr>
            <a:xfrm flipV="1">
              <a:off x="9264125" y="912907"/>
              <a:ext cx="1066154" cy="218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902826" y="6015879"/>
            <a:ext cx="3789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* Данные за 2018 г. на стадии формирования </a:t>
            </a: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381000" cy="365125"/>
          </a:xfrm>
        </p:spPr>
        <p:txBody>
          <a:bodyPr/>
          <a:lstStyle/>
          <a:p>
            <a:fld id="{3C793877-FFA4-704C-ACBD-2E6C60B5D16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108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44889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66179" y="248688"/>
            <a:ext cx="10515600" cy="61288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Цифровизация организации проведения ГНТЭ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одзаголовок 2">
            <a:extLst>
              <a:ext uri="{FF2B5EF4-FFF2-40B4-BE49-F238E27FC236}">
                <a16:creationId xmlns:a16="http://schemas.microsoft.com/office/drawing/2014/main" id="{F05DA19D-E194-4DDD-B3C9-F63E5243499F}"/>
              </a:ext>
            </a:extLst>
          </p:cNvPr>
          <p:cNvSpPr txBox="1">
            <a:spLocks/>
          </p:cNvSpPr>
          <p:nvPr/>
        </p:nvSpPr>
        <p:spPr>
          <a:xfrm>
            <a:off x="1055443" y="1988840"/>
            <a:ext cx="4248470" cy="3595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514350" indent="-514350" algn="just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  <a:defRPr sz="1700">
                <a:solidFill>
                  <a:schemeClr val="tx2"/>
                </a:solidFill>
                <a:latin typeface="Raleway" panose="020B0503030101060003" pitchFamily="34" charset="-52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Онлайн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регистрация научных руководителей и членов исследовательской группы </a:t>
            </a:r>
          </a:p>
          <a:p>
            <a:pPr algn="l"/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Онлайн подача заявок на конкурс ГФ и ПЦФ</a:t>
            </a:r>
          </a:p>
          <a:p>
            <a:pPr algn="l"/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Онлайн регистрация экспертов</a:t>
            </a:r>
          </a:p>
          <a:p>
            <a:pPr algn="l"/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Уведомление заявителей об изменении статуса заявки </a:t>
            </a:r>
          </a:p>
          <a:p>
            <a:pPr algn="l"/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Онлайн доступ к заключению ГНТЭ </a:t>
            </a:r>
          </a:p>
          <a:p>
            <a:pPr algn="l"/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Обеспечена информационная безопасность и защита данных</a:t>
            </a:r>
          </a:p>
          <a:p>
            <a:pPr algn="l"/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Автоматизация процесса ГНТЭ </a:t>
            </a:r>
          </a:p>
        </p:txBody>
      </p:sp>
      <p:sp>
        <p:nvSpPr>
          <p:cNvPr id="51" name="Подзаголовок 2">
            <a:extLst>
              <a:ext uri="{FF2B5EF4-FFF2-40B4-BE49-F238E27FC236}">
                <a16:creationId xmlns:a16="http://schemas.microsoft.com/office/drawing/2014/main" id="{3FA2713D-3C82-4FFB-967A-06E7564A8026}"/>
              </a:ext>
            </a:extLst>
          </p:cNvPr>
          <p:cNvSpPr txBox="1">
            <a:spLocks/>
          </p:cNvSpPr>
          <p:nvPr/>
        </p:nvSpPr>
        <p:spPr>
          <a:xfrm>
            <a:off x="5980593" y="1988840"/>
            <a:ext cx="5155966" cy="3739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Онлайн заполнение экспертных заключений экспертами</a:t>
            </a:r>
          </a:p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Интеграция с базой данных ККСОН для оптимизации формальной проверки свидетельства об аккредитации и наличия диплома об ученой степени</a:t>
            </a:r>
          </a:p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Интеграция с международными базами данных  </a:t>
            </a:r>
            <a:r>
              <a:rPr lang="ru-RU" sz="1800" dirty="0" err="1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Web</a:t>
            </a: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en-US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endParaRPr lang="ru-RU" sz="1800" dirty="0">
              <a:solidFill>
                <a:srgbClr val="E2F0D9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Аккредитация  казахстанских экспертов,  выдача  свидетельства</a:t>
            </a:r>
          </a:p>
        </p:txBody>
      </p: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C995C2A1-C27A-42CE-BEC6-9F9AA00E26E1}"/>
              </a:ext>
            </a:extLst>
          </p:cNvPr>
          <p:cNvCxnSpPr/>
          <p:nvPr/>
        </p:nvCxnSpPr>
        <p:spPr>
          <a:xfrm>
            <a:off x="5735960" y="1408232"/>
            <a:ext cx="0" cy="4948119"/>
          </a:xfrm>
          <a:prstGeom prst="line">
            <a:avLst/>
          </a:prstGeom>
          <a:ln w="28575">
            <a:solidFill>
              <a:srgbClr val="7E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6B611B03-E30C-44F3-851C-1F770CCBE068}"/>
              </a:ext>
            </a:extLst>
          </p:cNvPr>
          <p:cNvSpPr/>
          <p:nvPr/>
        </p:nvSpPr>
        <p:spPr>
          <a:xfrm>
            <a:off x="1127447" y="1439877"/>
            <a:ext cx="1594237" cy="369332"/>
          </a:xfrm>
          <a:prstGeom prst="rect">
            <a:avLst/>
          </a:prstGeom>
          <a:solidFill>
            <a:srgbClr val="C65084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  <a:latin typeface="Raleway" panose="020B0503030101060003" pitchFamily="34" charset="-52"/>
              </a:rPr>
              <a:t>Действует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8CFC16D7-74C7-4010-B23D-1B4B044207B4}"/>
              </a:ext>
            </a:extLst>
          </p:cNvPr>
          <p:cNvSpPr/>
          <p:nvPr/>
        </p:nvSpPr>
        <p:spPr>
          <a:xfrm>
            <a:off x="6180734" y="1439877"/>
            <a:ext cx="1736894" cy="369332"/>
          </a:xfrm>
          <a:prstGeom prst="rect">
            <a:avLst/>
          </a:prstGeom>
          <a:solidFill>
            <a:srgbClr val="C65084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  <a:latin typeface="Raleway" panose="020B0503030101060003" pitchFamily="34" charset="-52"/>
              </a:rPr>
              <a:t>Перспективы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72459" y="694460"/>
            <a:ext cx="203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aleway" panose="020B0503030101060003" pitchFamily="34" charset="-52"/>
              </a:rPr>
              <a:t>(www.is.ncste.kz)</a:t>
            </a:r>
            <a:endParaRPr lang="ru-RU" dirty="0">
              <a:solidFill>
                <a:schemeClr val="bg1"/>
              </a:solidFill>
              <a:latin typeface="Raleway" panose="020B0503030101060003" pitchFamily="34" charset="-5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572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44889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66179" y="248688"/>
            <a:ext cx="10515600" cy="61288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Цифровизация организации работы ННС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дзаголовок 2">
            <a:extLst>
              <a:ext uri="{FF2B5EF4-FFF2-40B4-BE49-F238E27FC236}">
                <a16:creationId xmlns:a16="http://schemas.microsoft.com/office/drawing/2014/main" id="{F05DA19D-E194-4DDD-B3C9-F63E5243499F}"/>
              </a:ext>
            </a:extLst>
          </p:cNvPr>
          <p:cNvSpPr txBox="1">
            <a:spLocks/>
          </p:cNvSpPr>
          <p:nvPr/>
        </p:nvSpPr>
        <p:spPr>
          <a:xfrm>
            <a:off x="926347" y="1980324"/>
            <a:ext cx="4680518" cy="3748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514350" indent="-514350" algn="just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  <a:defRPr sz="1700">
                <a:solidFill>
                  <a:schemeClr val="tx2"/>
                </a:solidFill>
                <a:latin typeface="Raleway" panose="020B0503030101060003" pitchFamily="34" charset="-52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информационной системе определен блок ННС, в котором отображаются решения об одобрении заявок, объеме выделенного финансирования, и всех изменений согласно обращениям заявителей (замена научного руководителя, изменение сметы расходов и др.) </a:t>
            </a:r>
          </a:p>
          <a:p>
            <a:pPr algn="l"/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Открыт доступ для просмотра членам ННС заявок и отчетов в электронном виде</a:t>
            </a:r>
          </a:p>
          <a:p>
            <a:pPr algn="l"/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Автоматизированная система тайного голосования для членов ННС</a:t>
            </a:r>
          </a:p>
        </p:txBody>
      </p:sp>
      <p:sp>
        <p:nvSpPr>
          <p:cNvPr id="26" name="Подзаголовок 2">
            <a:extLst>
              <a:ext uri="{FF2B5EF4-FFF2-40B4-BE49-F238E27FC236}">
                <a16:creationId xmlns:a16="http://schemas.microsoft.com/office/drawing/2014/main" id="{3FA2713D-3C82-4FFB-967A-06E7564A8026}"/>
              </a:ext>
            </a:extLst>
          </p:cNvPr>
          <p:cNvSpPr txBox="1">
            <a:spLocks/>
          </p:cNvSpPr>
          <p:nvPr/>
        </p:nvSpPr>
        <p:spPr>
          <a:xfrm>
            <a:off x="6326944" y="1980324"/>
            <a:ext cx="4828732" cy="37483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Расширение блока ННС в информационной системе:</a:t>
            </a:r>
          </a:p>
          <a:p>
            <a:pPr marL="722313" lvl="1" indent="-182563" algn="l">
              <a:spcBef>
                <a:spcPts val="600"/>
              </a:spcBef>
              <a:buFont typeface="Calibri" panose="020F0502020204030204" pitchFamily="34" charset="0"/>
              <a:buChar char="⁻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ведение электронных протоколов</a:t>
            </a:r>
          </a:p>
          <a:p>
            <a:pPr marL="722313" lvl="1" indent="-182563" algn="l">
              <a:spcBef>
                <a:spcPts val="600"/>
              </a:spcBef>
              <a:buFont typeface="Calibri" panose="020F0502020204030204" pitchFamily="34" charset="0"/>
              <a:buChar char="⁻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заполнение актов мониторинга в режиме онлайн</a:t>
            </a:r>
          </a:p>
          <a:p>
            <a:pPr marL="722313" lvl="1" indent="-182563" algn="l">
              <a:spcBef>
                <a:spcPts val="600"/>
              </a:spcBef>
              <a:buFont typeface="Calibri" panose="020F0502020204030204" pitchFamily="34" charset="0"/>
              <a:buChar char="⁻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электронно-цифровых подписей для членов ННС</a:t>
            </a:r>
          </a:p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Создание блока «</a:t>
            </a:r>
            <a:r>
              <a:rPr lang="en-US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Monitoring System</a:t>
            </a:r>
            <a:endParaRPr lang="ru-RU" sz="1800" dirty="0">
              <a:solidFill>
                <a:srgbClr val="E2F0D9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Открытое голосование членов ННС </a:t>
            </a:r>
            <a:b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 возможностью онлайн-видео трансляции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C995C2A1-C27A-42CE-BEC6-9F9AA00E26E1}"/>
              </a:ext>
            </a:extLst>
          </p:cNvPr>
          <p:cNvCxnSpPr/>
          <p:nvPr/>
        </p:nvCxnSpPr>
        <p:spPr>
          <a:xfrm>
            <a:off x="5865305" y="1449000"/>
            <a:ext cx="55269" cy="5004336"/>
          </a:xfrm>
          <a:prstGeom prst="line">
            <a:avLst/>
          </a:prstGeom>
          <a:ln w="28575">
            <a:solidFill>
              <a:srgbClr val="7E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4EA92E8-4BE3-4395-89FC-F3810B5DF39A}"/>
              </a:ext>
            </a:extLst>
          </p:cNvPr>
          <p:cNvSpPr/>
          <p:nvPr/>
        </p:nvSpPr>
        <p:spPr>
          <a:xfrm>
            <a:off x="6326943" y="1435461"/>
            <a:ext cx="1768651" cy="369332"/>
          </a:xfrm>
          <a:prstGeom prst="rect">
            <a:avLst/>
          </a:prstGeom>
          <a:solidFill>
            <a:srgbClr val="C65084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  <a:latin typeface="Raleway" panose="020B0503030101060003" pitchFamily="34" charset="-52"/>
              </a:rPr>
              <a:t>Перспективы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1EBC9CFE-9D97-4FAF-89BD-E526BCD7124D}"/>
              </a:ext>
            </a:extLst>
          </p:cNvPr>
          <p:cNvSpPr/>
          <p:nvPr/>
        </p:nvSpPr>
        <p:spPr>
          <a:xfrm>
            <a:off x="998351" y="1439877"/>
            <a:ext cx="1411357" cy="369332"/>
          </a:xfrm>
          <a:prstGeom prst="rect">
            <a:avLst/>
          </a:prstGeom>
          <a:solidFill>
            <a:srgbClr val="C65084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  <a:latin typeface="Raleway" panose="020B0503030101060003" pitchFamily="34" charset="-52"/>
              </a:rPr>
              <a:t>Действует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72459" y="694460"/>
            <a:ext cx="203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aleway" panose="020B0503030101060003" pitchFamily="34" charset="-52"/>
              </a:rPr>
              <a:t>(www.is.ncste.kz)</a:t>
            </a:r>
            <a:endParaRPr lang="ru-RU" dirty="0">
              <a:solidFill>
                <a:schemeClr val="bg1"/>
              </a:solidFill>
              <a:latin typeface="Raleway" panose="020B0503030101060003" pitchFamily="34" charset="-52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377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44889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66179" y="248688"/>
            <a:ext cx="10515600" cy="612884"/>
          </a:xfrm>
        </p:spPr>
        <p:txBody>
          <a:bodyPr>
            <a:noAutofit/>
          </a:bodyPr>
          <a:lstStyle/>
          <a:p>
            <a:r>
              <a:rPr lang="ru-RU" sz="2100" dirty="0">
                <a:solidFill>
                  <a:schemeClr val="bg1"/>
                </a:solidFill>
              </a:rPr>
              <a:t>Цифровизация </a:t>
            </a:r>
            <a:r>
              <a:rPr lang="ru-RU" sz="2100" dirty="0" err="1">
                <a:solidFill>
                  <a:schemeClr val="bg1"/>
                </a:solidFill>
              </a:rPr>
              <a:t>госучета</a:t>
            </a:r>
            <a:r>
              <a:rPr lang="ru-RU" sz="2100" dirty="0">
                <a:solidFill>
                  <a:schemeClr val="bg1"/>
                </a:solidFill>
              </a:rPr>
              <a:t> научных, научно-технических </a:t>
            </a:r>
            <a:br>
              <a:rPr lang="ru-RU" sz="2100" dirty="0">
                <a:solidFill>
                  <a:schemeClr val="bg1"/>
                </a:solidFill>
              </a:rPr>
            </a:br>
            <a:r>
              <a:rPr lang="ru-RU" sz="2100" dirty="0">
                <a:solidFill>
                  <a:schemeClr val="bg1"/>
                </a:solidFill>
              </a:rPr>
              <a:t>проектов/программ и отчетов по НИОКР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546286" y="486519"/>
            <a:ext cx="203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aleway" panose="020B0503030101060003" pitchFamily="34" charset="-52"/>
              </a:rPr>
              <a:t>(www.is.ncste.kz)</a:t>
            </a:r>
            <a:endParaRPr lang="ru-RU" dirty="0">
              <a:solidFill>
                <a:schemeClr val="bg1"/>
              </a:solidFill>
              <a:latin typeface="Raleway" panose="020B0503030101060003" pitchFamily="34" charset="-52"/>
            </a:endParaRPr>
          </a:p>
        </p:txBody>
      </p:sp>
      <p:sp>
        <p:nvSpPr>
          <p:cNvPr id="31" name="Подзаголовок 2">
            <a:extLst>
              <a:ext uri="{FF2B5EF4-FFF2-40B4-BE49-F238E27FC236}">
                <a16:creationId xmlns:a16="http://schemas.microsoft.com/office/drawing/2014/main" id="{F05DA19D-E194-4DDD-B3C9-F63E5243499F}"/>
              </a:ext>
            </a:extLst>
          </p:cNvPr>
          <p:cNvSpPr txBox="1">
            <a:spLocks/>
          </p:cNvSpPr>
          <p:nvPr/>
        </p:nvSpPr>
        <p:spPr>
          <a:xfrm>
            <a:off x="904518" y="1980324"/>
            <a:ext cx="3268571" cy="37483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Сформированы и актуализируются фонды:</a:t>
            </a:r>
          </a:p>
          <a:p>
            <a:pPr marL="539750" lvl="1" indent="-182563">
              <a:spcBef>
                <a:spcPts val="60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научно-технические программы </a:t>
            </a:r>
          </a:p>
          <a:p>
            <a:pPr marL="539750" lvl="1" indent="-182563">
              <a:spcBef>
                <a:spcPts val="60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научные и научно-технические проекты</a:t>
            </a:r>
          </a:p>
          <a:p>
            <a:pPr marL="539750" lvl="1" indent="-182563">
              <a:spcBef>
                <a:spcPts val="60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отчеты о НИОКР</a:t>
            </a:r>
          </a:p>
          <a:p>
            <a:pPr marL="539750" lvl="1" indent="-182563">
              <a:spcBef>
                <a:spcPts val="60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диссертации</a:t>
            </a:r>
          </a:p>
          <a:p>
            <a:pPr marL="539750" lvl="1" indent="-182563">
              <a:spcBef>
                <a:spcPts val="60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научной и научно-технические деятельности</a:t>
            </a:r>
          </a:p>
          <a:p>
            <a:pPr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Онлайн прием отчетов о проведенных НИОКР</a:t>
            </a:r>
          </a:p>
        </p:txBody>
      </p:sp>
      <p:sp>
        <p:nvSpPr>
          <p:cNvPr id="32" name="Подзаголовок 2">
            <a:extLst>
              <a:ext uri="{FF2B5EF4-FFF2-40B4-BE49-F238E27FC236}">
                <a16:creationId xmlns:a16="http://schemas.microsoft.com/office/drawing/2014/main" id="{3FA2713D-3C82-4FFB-967A-06E7564A8026}"/>
              </a:ext>
            </a:extLst>
          </p:cNvPr>
          <p:cNvSpPr txBox="1">
            <a:spLocks/>
          </p:cNvSpPr>
          <p:nvPr/>
        </p:nvSpPr>
        <p:spPr>
          <a:xfrm>
            <a:off x="5015880" y="1980324"/>
            <a:ext cx="6120672" cy="41849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открытого доступа к отчетам о НИОКР, диссертациям, Каталогу результатов научной и научно-технической деятельности </a:t>
            </a:r>
          </a:p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модулей регистрации проектов и отчетов по НИОКР недропользователей в период добычи углеводородов и урана</a:t>
            </a:r>
            <a:endParaRPr lang="en-US" sz="1800" dirty="0">
              <a:solidFill>
                <a:srgbClr val="E2F0D9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Антиплагиат </a:t>
            </a:r>
          </a:p>
          <a:p>
            <a:pPr marL="514350" indent="-514350" algn="l">
              <a:spcBef>
                <a:spcPts val="600"/>
              </a:spcBef>
              <a:buClr>
                <a:srgbClr val="CA608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Внесение изменений в нормативно-правовые акты</a:t>
            </a:r>
            <a:r>
              <a:rPr lang="en-US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12788" lvl="1" indent="-173038" algn="l">
              <a:spcBef>
                <a:spcPts val="600"/>
              </a:spcBef>
              <a:buFont typeface="Raleway" panose="020B0503030101060003" pitchFamily="34" charset="-52"/>
              <a:buChar char="-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 исключению пунктов о предоставлении документов на  бумажном  носителе</a:t>
            </a:r>
            <a:endParaRPr lang="en-US" sz="1800" dirty="0">
              <a:solidFill>
                <a:srgbClr val="E2F0D9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2788" lvl="1" indent="-173038" algn="l">
              <a:spcBef>
                <a:spcPts val="600"/>
              </a:spcBef>
              <a:buFont typeface="Raleway" panose="020B0503030101060003" pitchFamily="34" charset="-52"/>
              <a:buChar char="-"/>
            </a:pPr>
            <a:r>
              <a:rPr lang="ru-RU" sz="18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 государственном учете проектов коммерциализации результата научной и (или) научно-технической деятельности</a:t>
            </a:r>
            <a:endParaRPr lang="en-US" sz="1800" dirty="0">
              <a:solidFill>
                <a:srgbClr val="E2F0D9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C995C2A1-C27A-42CE-BEC6-9F9AA00E26E1}"/>
              </a:ext>
            </a:extLst>
          </p:cNvPr>
          <p:cNvCxnSpPr/>
          <p:nvPr/>
        </p:nvCxnSpPr>
        <p:spPr>
          <a:xfrm>
            <a:off x="4573129" y="1408232"/>
            <a:ext cx="0" cy="3960000"/>
          </a:xfrm>
          <a:prstGeom prst="line">
            <a:avLst/>
          </a:prstGeom>
          <a:ln w="28575">
            <a:solidFill>
              <a:srgbClr val="7E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54431FD6-79AD-4472-A486-CE7EC8C1B8A6}"/>
              </a:ext>
            </a:extLst>
          </p:cNvPr>
          <p:cNvSpPr/>
          <p:nvPr/>
        </p:nvSpPr>
        <p:spPr>
          <a:xfrm>
            <a:off x="5031167" y="1439876"/>
            <a:ext cx="1648208" cy="369332"/>
          </a:xfrm>
          <a:prstGeom prst="rect">
            <a:avLst/>
          </a:prstGeom>
          <a:solidFill>
            <a:srgbClr val="C65084"/>
          </a:solidFill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  <a:latin typeface="Raleway" panose="020B0503030101060003" pitchFamily="34" charset="-52"/>
              </a:rPr>
              <a:t>Перспективы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CB2A137D-3E83-47A6-B6BA-A067640219DB}"/>
              </a:ext>
            </a:extLst>
          </p:cNvPr>
          <p:cNvSpPr/>
          <p:nvPr/>
        </p:nvSpPr>
        <p:spPr>
          <a:xfrm>
            <a:off x="976522" y="1439877"/>
            <a:ext cx="1411357" cy="369332"/>
          </a:xfrm>
          <a:prstGeom prst="rect">
            <a:avLst/>
          </a:prstGeom>
          <a:solidFill>
            <a:srgbClr val="C65084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  <a:latin typeface="Raleway" panose="020B0503030101060003" pitchFamily="34" charset="-52"/>
              </a:rPr>
              <a:t>Действует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144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98679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3147" y="248688"/>
            <a:ext cx="10515600" cy="612884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Перспективы информационно-аналитического обеспечения науки</a:t>
            </a: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дзаголовок 2">
            <a:extLst>
              <a:ext uri="{FF2B5EF4-FFF2-40B4-BE49-F238E27FC236}">
                <a16:creationId xmlns:a16="http://schemas.microsoft.com/office/drawing/2014/main" id="{322F0D71-116F-4B10-A184-EC0F3D887E20}"/>
              </a:ext>
            </a:extLst>
          </p:cNvPr>
          <p:cNvSpPr txBox="1">
            <a:spLocks/>
          </p:cNvSpPr>
          <p:nvPr/>
        </p:nvSpPr>
        <p:spPr>
          <a:xfrm>
            <a:off x="6385243" y="1934715"/>
            <a:ext cx="4678662" cy="3951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47675" algn="just">
              <a:spcBef>
                <a:spcPts val="1200"/>
              </a:spcBef>
              <a:buNone/>
            </a:pP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инструментария для изучения перспективных направлений развития науки и технологий, </a:t>
            </a:r>
            <a:r>
              <a:rPr lang="ru-RU" sz="1400" dirty="0" err="1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форсайта</a:t>
            </a: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учета и управления результатами научной, научно-технической деятельности, </a:t>
            </a:r>
          </a:p>
          <a:p>
            <a:pPr marL="0" indent="447675" algn="just">
              <a:spcBef>
                <a:spcPts val="1200"/>
              </a:spcBef>
              <a:buNone/>
            </a:pP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Наукометрические исследования, включающие:</a:t>
            </a:r>
          </a:p>
          <a:p>
            <a:pPr marL="400050" lvl="1" indent="0" algn="just">
              <a:spcBef>
                <a:spcPts val="1200"/>
              </a:spcBef>
              <a:buNone/>
            </a:pP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  анализ структуры отечественной и мировой науки</a:t>
            </a:r>
          </a:p>
          <a:p>
            <a:pPr marL="400050" lvl="1" indent="0" algn="just">
              <a:spcBef>
                <a:spcPts val="1200"/>
              </a:spcBef>
              <a:buNone/>
            </a:pP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определение тенденций и процессов, происходящих в мировой и региональной науке</a:t>
            </a:r>
          </a:p>
          <a:p>
            <a:pPr marL="400050" lvl="1" indent="0" algn="just">
              <a:spcBef>
                <a:spcPts val="1200"/>
              </a:spcBef>
              <a:buNone/>
            </a:pP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выявление наиболее актуальных и/или стагнирующих научных направлений</a:t>
            </a:r>
          </a:p>
          <a:p>
            <a:pPr marL="400050" lvl="1" indent="0" algn="just">
              <a:spcBef>
                <a:spcPts val="1200"/>
              </a:spcBef>
              <a:buNone/>
            </a:pP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определение продуктивности работы исследователей, научных организации и эффективности проводимых исследований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F245D7B-76D5-4488-B83B-CCECAD8FC5A2}"/>
              </a:ext>
            </a:extLst>
          </p:cNvPr>
          <p:cNvSpPr/>
          <p:nvPr/>
        </p:nvSpPr>
        <p:spPr>
          <a:xfrm>
            <a:off x="823147" y="2004147"/>
            <a:ext cx="468052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spcBef>
                <a:spcPts val="1200"/>
              </a:spcBef>
            </a:pP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Создание интерактивной национальной информационной системы по науке, предусматривающей содержание актуальной научно-технической информации, данные государственной и ведомственной статистики по науке </a:t>
            </a:r>
          </a:p>
          <a:p>
            <a:pPr indent="450850" algn="just">
              <a:spcBef>
                <a:spcPts val="1200"/>
              </a:spcBef>
            </a:pP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внедрение научных информационных ресурсов - Казахстанской базы цитирования (реферативная) и Электронной научной библиотеки (полнотекстовая)</a:t>
            </a:r>
          </a:p>
          <a:p>
            <a:pPr indent="450850" algn="just">
              <a:spcBef>
                <a:spcPts val="1200"/>
              </a:spcBef>
            </a:pPr>
            <a:r>
              <a:rPr lang="en-US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400" dirty="0" err="1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оздание</a:t>
            </a: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единой открытой базы ученых для исследователей и организации (на примере</a:t>
            </a:r>
            <a:r>
              <a:rPr lang="en-US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ORCID)</a:t>
            </a:r>
            <a:endParaRPr lang="ru-RU" sz="1400" dirty="0">
              <a:solidFill>
                <a:srgbClr val="E2F0D9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850" algn="just">
              <a:spcBef>
                <a:spcPts val="1200"/>
              </a:spcBef>
            </a:pPr>
            <a:r>
              <a:rPr lang="ru-RU" sz="1400" dirty="0">
                <a:solidFill>
                  <a:srgbClr val="E2F0D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ученых через электронную почту о зарубежных конкурсах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2DEECB0-F1C5-4C5B-8FE8-6FF7B5E63E87}"/>
              </a:ext>
            </a:extLst>
          </p:cNvPr>
          <p:cNvCxnSpPr/>
          <p:nvPr/>
        </p:nvCxnSpPr>
        <p:spPr>
          <a:xfrm>
            <a:off x="6060601" y="1412776"/>
            <a:ext cx="0" cy="4680000"/>
          </a:xfrm>
          <a:prstGeom prst="line">
            <a:avLst/>
          </a:prstGeom>
          <a:ln w="28575">
            <a:solidFill>
              <a:srgbClr val="7E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EDF853D-E343-4758-93A2-0D773CE0E0D3}"/>
              </a:ext>
            </a:extLst>
          </p:cNvPr>
          <p:cNvSpPr/>
          <p:nvPr/>
        </p:nvSpPr>
        <p:spPr>
          <a:xfrm>
            <a:off x="895794" y="1372792"/>
            <a:ext cx="3419741" cy="369332"/>
          </a:xfrm>
          <a:prstGeom prst="rect">
            <a:avLst/>
          </a:prstGeom>
          <a:solidFill>
            <a:srgbClr val="C65084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  <a:latin typeface="Raleway" panose="020B0503030101060003" pitchFamily="34" charset="-52"/>
              </a:rPr>
              <a:t>Информационный уровень 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3E94873-CDFF-420E-AE6F-C3B7D849A32A}"/>
              </a:ext>
            </a:extLst>
          </p:cNvPr>
          <p:cNvSpPr/>
          <p:nvPr/>
        </p:nvSpPr>
        <p:spPr>
          <a:xfrm>
            <a:off x="6457889" y="1385763"/>
            <a:ext cx="3019597" cy="369332"/>
          </a:xfrm>
          <a:prstGeom prst="rect">
            <a:avLst/>
          </a:prstGeom>
          <a:solidFill>
            <a:srgbClr val="C65084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  <a:latin typeface="Raleway" panose="020B0503030101060003" pitchFamily="34" charset="-52"/>
              </a:rPr>
              <a:t>Аналитический уровень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121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838200" y="217376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Финансирование науки Казахстана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498" y="1190909"/>
            <a:ext cx="6653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</a:rPr>
              <a:t>Источники финансирования внутренних затрат на НИОКР,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8498" y="354486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Times New Roman" panose="02020603050405020304" pitchFamily="18" charset="0"/>
              </a:rPr>
              <a:t>Всего бюджетных средств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8498" y="4498097"/>
            <a:ext cx="2383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Собственные средства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98498" y="5380460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Прочие средства финансирования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722163" y="2201097"/>
            <a:ext cx="729050" cy="6610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674302" y="598702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C2873"/>
                </a:solidFill>
              </a:rPr>
              <a:t>2014</a:t>
            </a:r>
            <a:endParaRPr lang="ru-RU" sz="2400" dirty="0">
              <a:solidFill>
                <a:srgbClr val="EC287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83048" y="595867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C2873"/>
                </a:solidFill>
              </a:rPr>
              <a:t>201</a:t>
            </a:r>
            <a:r>
              <a:rPr lang="ru-RU" sz="2400" dirty="0">
                <a:solidFill>
                  <a:srgbClr val="EC2873"/>
                </a:solidFill>
              </a:rPr>
              <a:t>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625104" y="1966619"/>
            <a:ext cx="716691" cy="89798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98498" y="3020645"/>
            <a:ext cx="101113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7722163" y="3529755"/>
            <a:ext cx="729050" cy="5077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625104" y="3611055"/>
            <a:ext cx="716691" cy="4288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722163" y="5595948"/>
            <a:ext cx="729050" cy="8248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9625104" y="5534165"/>
            <a:ext cx="716691" cy="11820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796414" y="173554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66,3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686733" y="151546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72,2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96414" y="3158057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43,3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09175" y="321885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32,1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8647424" y="2290060"/>
            <a:ext cx="844695" cy="18466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8565661" y="3674791"/>
            <a:ext cx="910124" cy="25077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722163" y="4730493"/>
            <a:ext cx="729050" cy="26840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9625104" y="4557135"/>
            <a:ext cx="716691" cy="41570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7811963" y="4356444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19,9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709175" y="4197834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34,3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859270" y="5244109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3,1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761273" y="516647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5,8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8598375" y="4730493"/>
            <a:ext cx="844695" cy="18466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8623498" y="5467702"/>
            <a:ext cx="844695" cy="18466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98498" y="5913441"/>
            <a:ext cx="101113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72611" y="6047385"/>
            <a:ext cx="437985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данным Комитета по статистике МНЭ РК </a:t>
            </a:r>
            <a:endParaRPr lang="ru-RU" sz="1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0" y="375826"/>
            <a:ext cx="11805824" cy="669201"/>
            <a:chOff x="0" y="375826"/>
            <a:chExt cx="11805824" cy="669201"/>
          </a:xfrm>
        </p:grpSpPr>
        <p:cxnSp>
          <p:nvCxnSpPr>
            <p:cNvPr id="49" name="Прямая соединительная линия 48"/>
            <p:cNvCxnSpPr>
              <a:endCxn id="51" idx="3"/>
            </p:cNvCxnSpPr>
            <p:nvPr/>
          </p:nvCxnSpPr>
          <p:spPr>
            <a:xfrm flipV="1">
              <a:off x="8224691" y="441675"/>
              <a:ext cx="977671" cy="5954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51" idx="6"/>
            </p:cNvCxnSpPr>
            <p:nvPr/>
          </p:nvCxnSpPr>
          <p:spPr>
            <a:xfrm flipV="1">
              <a:off x="9258568" y="409391"/>
              <a:ext cx="2499574" cy="900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/>
            <p:cNvSpPr/>
            <p:nvPr/>
          </p:nvSpPr>
          <p:spPr>
            <a:xfrm>
              <a:off x="9192719" y="385469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11739975" y="375826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8499230" y="608586"/>
              <a:ext cx="726414" cy="4364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9225644" y="610125"/>
              <a:ext cx="1629309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10822028" y="57720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56" name="Прямая соединительная линия 55"/>
            <p:cNvCxnSpPr>
              <a:endCxn id="58" idx="3"/>
            </p:cNvCxnSpPr>
            <p:nvPr/>
          </p:nvCxnSpPr>
          <p:spPr>
            <a:xfrm flipV="1">
              <a:off x="8753560" y="786416"/>
              <a:ext cx="418904" cy="25253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>
              <a:stCxn id="58" idx="6"/>
            </p:cNvCxnSpPr>
            <p:nvPr/>
          </p:nvCxnSpPr>
          <p:spPr>
            <a:xfrm>
              <a:off x="9228670" y="763135"/>
              <a:ext cx="879671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Овал 57"/>
            <p:cNvSpPr/>
            <p:nvPr/>
          </p:nvSpPr>
          <p:spPr>
            <a:xfrm>
              <a:off x="9162821" y="73021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10068884" y="724361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>
              <a:off x="0" y="1043896"/>
              <a:ext cx="9045463" cy="1131"/>
            </a:xfrm>
            <a:prstGeom prst="line">
              <a:avLst/>
            </a:prstGeom>
            <a:ln w="12700">
              <a:solidFill>
                <a:srgbClr val="2F7A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Овал 60"/>
            <p:cNvSpPr/>
            <p:nvPr/>
          </p:nvSpPr>
          <p:spPr>
            <a:xfrm>
              <a:off x="10330279" y="879982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9045463" y="915096"/>
              <a:ext cx="218662" cy="12993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>
              <a:endCxn id="61" idx="2"/>
            </p:cNvCxnSpPr>
            <p:nvPr/>
          </p:nvCxnSpPr>
          <p:spPr>
            <a:xfrm flipV="1">
              <a:off x="9264125" y="912907"/>
              <a:ext cx="1066154" cy="218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Прямоугольник 63"/>
          <p:cNvSpPr/>
          <p:nvPr/>
        </p:nvSpPr>
        <p:spPr>
          <a:xfrm>
            <a:off x="7304254" y="1188702"/>
            <a:ext cx="1452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</a:rPr>
              <a:t>млрд тенге </a:t>
            </a:r>
          </a:p>
        </p:txBody>
      </p:sp>
      <p:sp>
        <p:nvSpPr>
          <p:cNvPr id="65" name="Номер слайда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17364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Финансирование науки Казахстана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8498" y="1190909"/>
            <a:ext cx="7758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</a:rPr>
              <a:t>Внутренние затраты на </a:t>
            </a:r>
            <a:r>
              <a:rPr lang="kk-KZ" sz="2000" dirty="0">
                <a:solidFill>
                  <a:srgbClr val="FFC000"/>
                </a:solidFill>
              </a:rPr>
              <a:t>НИОКР</a:t>
            </a:r>
            <a:r>
              <a:rPr lang="ru-RU" sz="2000" dirty="0">
                <a:solidFill>
                  <a:srgbClr val="FFC000"/>
                </a:solidFill>
              </a:rPr>
              <a:t> по типам исследований и разработок,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8498" y="3390039"/>
            <a:ext cx="3408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Фундаментальные исследования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8498" y="4156098"/>
            <a:ext cx="282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Прикладные исследования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98498" y="4813043"/>
            <a:ext cx="3796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Опытно-конструкторские разработки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722163" y="2201097"/>
            <a:ext cx="729050" cy="6610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9593547" y="5438535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C2873"/>
                </a:solidFill>
              </a:rPr>
              <a:t>201</a:t>
            </a:r>
            <a:r>
              <a:rPr lang="ru-RU" sz="2400" dirty="0">
                <a:solidFill>
                  <a:srgbClr val="EC2873"/>
                </a:solidFill>
              </a:rPr>
              <a:t>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625104" y="1966619"/>
            <a:ext cx="716691" cy="89798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98498" y="3020645"/>
            <a:ext cx="101113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677040" y="5061367"/>
            <a:ext cx="729050" cy="2014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700418" y="3558050"/>
            <a:ext cx="716691" cy="2195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780901" y="174064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66,3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78564" y="151467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72,2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92659" y="3137374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15,3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09174" y="3096123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pPr algn="r"/>
            <a:r>
              <a:rPr lang="ru-RU" dirty="0"/>
              <a:t>10,6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8647424" y="2290060"/>
            <a:ext cx="844695" cy="18466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9582528" y="5048732"/>
            <a:ext cx="729050" cy="2140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9605906" y="3598520"/>
            <a:ext cx="716691" cy="16930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803343" y="3845099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38,4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00376" y="3824868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pPr algn="r"/>
            <a:r>
              <a:rPr lang="ru-RU" dirty="0"/>
              <a:t>43,3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898498" y="5393297"/>
            <a:ext cx="101113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8598374" y="3583159"/>
            <a:ext cx="844695" cy="18466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7694239" y="4271327"/>
            <a:ext cx="729050" cy="37319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9616935" y="4183456"/>
            <a:ext cx="716691" cy="4528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7780264" y="4700194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12,7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686940" y="466565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pPr algn="r"/>
            <a:r>
              <a:rPr lang="ru-RU" dirty="0"/>
              <a:t>18,3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8587355" y="5049288"/>
            <a:ext cx="844695" cy="18466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674302" y="546688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C2873"/>
                </a:solidFill>
              </a:rPr>
              <a:t>2014</a:t>
            </a:r>
            <a:endParaRPr lang="ru-RU" sz="2400" dirty="0">
              <a:solidFill>
                <a:srgbClr val="EC2873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2611" y="6047385"/>
            <a:ext cx="437985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данным Комитета по статистике МНЭ РК </a:t>
            </a:r>
            <a:endParaRPr lang="ru-RU" sz="1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476009" y="1180498"/>
            <a:ext cx="1452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</a:rPr>
              <a:t>млрд тенге </a:t>
            </a:r>
          </a:p>
        </p:txBody>
      </p:sp>
      <p:grpSp>
        <p:nvGrpSpPr>
          <p:cNvPr id="45" name="Группа 44"/>
          <p:cNvGrpSpPr/>
          <p:nvPr/>
        </p:nvGrpSpPr>
        <p:grpSpPr>
          <a:xfrm>
            <a:off x="0" y="375826"/>
            <a:ext cx="11805824" cy="669201"/>
            <a:chOff x="0" y="375826"/>
            <a:chExt cx="11805824" cy="669201"/>
          </a:xfrm>
        </p:grpSpPr>
        <p:cxnSp>
          <p:nvCxnSpPr>
            <p:cNvPr id="46" name="Прямая соединительная линия 45"/>
            <p:cNvCxnSpPr>
              <a:endCxn id="48" idx="3"/>
            </p:cNvCxnSpPr>
            <p:nvPr/>
          </p:nvCxnSpPr>
          <p:spPr>
            <a:xfrm flipV="1">
              <a:off x="8224691" y="441675"/>
              <a:ext cx="977671" cy="5954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48" idx="6"/>
            </p:cNvCxnSpPr>
            <p:nvPr/>
          </p:nvCxnSpPr>
          <p:spPr>
            <a:xfrm flipV="1">
              <a:off x="9258568" y="409391"/>
              <a:ext cx="2499574" cy="900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Овал 47"/>
            <p:cNvSpPr/>
            <p:nvPr/>
          </p:nvSpPr>
          <p:spPr>
            <a:xfrm>
              <a:off x="9192719" y="385469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11739975" y="375826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8499230" y="608586"/>
              <a:ext cx="726414" cy="4364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9225644" y="610125"/>
              <a:ext cx="1629309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10822028" y="57720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53" name="Прямая соединительная линия 52"/>
            <p:cNvCxnSpPr>
              <a:endCxn id="55" idx="3"/>
            </p:cNvCxnSpPr>
            <p:nvPr/>
          </p:nvCxnSpPr>
          <p:spPr>
            <a:xfrm flipV="1">
              <a:off x="8753560" y="786416"/>
              <a:ext cx="418904" cy="25253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55" idx="6"/>
            </p:cNvCxnSpPr>
            <p:nvPr/>
          </p:nvCxnSpPr>
          <p:spPr>
            <a:xfrm>
              <a:off x="9228670" y="763135"/>
              <a:ext cx="879671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9162821" y="73021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0068884" y="724361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57" name="Прямая соединительная линия 56"/>
            <p:cNvCxnSpPr/>
            <p:nvPr/>
          </p:nvCxnSpPr>
          <p:spPr>
            <a:xfrm>
              <a:off x="0" y="1043896"/>
              <a:ext cx="9045463" cy="1131"/>
            </a:xfrm>
            <a:prstGeom prst="line">
              <a:avLst/>
            </a:prstGeom>
            <a:ln w="12700">
              <a:solidFill>
                <a:srgbClr val="2F7A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Овал 57"/>
            <p:cNvSpPr/>
            <p:nvPr/>
          </p:nvSpPr>
          <p:spPr>
            <a:xfrm>
              <a:off x="10330279" y="879982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9045463" y="915096"/>
              <a:ext cx="218662" cy="12993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endCxn id="58" idx="2"/>
            </p:cNvCxnSpPr>
            <p:nvPr/>
          </p:nvCxnSpPr>
          <p:spPr>
            <a:xfrm flipV="1">
              <a:off x="9264125" y="912907"/>
              <a:ext cx="1066154" cy="218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Номер слайда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4</a:t>
            </a:fld>
            <a:endParaRPr lang="ru-RU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8593814" y="4413232"/>
            <a:ext cx="844695" cy="18466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42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35124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Научные организации Казахстана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8498" y="1190909"/>
            <a:ext cx="9735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</a:rPr>
              <a:t>выполняющие исследования и разработки, по секторам деятельности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72611" y="6047385"/>
            <a:ext cx="437985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данным Комитета по статистике МНЭ РК </a:t>
            </a:r>
            <a:endParaRPr lang="ru-RU" sz="1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08288972"/>
              </p:ext>
            </p:extLst>
          </p:nvPr>
        </p:nvGraphicFramePr>
        <p:xfrm>
          <a:off x="4852464" y="2024009"/>
          <a:ext cx="6007319" cy="3708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412099" y="2662469"/>
            <a:ext cx="3157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Предпринимательский сектор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12099" y="3289131"/>
            <a:ext cx="256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Некоммерческий</a:t>
            </a:r>
            <a:r>
              <a:rPr lang="ru-RU" dirty="0"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сектор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12099" y="3877309"/>
            <a:ext cx="3440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ru-RU" dirty="0"/>
              <a:t>Сектор высшего </a:t>
            </a:r>
          </a:p>
          <a:p>
            <a:r>
              <a:rPr lang="ru-RU" dirty="0"/>
              <a:t>профессионального образования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12099" y="4692251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Государственный</a:t>
            </a:r>
            <a:r>
              <a:rPr lang="ru-RU" dirty="0"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сектор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11512" y="2753474"/>
            <a:ext cx="252208" cy="252208"/>
          </a:xfrm>
          <a:prstGeom prst="rect">
            <a:avLst/>
          </a:prstGeom>
          <a:solidFill>
            <a:srgbClr val="2F7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011512" y="3375048"/>
            <a:ext cx="252208" cy="2522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11512" y="4025182"/>
            <a:ext cx="252208" cy="25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11512" y="4750214"/>
            <a:ext cx="252208" cy="252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91191" y="21493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392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38810" y="215929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390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88261" y="218016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383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729760" y="215745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386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871259" y="219044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384</a:t>
            </a:r>
          </a:p>
        </p:txBody>
      </p:sp>
      <p:grpSp>
        <p:nvGrpSpPr>
          <p:cNvPr id="56" name="Группа 55"/>
          <p:cNvGrpSpPr/>
          <p:nvPr/>
        </p:nvGrpSpPr>
        <p:grpSpPr>
          <a:xfrm>
            <a:off x="0" y="375826"/>
            <a:ext cx="11805824" cy="669201"/>
            <a:chOff x="0" y="375826"/>
            <a:chExt cx="11805824" cy="669201"/>
          </a:xfrm>
        </p:grpSpPr>
        <p:cxnSp>
          <p:nvCxnSpPr>
            <p:cNvPr id="57" name="Прямая соединительная линия 56"/>
            <p:cNvCxnSpPr>
              <a:endCxn id="59" idx="3"/>
            </p:cNvCxnSpPr>
            <p:nvPr/>
          </p:nvCxnSpPr>
          <p:spPr>
            <a:xfrm flipV="1">
              <a:off x="8224691" y="441675"/>
              <a:ext cx="977671" cy="5954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59" idx="6"/>
            </p:cNvCxnSpPr>
            <p:nvPr/>
          </p:nvCxnSpPr>
          <p:spPr>
            <a:xfrm flipV="1">
              <a:off x="9258568" y="409391"/>
              <a:ext cx="2499574" cy="900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Овал 58"/>
            <p:cNvSpPr/>
            <p:nvPr/>
          </p:nvSpPr>
          <p:spPr>
            <a:xfrm>
              <a:off x="9192719" y="385469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11739975" y="375826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8499230" y="608586"/>
              <a:ext cx="726414" cy="4364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9225644" y="610125"/>
              <a:ext cx="1629309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Овал 62"/>
            <p:cNvSpPr/>
            <p:nvPr/>
          </p:nvSpPr>
          <p:spPr>
            <a:xfrm>
              <a:off x="10822028" y="57720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4" name="Прямая соединительная линия 63"/>
            <p:cNvCxnSpPr>
              <a:endCxn id="66" idx="3"/>
            </p:cNvCxnSpPr>
            <p:nvPr/>
          </p:nvCxnSpPr>
          <p:spPr>
            <a:xfrm flipV="1">
              <a:off x="8753560" y="786416"/>
              <a:ext cx="418904" cy="25253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66" idx="6"/>
            </p:cNvCxnSpPr>
            <p:nvPr/>
          </p:nvCxnSpPr>
          <p:spPr>
            <a:xfrm>
              <a:off x="9228670" y="763135"/>
              <a:ext cx="879671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Овал 65"/>
            <p:cNvSpPr/>
            <p:nvPr/>
          </p:nvSpPr>
          <p:spPr>
            <a:xfrm>
              <a:off x="9162821" y="73021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10068884" y="724361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8" name="Прямая соединительная линия 67"/>
            <p:cNvCxnSpPr/>
            <p:nvPr/>
          </p:nvCxnSpPr>
          <p:spPr>
            <a:xfrm>
              <a:off x="0" y="1043896"/>
              <a:ext cx="9045463" cy="1131"/>
            </a:xfrm>
            <a:prstGeom prst="line">
              <a:avLst/>
            </a:prstGeom>
            <a:ln w="12700">
              <a:solidFill>
                <a:srgbClr val="2F7A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Овал 68"/>
            <p:cNvSpPr/>
            <p:nvPr/>
          </p:nvSpPr>
          <p:spPr>
            <a:xfrm>
              <a:off x="10330279" y="879982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70" name="Прямая соединительная линия 69"/>
            <p:cNvCxnSpPr/>
            <p:nvPr/>
          </p:nvCxnSpPr>
          <p:spPr>
            <a:xfrm flipV="1">
              <a:off x="9045463" y="915096"/>
              <a:ext cx="218662" cy="12993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>
              <a:endCxn id="69" idx="2"/>
            </p:cNvCxnSpPr>
            <p:nvPr/>
          </p:nvCxnSpPr>
          <p:spPr>
            <a:xfrm flipV="1">
              <a:off x="9264125" y="912907"/>
              <a:ext cx="1066154" cy="218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Номер слайда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66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34879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Научные организации Казахстана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8498" y="1190909"/>
            <a:ext cx="9735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</a:rPr>
              <a:t>выполняющие исследования и разработки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72611" y="6047385"/>
            <a:ext cx="437985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данным Комитета по статистике МНЭ РК </a:t>
            </a:r>
            <a:endParaRPr lang="ru-RU" sz="1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55526131"/>
              </p:ext>
            </p:extLst>
          </p:nvPr>
        </p:nvGraphicFramePr>
        <p:xfrm>
          <a:off x="4852464" y="1718350"/>
          <a:ext cx="6007320" cy="2049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374867" y="3242784"/>
            <a:ext cx="69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ВУЗы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74867" y="273252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ru-RU" dirty="0"/>
              <a:t>НИИ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74867" y="2181165"/>
            <a:ext cx="21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Другие организации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011240" y="2237791"/>
            <a:ext cx="252208" cy="2522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11240" y="2779153"/>
            <a:ext cx="252208" cy="25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11240" y="3308792"/>
            <a:ext cx="252208" cy="252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91191" y="181792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392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38810" y="1827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390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88261" y="18487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383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729760" y="182603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386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871259" y="185901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384</a:t>
            </a: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619486053"/>
              </p:ext>
            </p:extLst>
          </p:nvPr>
        </p:nvGraphicFramePr>
        <p:xfrm>
          <a:off x="4852464" y="4053564"/>
          <a:ext cx="6007320" cy="204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361671" y="4211837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Иностранная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61671" y="473499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ru-RU" dirty="0"/>
              <a:t>Частная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61671" y="5221123"/>
            <a:ext cx="181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Государственная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998044" y="5277749"/>
            <a:ext cx="252208" cy="252208"/>
          </a:xfrm>
          <a:prstGeom prst="rect">
            <a:avLst/>
          </a:prstGeom>
          <a:solidFill>
            <a:srgbClr val="FB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998044" y="4781622"/>
            <a:ext cx="252208" cy="2522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998044" y="4277845"/>
            <a:ext cx="252208" cy="2522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98498" y="3760416"/>
            <a:ext cx="9735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</a:rPr>
              <a:t>по форме собственности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8498" y="1752315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C000"/>
                </a:solidFill>
              </a:rPr>
              <a:t>по типам</a:t>
            </a:r>
            <a:endParaRPr lang="ru-RU" dirty="0"/>
          </a:p>
        </p:txBody>
      </p:sp>
      <p:grpSp>
        <p:nvGrpSpPr>
          <p:cNvPr id="54" name="Группа 53"/>
          <p:cNvGrpSpPr/>
          <p:nvPr/>
        </p:nvGrpSpPr>
        <p:grpSpPr>
          <a:xfrm>
            <a:off x="0" y="375826"/>
            <a:ext cx="11805824" cy="669201"/>
            <a:chOff x="0" y="375826"/>
            <a:chExt cx="11805824" cy="669201"/>
          </a:xfrm>
        </p:grpSpPr>
        <p:cxnSp>
          <p:nvCxnSpPr>
            <p:cNvPr id="55" name="Прямая соединительная линия 54"/>
            <p:cNvCxnSpPr>
              <a:endCxn id="69" idx="3"/>
            </p:cNvCxnSpPr>
            <p:nvPr/>
          </p:nvCxnSpPr>
          <p:spPr>
            <a:xfrm flipV="1">
              <a:off x="8224691" y="441675"/>
              <a:ext cx="977671" cy="5954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69" idx="6"/>
            </p:cNvCxnSpPr>
            <p:nvPr/>
          </p:nvCxnSpPr>
          <p:spPr>
            <a:xfrm flipV="1">
              <a:off x="9258568" y="409391"/>
              <a:ext cx="2499574" cy="900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Овал 68"/>
            <p:cNvSpPr/>
            <p:nvPr/>
          </p:nvSpPr>
          <p:spPr>
            <a:xfrm>
              <a:off x="9192719" y="385469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11739975" y="375826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 flipV="1">
              <a:off x="8499230" y="608586"/>
              <a:ext cx="726414" cy="4364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>
              <a:off x="9225644" y="610125"/>
              <a:ext cx="1629309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Овал 78"/>
            <p:cNvSpPr/>
            <p:nvPr/>
          </p:nvSpPr>
          <p:spPr>
            <a:xfrm>
              <a:off x="10822028" y="57720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82" name="Прямая соединительная линия 81"/>
            <p:cNvCxnSpPr>
              <a:endCxn id="84" idx="3"/>
            </p:cNvCxnSpPr>
            <p:nvPr/>
          </p:nvCxnSpPr>
          <p:spPr>
            <a:xfrm flipV="1">
              <a:off x="8753560" y="786416"/>
              <a:ext cx="418904" cy="25253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>
              <a:stCxn id="84" idx="6"/>
            </p:cNvCxnSpPr>
            <p:nvPr/>
          </p:nvCxnSpPr>
          <p:spPr>
            <a:xfrm>
              <a:off x="9228670" y="763135"/>
              <a:ext cx="879671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Овал 83"/>
            <p:cNvSpPr/>
            <p:nvPr/>
          </p:nvSpPr>
          <p:spPr>
            <a:xfrm>
              <a:off x="9162821" y="73021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10068884" y="724361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>
              <a:off x="0" y="1043896"/>
              <a:ext cx="9045463" cy="1131"/>
            </a:xfrm>
            <a:prstGeom prst="line">
              <a:avLst/>
            </a:prstGeom>
            <a:ln w="12700">
              <a:solidFill>
                <a:srgbClr val="2F7A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Овал 86"/>
            <p:cNvSpPr/>
            <p:nvPr/>
          </p:nvSpPr>
          <p:spPr>
            <a:xfrm>
              <a:off x="10330279" y="879982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88" name="Прямая соединительная линия 87"/>
            <p:cNvCxnSpPr/>
            <p:nvPr/>
          </p:nvCxnSpPr>
          <p:spPr>
            <a:xfrm flipV="1">
              <a:off x="9045463" y="915096"/>
              <a:ext cx="218662" cy="12993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>
              <a:endCxn id="87" idx="2"/>
            </p:cNvCxnSpPr>
            <p:nvPr/>
          </p:nvCxnSpPr>
          <p:spPr>
            <a:xfrm flipV="1">
              <a:off x="9264125" y="912907"/>
              <a:ext cx="1066154" cy="218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1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08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Научные кадры Казахстана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464" y="1190909"/>
            <a:ext cx="9735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dirty="0"/>
              <a:t>Персонал, занятый исследованиями и разработками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72611" y="6047385"/>
            <a:ext cx="437985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данным Комитета по статистике МНЭ РК </a:t>
            </a:r>
            <a:endParaRPr lang="ru-RU" sz="1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5887" y="3198766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Исследователи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95887" y="3730268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ru-RU" dirty="0"/>
              <a:t>Техники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03058" y="3776899"/>
            <a:ext cx="252208" cy="25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03058" y="3264774"/>
            <a:ext cx="252208" cy="252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83708" y="1954499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25 793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382691" y="4244888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Прочие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3058" y="4299879"/>
            <a:ext cx="252208" cy="2522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Диаграмма 98"/>
          <p:cNvGraphicFramePr/>
          <p:nvPr>
            <p:extLst>
              <p:ext uri="{D42A27DB-BD31-4B8C-83A1-F6EECF244321}">
                <p14:modId xmlns:p14="http://schemas.microsoft.com/office/powerpoint/2010/main" val="3110092781"/>
              </p:ext>
            </p:extLst>
          </p:nvPr>
        </p:nvGraphicFramePr>
        <p:xfrm>
          <a:off x="3910989" y="2969898"/>
          <a:ext cx="7359266" cy="3168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1" name="Кольцо 100"/>
          <p:cNvSpPr/>
          <p:nvPr/>
        </p:nvSpPr>
        <p:spPr>
          <a:xfrm>
            <a:off x="4322448" y="1678882"/>
            <a:ext cx="936433" cy="936433"/>
          </a:xfrm>
          <a:prstGeom prst="donut">
            <a:avLst>
              <a:gd name="adj" fmla="val 64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68779" y="2837965"/>
            <a:ext cx="752129" cy="338554"/>
          </a:xfrm>
          <a:prstGeom prst="rect">
            <a:avLst/>
          </a:prstGeom>
          <a:solidFill>
            <a:srgbClr val="1B4571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18 930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477102" y="2887190"/>
            <a:ext cx="752129" cy="338554"/>
          </a:xfrm>
          <a:prstGeom prst="rect">
            <a:avLst/>
          </a:prstGeom>
          <a:solidFill>
            <a:srgbClr val="183B64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18 454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917388" y="2985208"/>
            <a:ext cx="752129" cy="338554"/>
          </a:xfrm>
          <a:prstGeom prst="rect">
            <a:avLst/>
          </a:prstGeom>
          <a:solidFill>
            <a:srgbClr val="16345B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17 421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813043" y="2029795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24 735</a:t>
            </a:r>
          </a:p>
        </p:txBody>
      </p:sp>
      <p:sp>
        <p:nvSpPr>
          <p:cNvPr id="105" name="Кольцо 104"/>
          <p:cNvSpPr/>
          <p:nvPr/>
        </p:nvSpPr>
        <p:spPr>
          <a:xfrm>
            <a:off x="5751783" y="1743161"/>
            <a:ext cx="936433" cy="936433"/>
          </a:xfrm>
          <a:prstGeom prst="donut">
            <a:avLst>
              <a:gd name="adj" fmla="val 64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163064" y="2071064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22 985</a:t>
            </a:r>
          </a:p>
        </p:txBody>
      </p:sp>
      <p:sp>
        <p:nvSpPr>
          <p:cNvPr id="107" name="Кольцо 106"/>
          <p:cNvSpPr/>
          <p:nvPr/>
        </p:nvSpPr>
        <p:spPr>
          <a:xfrm>
            <a:off x="7101804" y="1784430"/>
            <a:ext cx="936433" cy="936433"/>
          </a:xfrm>
          <a:prstGeom prst="donut">
            <a:avLst>
              <a:gd name="adj" fmla="val 64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658606" y="2167957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22 081</a:t>
            </a:r>
          </a:p>
        </p:txBody>
      </p:sp>
      <p:sp>
        <p:nvSpPr>
          <p:cNvPr id="109" name="Кольцо 108"/>
          <p:cNvSpPr/>
          <p:nvPr/>
        </p:nvSpPr>
        <p:spPr>
          <a:xfrm>
            <a:off x="8597346" y="1881323"/>
            <a:ext cx="936433" cy="936433"/>
          </a:xfrm>
          <a:prstGeom prst="donut">
            <a:avLst>
              <a:gd name="adj" fmla="val 64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0023372" y="214224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22 378</a:t>
            </a:r>
          </a:p>
        </p:txBody>
      </p:sp>
      <p:sp>
        <p:nvSpPr>
          <p:cNvPr id="111" name="Кольцо 110"/>
          <p:cNvSpPr/>
          <p:nvPr/>
        </p:nvSpPr>
        <p:spPr>
          <a:xfrm>
            <a:off x="9962112" y="1855614"/>
            <a:ext cx="936433" cy="936433"/>
          </a:xfrm>
          <a:prstGeom prst="donut">
            <a:avLst>
              <a:gd name="adj" fmla="val 64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3" name="Прямая соединительная линия 112"/>
          <p:cNvCxnSpPr>
            <a:stCxn id="101" idx="6"/>
            <a:endCxn id="105" idx="2"/>
          </p:cNvCxnSpPr>
          <p:nvPr/>
        </p:nvCxnSpPr>
        <p:spPr>
          <a:xfrm>
            <a:off x="5258881" y="2147099"/>
            <a:ext cx="492902" cy="6427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stCxn id="105" idx="6"/>
            <a:endCxn id="107" idx="2"/>
          </p:cNvCxnSpPr>
          <p:nvPr/>
        </p:nvCxnSpPr>
        <p:spPr>
          <a:xfrm>
            <a:off x="6688216" y="2211378"/>
            <a:ext cx="413588" cy="4126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>
            <a:endCxn id="109" idx="2"/>
          </p:cNvCxnSpPr>
          <p:nvPr/>
        </p:nvCxnSpPr>
        <p:spPr>
          <a:xfrm>
            <a:off x="8046985" y="2299924"/>
            <a:ext cx="550361" cy="496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endCxn id="111" idx="2"/>
          </p:cNvCxnSpPr>
          <p:nvPr/>
        </p:nvCxnSpPr>
        <p:spPr>
          <a:xfrm flipV="1">
            <a:off x="9542527" y="2323831"/>
            <a:ext cx="419585" cy="6749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8352028" y="3015277"/>
            <a:ext cx="752129" cy="338554"/>
          </a:xfrm>
          <a:prstGeom prst="rect">
            <a:avLst/>
          </a:prstGeom>
          <a:solidFill>
            <a:srgbClr val="122D51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17 205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725743" y="2976892"/>
            <a:ext cx="752129" cy="338554"/>
          </a:xfrm>
          <a:prstGeom prst="rect">
            <a:avLst/>
          </a:prstGeom>
          <a:solidFill>
            <a:srgbClr val="10284A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17 454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568171" y="4614220"/>
            <a:ext cx="647934" cy="338554"/>
          </a:xfrm>
          <a:prstGeom prst="rect">
            <a:avLst/>
          </a:prstGeom>
          <a:solidFill>
            <a:srgbClr val="183A62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3 882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058115" y="4868212"/>
            <a:ext cx="647934" cy="338554"/>
          </a:xfrm>
          <a:prstGeom prst="rect">
            <a:avLst/>
          </a:prstGeom>
          <a:solidFill>
            <a:srgbClr val="183A62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2 981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006392" y="4604623"/>
            <a:ext cx="647934" cy="338554"/>
          </a:xfrm>
          <a:prstGeom prst="rect">
            <a:avLst/>
          </a:prstGeom>
          <a:solidFill>
            <a:srgbClr val="153258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3 692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429087" y="4876965"/>
            <a:ext cx="647934" cy="338554"/>
          </a:xfrm>
          <a:prstGeom prst="rect">
            <a:avLst/>
          </a:prstGeom>
          <a:solidFill>
            <a:srgbClr val="132F54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2 589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478699" y="4659912"/>
            <a:ext cx="647934" cy="338554"/>
          </a:xfrm>
          <a:prstGeom prst="rect">
            <a:avLst/>
          </a:prstGeom>
          <a:solidFill>
            <a:srgbClr val="112A4C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3 326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802666" y="4911897"/>
            <a:ext cx="647934" cy="338554"/>
          </a:xfrm>
          <a:prstGeom prst="rect">
            <a:avLst/>
          </a:prstGeom>
          <a:solidFill>
            <a:srgbClr val="102849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2 </a:t>
            </a:r>
            <a:r>
              <a:rPr lang="en-US" sz="1600" dirty="0"/>
              <a:t>238</a:t>
            </a:r>
            <a:endParaRPr lang="ru-RU" sz="1600" dirty="0"/>
          </a:p>
        </p:txBody>
      </p:sp>
      <p:sp>
        <p:nvSpPr>
          <p:cNvPr id="128" name="TextBox 127"/>
          <p:cNvSpPr txBox="1"/>
          <p:nvPr/>
        </p:nvSpPr>
        <p:spPr>
          <a:xfrm>
            <a:off x="8904703" y="4700789"/>
            <a:ext cx="647934" cy="338554"/>
          </a:xfrm>
          <a:prstGeom prst="rect">
            <a:avLst/>
          </a:prstGeom>
          <a:solidFill>
            <a:srgbClr val="0D2242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z="1600" dirty="0"/>
              <a:t>2</a:t>
            </a:r>
            <a:r>
              <a:rPr lang="ru-RU" sz="1600" dirty="0"/>
              <a:t> </a:t>
            </a:r>
            <a:r>
              <a:rPr lang="en-US" sz="1600" dirty="0"/>
              <a:t>797</a:t>
            </a:r>
            <a:endParaRPr lang="ru-RU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9228670" y="4952774"/>
            <a:ext cx="647934" cy="338554"/>
          </a:xfrm>
          <a:prstGeom prst="rect">
            <a:avLst/>
          </a:prstGeom>
          <a:solidFill>
            <a:srgbClr val="0C203F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2 </a:t>
            </a:r>
            <a:r>
              <a:rPr lang="en-US" sz="1600" dirty="0"/>
              <a:t>079</a:t>
            </a:r>
            <a:endParaRPr lang="ru-RU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0287753" y="4709664"/>
            <a:ext cx="647934" cy="338554"/>
          </a:xfrm>
          <a:prstGeom prst="rect">
            <a:avLst/>
          </a:prstGeom>
          <a:solidFill>
            <a:srgbClr val="0B1C3A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z="1600" dirty="0"/>
              <a:t>2</a:t>
            </a:r>
            <a:r>
              <a:rPr lang="ru-RU" sz="1600" dirty="0"/>
              <a:t> </a:t>
            </a:r>
            <a:r>
              <a:rPr lang="en-US" sz="1600" dirty="0"/>
              <a:t>836</a:t>
            </a:r>
            <a:endParaRPr lang="ru-RU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10611720" y="4961649"/>
            <a:ext cx="647934" cy="338554"/>
          </a:xfrm>
          <a:prstGeom prst="rect">
            <a:avLst/>
          </a:prstGeom>
          <a:solidFill>
            <a:srgbClr val="0B1C3A"/>
          </a:solidFill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600" dirty="0"/>
              <a:t>2 </a:t>
            </a:r>
            <a:r>
              <a:rPr lang="en-US" sz="1600" dirty="0"/>
              <a:t>088</a:t>
            </a:r>
            <a:endParaRPr lang="ru-RU" sz="1600" dirty="0"/>
          </a:p>
        </p:txBody>
      </p:sp>
      <p:sp>
        <p:nvSpPr>
          <p:cNvPr id="134" name="Номер слайда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3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28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86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Научные кадры Казахстана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464" y="1190909"/>
            <a:ext cx="9735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dirty="0"/>
              <a:t>Кадры высшей квалификации, занятые исследованиями и разработками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72611" y="6047385"/>
            <a:ext cx="437985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данным Комитета по статистике МНЭ РК </a:t>
            </a:r>
            <a:endParaRPr lang="ru-RU" sz="1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5887" y="3198766"/>
            <a:ext cx="1601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кандидат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наук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95887" y="373026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ru-RU" dirty="0"/>
              <a:t>доктор наук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03058" y="3776899"/>
            <a:ext cx="252208" cy="25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03058" y="3264774"/>
            <a:ext cx="252208" cy="252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82691" y="4244888"/>
            <a:ext cx="248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доктор философии </a:t>
            </a:r>
            <a:r>
              <a:rPr lang="ru-RU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PhD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03058" y="4299879"/>
            <a:ext cx="252208" cy="2522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endCxn id="17" idx="3"/>
          </p:cNvCxnSpPr>
          <p:nvPr/>
        </p:nvCxnSpPr>
        <p:spPr>
          <a:xfrm flipV="1">
            <a:off x="8224691" y="441675"/>
            <a:ext cx="977671" cy="595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9258568" y="409391"/>
            <a:ext cx="2499574" cy="9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9192719" y="385469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Овал 59"/>
          <p:cNvSpPr/>
          <p:nvPr/>
        </p:nvSpPr>
        <p:spPr>
          <a:xfrm>
            <a:off x="11739975" y="375826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499230" y="608586"/>
            <a:ext cx="726414" cy="4364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25644" y="610125"/>
            <a:ext cx="16293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0822028" y="57720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8" name="Прямая соединительная линия 67"/>
          <p:cNvCxnSpPr>
            <a:endCxn id="72" idx="3"/>
          </p:cNvCxnSpPr>
          <p:nvPr/>
        </p:nvCxnSpPr>
        <p:spPr>
          <a:xfrm flipV="1">
            <a:off x="8753560" y="786416"/>
            <a:ext cx="418904" cy="252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72" idx="6"/>
          </p:cNvCxnSpPr>
          <p:nvPr/>
        </p:nvCxnSpPr>
        <p:spPr>
          <a:xfrm>
            <a:off x="9228670" y="763135"/>
            <a:ext cx="8796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9162821" y="730210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10068884" y="724361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0" y="1043896"/>
            <a:ext cx="9045463" cy="1131"/>
          </a:xfrm>
          <a:prstGeom prst="line">
            <a:avLst/>
          </a:prstGeom>
          <a:ln w="12700">
            <a:solidFill>
              <a:srgbClr val="2F7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0330279" y="879982"/>
            <a:ext cx="65849" cy="6584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045463" y="915096"/>
            <a:ext cx="218662" cy="129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8" idx="2"/>
          </p:cNvCxnSpPr>
          <p:nvPr/>
        </p:nvCxnSpPr>
        <p:spPr>
          <a:xfrm flipV="1">
            <a:off x="9264125" y="912907"/>
            <a:ext cx="1066154" cy="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12001" y="250389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5 254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573009" y="2511856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596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376135" y="1905196"/>
            <a:ext cx="730849" cy="730849"/>
            <a:chOff x="5751783" y="1743161"/>
            <a:chExt cx="936433" cy="936433"/>
          </a:xfrm>
        </p:grpSpPr>
        <p:sp>
          <p:nvSpPr>
            <p:cNvPr id="104" name="TextBox 103"/>
            <p:cNvSpPr txBox="1"/>
            <p:nvPr/>
          </p:nvSpPr>
          <p:spPr>
            <a:xfrm>
              <a:off x="5825246" y="2029796"/>
              <a:ext cx="785008" cy="354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accent4">
                      <a:lumMod val="60000"/>
                      <a:lumOff val="40000"/>
                    </a:schemeClr>
                  </a:solidFill>
                </a:defRPr>
              </a:lvl1pPr>
            </a:lstStyle>
            <a:p>
              <a:r>
                <a:rPr lang="ru-RU" sz="1200" dirty="0"/>
                <a:t>18 </a:t>
              </a:r>
              <a:r>
                <a:rPr lang="en-US" sz="1200" dirty="0"/>
                <a:t>930</a:t>
              </a:r>
              <a:endParaRPr lang="ru-RU" sz="1200" dirty="0"/>
            </a:p>
          </p:txBody>
        </p:sp>
        <p:sp>
          <p:nvSpPr>
            <p:cNvPr id="105" name="Кольцо 104"/>
            <p:cNvSpPr/>
            <p:nvPr/>
          </p:nvSpPr>
          <p:spPr>
            <a:xfrm>
              <a:off x="5751783" y="1743161"/>
              <a:ext cx="936433" cy="936433"/>
            </a:xfrm>
            <a:prstGeom prst="donut">
              <a:avLst>
                <a:gd name="adj" fmla="val 645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8220326" y="251982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330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573263" y="2527788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2 006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494396" y="205955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C2873"/>
                </a:solidFill>
              </a:rPr>
              <a:t>2014</a:t>
            </a:r>
            <a:endParaRPr lang="ru-RU" sz="2000" dirty="0">
              <a:solidFill>
                <a:srgbClr val="EC2873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94396" y="285866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C2873"/>
                </a:solidFill>
              </a:rPr>
              <a:t>2015</a:t>
            </a:r>
            <a:endParaRPr lang="ru-RU" sz="2000" dirty="0">
              <a:solidFill>
                <a:srgbClr val="EC2873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494396" y="367340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C2873"/>
                </a:solidFill>
              </a:rPr>
              <a:t>2016</a:t>
            </a:r>
            <a:endParaRPr lang="ru-RU" sz="2000" dirty="0">
              <a:solidFill>
                <a:srgbClr val="EC2873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494396" y="449807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C2873"/>
                </a:solidFill>
              </a:rPr>
              <a:t>2017</a:t>
            </a:r>
            <a:endParaRPr lang="ru-RU" sz="2000" dirty="0">
              <a:solidFill>
                <a:srgbClr val="EC2873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494396" y="5295067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C2873"/>
                </a:solidFill>
              </a:rPr>
              <a:t>2018</a:t>
            </a:r>
            <a:endParaRPr lang="ru-RU" sz="2000" dirty="0">
              <a:solidFill>
                <a:srgbClr val="EC287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5648" y="2638207"/>
            <a:ext cx="3012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Специалисты-исследователи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75945" y="3309248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5 119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436971" y="3341533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549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086399" y="3343024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431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444822" y="335099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1 821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400192" y="2503890"/>
            <a:ext cx="192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7470969" y="2503890"/>
            <a:ext cx="737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8369754" y="2503890"/>
            <a:ext cx="1178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8675811" y="2503890"/>
            <a:ext cx="214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74867" y="4778559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доктор по профилю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1011240" y="4835185"/>
            <a:ext cx="252208" cy="2522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284293" y="2008303"/>
            <a:ext cx="0" cy="629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286615" y="2821027"/>
            <a:ext cx="0" cy="627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288937" y="3620023"/>
            <a:ext cx="0" cy="638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91259" y="4451150"/>
            <a:ext cx="0" cy="617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5293581" y="5261213"/>
            <a:ext cx="0" cy="617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5413418" y="3317944"/>
            <a:ext cx="1844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7387906" y="3317944"/>
            <a:ext cx="666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8221996" y="3317944"/>
            <a:ext cx="1477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8540455" y="3317944"/>
            <a:ext cx="203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5937824" y="41235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4 726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297806" y="411907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z="1200" dirty="0"/>
              <a:t>493</a:t>
            </a:r>
            <a:endParaRPr lang="ru-RU" sz="12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960695" y="4118793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4</a:t>
            </a:r>
            <a:r>
              <a:rPr lang="en-US" sz="1200" dirty="0"/>
              <a:t>56</a:t>
            </a:r>
            <a:endParaRPr lang="ru-RU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7323495" y="412675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1 82</a:t>
            </a:r>
            <a:r>
              <a:rPr lang="en-US" sz="1200" dirty="0"/>
              <a:t>8</a:t>
            </a:r>
            <a:endParaRPr lang="ru-RU" sz="1200" dirty="0"/>
          </a:p>
        </p:txBody>
      </p:sp>
      <p:cxnSp>
        <p:nvCxnSpPr>
          <p:cNvPr id="137" name="Прямая соединительная линия 136"/>
          <p:cNvCxnSpPr/>
          <p:nvPr/>
        </p:nvCxnSpPr>
        <p:spPr>
          <a:xfrm>
            <a:off x="5411778" y="4120233"/>
            <a:ext cx="1688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907875" y="4952313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4</a:t>
            </a:r>
            <a:r>
              <a:rPr lang="en-US" sz="1200" dirty="0"/>
              <a:t> </a:t>
            </a:r>
            <a:r>
              <a:rPr lang="ru-RU" sz="1200" dirty="0"/>
              <a:t>541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8182159" y="496323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549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837896" y="4971204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431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251284" y="496733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1 821</a:t>
            </a:r>
          </a:p>
        </p:txBody>
      </p:sp>
      <p:cxnSp>
        <p:nvCxnSpPr>
          <p:cNvPr id="145" name="Прямая соединительная линия 144"/>
          <p:cNvCxnSpPr/>
          <p:nvPr/>
        </p:nvCxnSpPr>
        <p:spPr>
          <a:xfrm>
            <a:off x="5416722" y="4946124"/>
            <a:ext cx="1609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855767" y="576905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4</a:t>
            </a:r>
            <a:r>
              <a:rPr lang="en-US" sz="1200" dirty="0"/>
              <a:t> </a:t>
            </a:r>
            <a:r>
              <a:rPr lang="ru-RU" sz="1200" dirty="0"/>
              <a:t>360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285390" y="578498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336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867005" y="576935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856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174706" y="576950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z="1200" dirty="0"/>
              <a:t>1</a:t>
            </a:r>
            <a:r>
              <a:rPr lang="en-US" sz="1200" dirty="0"/>
              <a:t> </a:t>
            </a:r>
            <a:r>
              <a:rPr lang="ru-RU" sz="1200" dirty="0"/>
              <a:t>740</a:t>
            </a:r>
          </a:p>
        </p:txBody>
      </p:sp>
      <p:cxnSp>
        <p:nvCxnSpPr>
          <p:cNvPr id="153" name="Прямая соединительная линия 152"/>
          <p:cNvCxnSpPr/>
          <p:nvPr/>
        </p:nvCxnSpPr>
        <p:spPr>
          <a:xfrm>
            <a:off x="5405521" y="5759902"/>
            <a:ext cx="15409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7122604" y="5759902"/>
            <a:ext cx="6385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8391900" y="5759902"/>
            <a:ext cx="2203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5415888" y="2008809"/>
            <a:ext cx="1906476" cy="453119"/>
            <a:chOff x="4900947" y="2016065"/>
            <a:chExt cx="1906476" cy="453119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00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4977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8" name="Прямоугольник 157"/>
            <p:cNvSpPr/>
            <p:nvPr/>
          </p:nvSpPr>
          <p:spPr>
            <a:xfrm>
              <a:off x="5053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51295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0" name="Прямоугольник 159"/>
            <p:cNvSpPr/>
            <p:nvPr/>
          </p:nvSpPr>
          <p:spPr>
            <a:xfrm>
              <a:off x="52057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5281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2" name="Прямоугольник 161"/>
            <p:cNvSpPr/>
            <p:nvPr/>
          </p:nvSpPr>
          <p:spPr>
            <a:xfrm>
              <a:off x="5358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5434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4" name="Прямоугольник 163"/>
            <p:cNvSpPr/>
            <p:nvPr/>
          </p:nvSpPr>
          <p:spPr>
            <a:xfrm>
              <a:off x="55105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55867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6" name="Прямоугольник 165"/>
            <p:cNvSpPr/>
            <p:nvPr/>
          </p:nvSpPr>
          <p:spPr>
            <a:xfrm>
              <a:off x="5662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7" name="Прямоугольник 166"/>
            <p:cNvSpPr/>
            <p:nvPr/>
          </p:nvSpPr>
          <p:spPr>
            <a:xfrm>
              <a:off x="5739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8" name="Прямоугольник 167"/>
            <p:cNvSpPr/>
            <p:nvPr/>
          </p:nvSpPr>
          <p:spPr>
            <a:xfrm>
              <a:off x="5815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884630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4" name="Прямоугольник 233"/>
            <p:cNvSpPr/>
            <p:nvPr/>
          </p:nvSpPr>
          <p:spPr>
            <a:xfrm>
              <a:off x="5959842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5" name="Прямоугольник 244"/>
            <p:cNvSpPr/>
            <p:nvPr/>
          </p:nvSpPr>
          <p:spPr>
            <a:xfrm>
              <a:off x="602778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6" name="Прямоугольник 245"/>
            <p:cNvSpPr/>
            <p:nvPr/>
          </p:nvSpPr>
          <p:spPr>
            <a:xfrm>
              <a:off x="6102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7" name="Прямоугольник 246"/>
            <p:cNvSpPr/>
            <p:nvPr/>
          </p:nvSpPr>
          <p:spPr>
            <a:xfrm>
              <a:off x="6176511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8" name="Прямоугольник 247"/>
            <p:cNvSpPr/>
            <p:nvPr/>
          </p:nvSpPr>
          <p:spPr>
            <a:xfrm>
              <a:off x="6250875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9" name="Прямоугольник 248"/>
            <p:cNvSpPr/>
            <p:nvPr/>
          </p:nvSpPr>
          <p:spPr>
            <a:xfrm>
              <a:off x="6325239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0" name="Прямоугольник 249"/>
            <p:cNvSpPr/>
            <p:nvPr/>
          </p:nvSpPr>
          <p:spPr>
            <a:xfrm>
              <a:off x="639960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1" name="Прямоугольник 250"/>
            <p:cNvSpPr/>
            <p:nvPr/>
          </p:nvSpPr>
          <p:spPr>
            <a:xfrm>
              <a:off x="647396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2" name="Прямоугольник 251"/>
            <p:cNvSpPr/>
            <p:nvPr/>
          </p:nvSpPr>
          <p:spPr>
            <a:xfrm>
              <a:off x="6548331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3" name="Прямоугольник 252"/>
            <p:cNvSpPr/>
            <p:nvPr/>
          </p:nvSpPr>
          <p:spPr>
            <a:xfrm>
              <a:off x="6622695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4" name="Прямоугольник 253"/>
            <p:cNvSpPr/>
            <p:nvPr/>
          </p:nvSpPr>
          <p:spPr>
            <a:xfrm>
              <a:off x="6697059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5" name="Прямоугольник 254"/>
            <p:cNvSpPr/>
            <p:nvPr/>
          </p:nvSpPr>
          <p:spPr>
            <a:xfrm>
              <a:off x="677142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19" name="Группа 218"/>
          <p:cNvGrpSpPr/>
          <p:nvPr/>
        </p:nvGrpSpPr>
        <p:grpSpPr>
          <a:xfrm>
            <a:off x="7481725" y="2014631"/>
            <a:ext cx="721800" cy="454343"/>
            <a:chOff x="4900947" y="2020961"/>
            <a:chExt cx="721800" cy="454343"/>
          </a:xfrm>
        </p:grpSpPr>
        <p:sp>
          <p:nvSpPr>
            <p:cNvPr id="220" name="Прямоугольник 219"/>
            <p:cNvSpPr/>
            <p:nvPr/>
          </p:nvSpPr>
          <p:spPr>
            <a:xfrm>
              <a:off x="4900947" y="2020961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1" name="Прямоугольник 220"/>
            <p:cNvSpPr/>
            <p:nvPr/>
          </p:nvSpPr>
          <p:spPr>
            <a:xfrm>
              <a:off x="4977147" y="2021097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2" name="Прямоугольник 221"/>
            <p:cNvSpPr/>
            <p:nvPr/>
          </p:nvSpPr>
          <p:spPr>
            <a:xfrm>
              <a:off x="5053347" y="2021233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5129547" y="2021369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5205747" y="2021505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5281947" y="2021641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5358147" y="2021777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7" name="Прямоугольник 226"/>
            <p:cNvSpPr/>
            <p:nvPr/>
          </p:nvSpPr>
          <p:spPr>
            <a:xfrm>
              <a:off x="5434347" y="2021913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8" name="Прямоугольник 227"/>
            <p:cNvSpPr/>
            <p:nvPr/>
          </p:nvSpPr>
          <p:spPr>
            <a:xfrm>
              <a:off x="5510547" y="2022049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5586747" y="2022185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56" name="Группа 255"/>
          <p:cNvGrpSpPr/>
          <p:nvPr/>
        </p:nvGrpSpPr>
        <p:grpSpPr>
          <a:xfrm>
            <a:off x="8375415" y="2012613"/>
            <a:ext cx="112200" cy="453255"/>
            <a:chOff x="4900947" y="2020961"/>
            <a:chExt cx="112200" cy="453255"/>
          </a:xfrm>
        </p:grpSpPr>
        <p:sp>
          <p:nvSpPr>
            <p:cNvPr id="257" name="Прямоугольник 256"/>
            <p:cNvSpPr/>
            <p:nvPr/>
          </p:nvSpPr>
          <p:spPr>
            <a:xfrm>
              <a:off x="4900947" y="2020961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8" name="Прямоугольник 257"/>
            <p:cNvSpPr/>
            <p:nvPr/>
          </p:nvSpPr>
          <p:spPr>
            <a:xfrm>
              <a:off x="4977147" y="2021097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67" name="Группа 266"/>
          <p:cNvGrpSpPr/>
          <p:nvPr/>
        </p:nvGrpSpPr>
        <p:grpSpPr>
          <a:xfrm>
            <a:off x="8697517" y="2008303"/>
            <a:ext cx="192998" cy="453119"/>
            <a:chOff x="4900947" y="2017811"/>
            <a:chExt cx="192998" cy="453119"/>
          </a:xfrm>
        </p:grpSpPr>
        <p:sp>
          <p:nvSpPr>
            <p:cNvPr id="268" name="Прямоугольник 267"/>
            <p:cNvSpPr/>
            <p:nvPr/>
          </p:nvSpPr>
          <p:spPr>
            <a:xfrm>
              <a:off x="4900947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9" name="Прямоугольник 268"/>
            <p:cNvSpPr/>
            <p:nvPr/>
          </p:nvSpPr>
          <p:spPr>
            <a:xfrm>
              <a:off x="4977147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0" name="Прямоугольник 269"/>
            <p:cNvSpPr/>
            <p:nvPr/>
          </p:nvSpPr>
          <p:spPr>
            <a:xfrm>
              <a:off x="5057945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71" name="Группа 270"/>
          <p:cNvGrpSpPr/>
          <p:nvPr/>
        </p:nvGrpSpPr>
        <p:grpSpPr>
          <a:xfrm>
            <a:off x="5413050" y="2813568"/>
            <a:ext cx="1832112" cy="453119"/>
            <a:chOff x="4900947" y="2016065"/>
            <a:chExt cx="1832112" cy="453119"/>
          </a:xfrm>
        </p:grpSpPr>
        <p:sp>
          <p:nvSpPr>
            <p:cNvPr id="272" name="Прямоугольник 271"/>
            <p:cNvSpPr/>
            <p:nvPr/>
          </p:nvSpPr>
          <p:spPr>
            <a:xfrm>
              <a:off x="4900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3" name="Прямоугольник 272"/>
            <p:cNvSpPr/>
            <p:nvPr/>
          </p:nvSpPr>
          <p:spPr>
            <a:xfrm>
              <a:off x="4977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4" name="Прямоугольник 273"/>
            <p:cNvSpPr/>
            <p:nvPr/>
          </p:nvSpPr>
          <p:spPr>
            <a:xfrm>
              <a:off x="5053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5" name="Прямоугольник 274"/>
            <p:cNvSpPr/>
            <p:nvPr/>
          </p:nvSpPr>
          <p:spPr>
            <a:xfrm>
              <a:off x="51295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6" name="Прямоугольник 275"/>
            <p:cNvSpPr/>
            <p:nvPr/>
          </p:nvSpPr>
          <p:spPr>
            <a:xfrm>
              <a:off x="52057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7" name="Прямоугольник 276"/>
            <p:cNvSpPr/>
            <p:nvPr/>
          </p:nvSpPr>
          <p:spPr>
            <a:xfrm>
              <a:off x="5281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8" name="Прямоугольник 277"/>
            <p:cNvSpPr/>
            <p:nvPr/>
          </p:nvSpPr>
          <p:spPr>
            <a:xfrm>
              <a:off x="5358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9" name="Прямоугольник 278"/>
            <p:cNvSpPr/>
            <p:nvPr/>
          </p:nvSpPr>
          <p:spPr>
            <a:xfrm>
              <a:off x="5434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0" name="Прямоугольник 279"/>
            <p:cNvSpPr/>
            <p:nvPr/>
          </p:nvSpPr>
          <p:spPr>
            <a:xfrm>
              <a:off x="55105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1" name="Прямоугольник 280"/>
            <p:cNvSpPr/>
            <p:nvPr/>
          </p:nvSpPr>
          <p:spPr>
            <a:xfrm>
              <a:off x="55867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2" name="Прямоугольник 281"/>
            <p:cNvSpPr/>
            <p:nvPr/>
          </p:nvSpPr>
          <p:spPr>
            <a:xfrm>
              <a:off x="5662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3" name="Прямоугольник 282"/>
            <p:cNvSpPr/>
            <p:nvPr/>
          </p:nvSpPr>
          <p:spPr>
            <a:xfrm>
              <a:off x="5739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4" name="Прямоугольник 283"/>
            <p:cNvSpPr/>
            <p:nvPr/>
          </p:nvSpPr>
          <p:spPr>
            <a:xfrm>
              <a:off x="5815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5" name="Прямоугольник 284"/>
            <p:cNvSpPr/>
            <p:nvPr/>
          </p:nvSpPr>
          <p:spPr>
            <a:xfrm>
              <a:off x="5884630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6" name="Прямоугольник 285"/>
            <p:cNvSpPr/>
            <p:nvPr/>
          </p:nvSpPr>
          <p:spPr>
            <a:xfrm>
              <a:off x="5959842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7" name="Прямоугольник 286"/>
            <p:cNvSpPr/>
            <p:nvPr/>
          </p:nvSpPr>
          <p:spPr>
            <a:xfrm>
              <a:off x="602778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8" name="Прямоугольник 287"/>
            <p:cNvSpPr/>
            <p:nvPr/>
          </p:nvSpPr>
          <p:spPr>
            <a:xfrm>
              <a:off x="6102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9" name="Прямоугольник 288"/>
            <p:cNvSpPr/>
            <p:nvPr/>
          </p:nvSpPr>
          <p:spPr>
            <a:xfrm>
              <a:off x="6176511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0" name="Прямоугольник 289"/>
            <p:cNvSpPr/>
            <p:nvPr/>
          </p:nvSpPr>
          <p:spPr>
            <a:xfrm>
              <a:off x="6250875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1" name="Прямоугольник 290"/>
            <p:cNvSpPr/>
            <p:nvPr/>
          </p:nvSpPr>
          <p:spPr>
            <a:xfrm>
              <a:off x="6325239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2" name="Прямоугольник 291"/>
            <p:cNvSpPr/>
            <p:nvPr/>
          </p:nvSpPr>
          <p:spPr>
            <a:xfrm>
              <a:off x="639960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3" name="Прямоугольник 292"/>
            <p:cNvSpPr/>
            <p:nvPr/>
          </p:nvSpPr>
          <p:spPr>
            <a:xfrm>
              <a:off x="647396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4" name="Прямоугольник 293"/>
            <p:cNvSpPr/>
            <p:nvPr/>
          </p:nvSpPr>
          <p:spPr>
            <a:xfrm>
              <a:off x="6548331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5" name="Прямоугольник 294"/>
            <p:cNvSpPr/>
            <p:nvPr/>
          </p:nvSpPr>
          <p:spPr>
            <a:xfrm>
              <a:off x="6622695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6" name="Прямоугольник 295"/>
            <p:cNvSpPr/>
            <p:nvPr/>
          </p:nvSpPr>
          <p:spPr>
            <a:xfrm>
              <a:off x="6697059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98" name="Группа 297"/>
          <p:cNvGrpSpPr/>
          <p:nvPr/>
        </p:nvGrpSpPr>
        <p:grpSpPr>
          <a:xfrm>
            <a:off x="7408822" y="2817047"/>
            <a:ext cx="645600" cy="454207"/>
            <a:chOff x="4900947" y="2020961"/>
            <a:chExt cx="645600" cy="454207"/>
          </a:xfrm>
        </p:grpSpPr>
        <p:sp>
          <p:nvSpPr>
            <p:cNvPr id="299" name="Прямоугольник 298"/>
            <p:cNvSpPr/>
            <p:nvPr/>
          </p:nvSpPr>
          <p:spPr>
            <a:xfrm>
              <a:off x="4900947" y="2020961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0" name="Прямоугольник 299"/>
            <p:cNvSpPr/>
            <p:nvPr/>
          </p:nvSpPr>
          <p:spPr>
            <a:xfrm>
              <a:off x="4977147" y="2021097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1" name="Прямоугольник 300"/>
            <p:cNvSpPr/>
            <p:nvPr/>
          </p:nvSpPr>
          <p:spPr>
            <a:xfrm>
              <a:off x="5053347" y="2021233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2" name="Прямоугольник 301"/>
            <p:cNvSpPr/>
            <p:nvPr/>
          </p:nvSpPr>
          <p:spPr>
            <a:xfrm>
              <a:off x="5129547" y="2021369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3" name="Прямоугольник 302"/>
            <p:cNvSpPr/>
            <p:nvPr/>
          </p:nvSpPr>
          <p:spPr>
            <a:xfrm>
              <a:off x="5205747" y="2021505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4" name="Прямоугольник 303"/>
            <p:cNvSpPr/>
            <p:nvPr/>
          </p:nvSpPr>
          <p:spPr>
            <a:xfrm>
              <a:off x="5281947" y="2021641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5" name="Прямоугольник 304"/>
            <p:cNvSpPr/>
            <p:nvPr/>
          </p:nvSpPr>
          <p:spPr>
            <a:xfrm>
              <a:off x="5358147" y="2021777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6" name="Прямоугольник 305"/>
            <p:cNvSpPr/>
            <p:nvPr/>
          </p:nvSpPr>
          <p:spPr>
            <a:xfrm>
              <a:off x="5434347" y="2021913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7" name="Прямоугольник 306"/>
            <p:cNvSpPr/>
            <p:nvPr/>
          </p:nvSpPr>
          <p:spPr>
            <a:xfrm>
              <a:off x="5510547" y="2022049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9" name="Группа 308"/>
          <p:cNvGrpSpPr/>
          <p:nvPr/>
        </p:nvGrpSpPr>
        <p:grpSpPr>
          <a:xfrm>
            <a:off x="8238864" y="2820424"/>
            <a:ext cx="112200" cy="453255"/>
            <a:chOff x="4900947" y="2020961"/>
            <a:chExt cx="112200" cy="453255"/>
          </a:xfrm>
        </p:grpSpPr>
        <p:sp>
          <p:nvSpPr>
            <p:cNvPr id="310" name="Прямоугольник 309"/>
            <p:cNvSpPr/>
            <p:nvPr/>
          </p:nvSpPr>
          <p:spPr>
            <a:xfrm>
              <a:off x="4900947" y="2020961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1" name="Прямоугольник 310"/>
            <p:cNvSpPr/>
            <p:nvPr/>
          </p:nvSpPr>
          <p:spPr>
            <a:xfrm>
              <a:off x="4977147" y="2021097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8551377" y="2821027"/>
            <a:ext cx="192998" cy="453119"/>
            <a:chOff x="4900947" y="2017811"/>
            <a:chExt cx="192998" cy="453119"/>
          </a:xfrm>
        </p:grpSpPr>
        <p:sp>
          <p:nvSpPr>
            <p:cNvPr id="313" name="Прямоугольник 312"/>
            <p:cNvSpPr/>
            <p:nvPr/>
          </p:nvSpPr>
          <p:spPr>
            <a:xfrm>
              <a:off x="4900947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4" name="Прямоугольник 313"/>
            <p:cNvSpPr/>
            <p:nvPr/>
          </p:nvSpPr>
          <p:spPr>
            <a:xfrm>
              <a:off x="4977147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5" name="Прямоугольник 314"/>
            <p:cNvSpPr/>
            <p:nvPr/>
          </p:nvSpPr>
          <p:spPr>
            <a:xfrm>
              <a:off x="5057945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16" name="Группа 315"/>
          <p:cNvGrpSpPr/>
          <p:nvPr/>
        </p:nvGrpSpPr>
        <p:grpSpPr>
          <a:xfrm>
            <a:off x="5416722" y="3632787"/>
            <a:ext cx="1683384" cy="453119"/>
            <a:chOff x="4900947" y="2016065"/>
            <a:chExt cx="1683384" cy="453119"/>
          </a:xfrm>
        </p:grpSpPr>
        <p:sp>
          <p:nvSpPr>
            <p:cNvPr id="317" name="Прямоугольник 316"/>
            <p:cNvSpPr/>
            <p:nvPr/>
          </p:nvSpPr>
          <p:spPr>
            <a:xfrm>
              <a:off x="4900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8" name="Прямоугольник 317"/>
            <p:cNvSpPr/>
            <p:nvPr/>
          </p:nvSpPr>
          <p:spPr>
            <a:xfrm>
              <a:off x="4977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9" name="Прямоугольник 318"/>
            <p:cNvSpPr/>
            <p:nvPr/>
          </p:nvSpPr>
          <p:spPr>
            <a:xfrm>
              <a:off x="5053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0" name="Прямоугольник 319"/>
            <p:cNvSpPr/>
            <p:nvPr/>
          </p:nvSpPr>
          <p:spPr>
            <a:xfrm>
              <a:off x="51295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1" name="Прямоугольник 320"/>
            <p:cNvSpPr/>
            <p:nvPr/>
          </p:nvSpPr>
          <p:spPr>
            <a:xfrm>
              <a:off x="52057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2" name="Прямоугольник 321"/>
            <p:cNvSpPr/>
            <p:nvPr/>
          </p:nvSpPr>
          <p:spPr>
            <a:xfrm>
              <a:off x="5281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3" name="Прямоугольник 322"/>
            <p:cNvSpPr/>
            <p:nvPr/>
          </p:nvSpPr>
          <p:spPr>
            <a:xfrm>
              <a:off x="5358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4" name="Прямоугольник 323"/>
            <p:cNvSpPr/>
            <p:nvPr/>
          </p:nvSpPr>
          <p:spPr>
            <a:xfrm>
              <a:off x="5434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5" name="Прямоугольник 324"/>
            <p:cNvSpPr/>
            <p:nvPr/>
          </p:nvSpPr>
          <p:spPr>
            <a:xfrm>
              <a:off x="55105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6" name="Прямоугольник 325"/>
            <p:cNvSpPr/>
            <p:nvPr/>
          </p:nvSpPr>
          <p:spPr>
            <a:xfrm>
              <a:off x="55867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7" name="Прямоугольник 326"/>
            <p:cNvSpPr/>
            <p:nvPr/>
          </p:nvSpPr>
          <p:spPr>
            <a:xfrm>
              <a:off x="5662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8" name="Прямоугольник 327"/>
            <p:cNvSpPr/>
            <p:nvPr/>
          </p:nvSpPr>
          <p:spPr>
            <a:xfrm>
              <a:off x="5739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9" name="Прямоугольник 328"/>
            <p:cNvSpPr/>
            <p:nvPr/>
          </p:nvSpPr>
          <p:spPr>
            <a:xfrm>
              <a:off x="5815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0" name="Прямоугольник 329"/>
            <p:cNvSpPr/>
            <p:nvPr/>
          </p:nvSpPr>
          <p:spPr>
            <a:xfrm>
              <a:off x="5884630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1" name="Прямоугольник 330"/>
            <p:cNvSpPr/>
            <p:nvPr/>
          </p:nvSpPr>
          <p:spPr>
            <a:xfrm>
              <a:off x="5959842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2" name="Прямоугольник 331"/>
            <p:cNvSpPr/>
            <p:nvPr/>
          </p:nvSpPr>
          <p:spPr>
            <a:xfrm>
              <a:off x="602778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3" name="Прямоугольник 332"/>
            <p:cNvSpPr/>
            <p:nvPr/>
          </p:nvSpPr>
          <p:spPr>
            <a:xfrm>
              <a:off x="6102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4" name="Прямоугольник 333"/>
            <p:cNvSpPr/>
            <p:nvPr/>
          </p:nvSpPr>
          <p:spPr>
            <a:xfrm>
              <a:off x="6176511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5" name="Прямоугольник 334"/>
            <p:cNvSpPr/>
            <p:nvPr/>
          </p:nvSpPr>
          <p:spPr>
            <a:xfrm>
              <a:off x="6250875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6" name="Прямоугольник 335"/>
            <p:cNvSpPr/>
            <p:nvPr/>
          </p:nvSpPr>
          <p:spPr>
            <a:xfrm>
              <a:off x="6325239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7" name="Прямоугольник 336"/>
            <p:cNvSpPr/>
            <p:nvPr/>
          </p:nvSpPr>
          <p:spPr>
            <a:xfrm>
              <a:off x="639960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8" name="Прямоугольник 337"/>
            <p:cNvSpPr/>
            <p:nvPr/>
          </p:nvSpPr>
          <p:spPr>
            <a:xfrm>
              <a:off x="647396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9" name="Прямоугольник 338"/>
            <p:cNvSpPr/>
            <p:nvPr/>
          </p:nvSpPr>
          <p:spPr>
            <a:xfrm>
              <a:off x="6548331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cxnSp>
        <p:nvCxnSpPr>
          <p:cNvPr id="342" name="Прямая соединительная линия 341"/>
          <p:cNvCxnSpPr/>
          <p:nvPr/>
        </p:nvCxnSpPr>
        <p:spPr>
          <a:xfrm>
            <a:off x="7257792" y="4120233"/>
            <a:ext cx="666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3" name="Группа 342"/>
          <p:cNvGrpSpPr/>
          <p:nvPr/>
        </p:nvGrpSpPr>
        <p:grpSpPr>
          <a:xfrm>
            <a:off x="7278708" y="3619336"/>
            <a:ext cx="645600" cy="454207"/>
            <a:chOff x="4900947" y="2020961"/>
            <a:chExt cx="645600" cy="454207"/>
          </a:xfrm>
        </p:grpSpPr>
        <p:sp>
          <p:nvSpPr>
            <p:cNvPr id="344" name="Прямоугольник 343"/>
            <p:cNvSpPr/>
            <p:nvPr/>
          </p:nvSpPr>
          <p:spPr>
            <a:xfrm>
              <a:off x="4900947" y="2020961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5" name="Прямоугольник 344"/>
            <p:cNvSpPr/>
            <p:nvPr/>
          </p:nvSpPr>
          <p:spPr>
            <a:xfrm>
              <a:off x="4977147" y="2021097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6" name="Прямоугольник 345"/>
            <p:cNvSpPr/>
            <p:nvPr/>
          </p:nvSpPr>
          <p:spPr>
            <a:xfrm>
              <a:off x="5053347" y="2021233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7" name="Прямоугольник 346"/>
            <p:cNvSpPr/>
            <p:nvPr/>
          </p:nvSpPr>
          <p:spPr>
            <a:xfrm>
              <a:off x="5129547" y="2021369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8" name="Прямоугольник 347"/>
            <p:cNvSpPr/>
            <p:nvPr/>
          </p:nvSpPr>
          <p:spPr>
            <a:xfrm>
              <a:off x="5205747" y="2021505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9" name="Прямоугольник 348"/>
            <p:cNvSpPr/>
            <p:nvPr/>
          </p:nvSpPr>
          <p:spPr>
            <a:xfrm>
              <a:off x="5281947" y="2021641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0" name="Прямоугольник 349"/>
            <p:cNvSpPr/>
            <p:nvPr/>
          </p:nvSpPr>
          <p:spPr>
            <a:xfrm>
              <a:off x="5358147" y="2021777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1" name="Прямоугольник 350"/>
            <p:cNvSpPr/>
            <p:nvPr/>
          </p:nvSpPr>
          <p:spPr>
            <a:xfrm>
              <a:off x="5434347" y="2021913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2" name="Прямоугольник 351"/>
            <p:cNvSpPr/>
            <p:nvPr/>
          </p:nvSpPr>
          <p:spPr>
            <a:xfrm>
              <a:off x="5510547" y="2022049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cxnSp>
        <p:nvCxnSpPr>
          <p:cNvPr id="353" name="Прямая соединительная линия 352"/>
          <p:cNvCxnSpPr/>
          <p:nvPr/>
        </p:nvCxnSpPr>
        <p:spPr>
          <a:xfrm>
            <a:off x="8099905" y="4120233"/>
            <a:ext cx="1477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Прямая соединительная линия 353"/>
          <p:cNvCxnSpPr/>
          <p:nvPr/>
        </p:nvCxnSpPr>
        <p:spPr>
          <a:xfrm>
            <a:off x="8418364" y="4120233"/>
            <a:ext cx="203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5" name="Группа 354"/>
          <p:cNvGrpSpPr/>
          <p:nvPr/>
        </p:nvGrpSpPr>
        <p:grpSpPr>
          <a:xfrm>
            <a:off x="8116773" y="3622713"/>
            <a:ext cx="112200" cy="453255"/>
            <a:chOff x="4900947" y="2020961"/>
            <a:chExt cx="112200" cy="453255"/>
          </a:xfrm>
        </p:grpSpPr>
        <p:sp>
          <p:nvSpPr>
            <p:cNvPr id="356" name="Прямоугольник 355"/>
            <p:cNvSpPr/>
            <p:nvPr/>
          </p:nvSpPr>
          <p:spPr>
            <a:xfrm>
              <a:off x="4900947" y="2020961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7" name="Прямоугольник 356"/>
            <p:cNvSpPr/>
            <p:nvPr/>
          </p:nvSpPr>
          <p:spPr>
            <a:xfrm>
              <a:off x="4977147" y="2021097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58" name="Группа 357"/>
          <p:cNvGrpSpPr/>
          <p:nvPr/>
        </p:nvGrpSpPr>
        <p:grpSpPr>
          <a:xfrm>
            <a:off x="8429286" y="3623316"/>
            <a:ext cx="192998" cy="453119"/>
            <a:chOff x="4900947" y="2017811"/>
            <a:chExt cx="192998" cy="453119"/>
          </a:xfrm>
        </p:grpSpPr>
        <p:sp>
          <p:nvSpPr>
            <p:cNvPr id="359" name="Прямоугольник 358"/>
            <p:cNvSpPr/>
            <p:nvPr/>
          </p:nvSpPr>
          <p:spPr>
            <a:xfrm>
              <a:off x="4900947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0" name="Прямоугольник 359"/>
            <p:cNvSpPr/>
            <p:nvPr/>
          </p:nvSpPr>
          <p:spPr>
            <a:xfrm>
              <a:off x="4977147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1" name="Прямоугольник 360"/>
            <p:cNvSpPr/>
            <p:nvPr/>
          </p:nvSpPr>
          <p:spPr>
            <a:xfrm>
              <a:off x="5057945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2" name="Группа 361"/>
          <p:cNvGrpSpPr/>
          <p:nvPr/>
        </p:nvGrpSpPr>
        <p:grpSpPr>
          <a:xfrm>
            <a:off x="5415888" y="4460561"/>
            <a:ext cx="1609020" cy="453119"/>
            <a:chOff x="4900947" y="2016065"/>
            <a:chExt cx="1609020" cy="453119"/>
          </a:xfrm>
        </p:grpSpPr>
        <p:sp>
          <p:nvSpPr>
            <p:cNvPr id="363" name="Прямоугольник 362"/>
            <p:cNvSpPr/>
            <p:nvPr/>
          </p:nvSpPr>
          <p:spPr>
            <a:xfrm>
              <a:off x="4900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4" name="Прямоугольник 363"/>
            <p:cNvSpPr/>
            <p:nvPr/>
          </p:nvSpPr>
          <p:spPr>
            <a:xfrm>
              <a:off x="4977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5" name="Прямоугольник 364"/>
            <p:cNvSpPr/>
            <p:nvPr/>
          </p:nvSpPr>
          <p:spPr>
            <a:xfrm>
              <a:off x="5053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6" name="Прямоугольник 365"/>
            <p:cNvSpPr/>
            <p:nvPr/>
          </p:nvSpPr>
          <p:spPr>
            <a:xfrm>
              <a:off x="51295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7" name="Прямоугольник 366"/>
            <p:cNvSpPr/>
            <p:nvPr/>
          </p:nvSpPr>
          <p:spPr>
            <a:xfrm>
              <a:off x="52057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8" name="Прямоугольник 367"/>
            <p:cNvSpPr/>
            <p:nvPr/>
          </p:nvSpPr>
          <p:spPr>
            <a:xfrm>
              <a:off x="5281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9" name="Прямоугольник 368"/>
            <p:cNvSpPr/>
            <p:nvPr/>
          </p:nvSpPr>
          <p:spPr>
            <a:xfrm>
              <a:off x="5358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0" name="Прямоугольник 369"/>
            <p:cNvSpPr/>
            <p:nvPr/>
          </p:nvSpPr>
          <p:spPr>
            <a:xfrm>
              <a:off x="5434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1" name="Прямоугольник 370"/>
            <p:cNvSpPr/>
            <p:nvPr/>
          </p:nvSpPr>
          <p:spPr>
            <a:xfrm>
              <a:off x="55105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2" name="Прямоугольник 371"/>
            <p:cNvSpPr/>
            <p:nvPr/>
          </p:nvSpPr>
          <p:spPr>
            <a:xfrm>
              <a:off x="55867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3" name="Прямоугольник 372"/>
            <p:cNvSpPr/>
            <p:nvPr/>
          </p:nvSpPr>
          <p:spPr>
            <a:xfrm>
              <a:off x="5662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4" name="Прямоугольник 373"/>
            <p:cNvSpPr/>
            <p:nvPr/>
          </p:nvSpPr>
          <p:spPr>
            <a:xfrm>
              <a:off x="5739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5" name="Прямоугольник 374"/>
            <p:cNvSpPr/>
            <p:nvPr/>
          </p:nvSpPr>
          <p:spPr>
            <a:xfrm>
              <a:off x="5815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6" name="Прямоугольник 375"/>
            <p:cNvSpPr/>
            <p:nvPr/>
          </p:nvSpPr>
          <p:spPr>
            <a:xfrm>
              <a:off x="5884630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7" name="Прямоугольник 376"/>
            <p:cNvSpPr/>
            <p:nvPr/>
          </p:nvSpPr>
          <p:spPr>
            <a:xfrm>
              <a:off x="5959842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8" name="Прямоугольник 377"/>
            <p:cNvSpPr/>
            <p:nvPr/>
          </p:nvSpPr>
          <p:spPr>
            <a:xfrm>
              <a:off x="602778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9" name="Прямоугольник 378"/>
            <p:cNvSpPr/>
            <p:nvPr/>
          </p:nvSpPr>
          <p:spPr>
            <a:xfrm>
              <a:off x="6102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0" name="Прямоугольник 379"/>
            <p:cNvSpPr/>
            <p:nvPr/>
          </p:nvSpPr>
          <p:spPr>
            <a:xfrm>
              <a:off x="6176511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1" name="Прямоугольник 380"/>
            <p:cNvSpPr/>
            <p:nvPr/>
          </p:nvSpPr>
          <p:spPr>
            <a:xfrm>
              <a:off x="6250875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2" name="Прямоугольник 381"/>
            <p:cNvSpPr/>
            <p:nvPr/>
          </p:nvSpPr>
          <p:spPr>
            <a:xfrm>
              <a:off x="6325239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3" name="Прямоугольник 382"/>
            <p:cNvSpPr/>
            <p:nvPr/>
          </p:nvSpPr>
          <p:spPr>
            <a:xfrm>
              <a:off x="639960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4" name="Прямоугольник 383"/>
            <p:cNvSpPr/>
            <p:nvPr/>
          </p:nvSpPr>
          <p:spPr>
            <a:xfrm>
              <a:off x="647396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cxnSp>
        <p:nvCxnSpPr>
          <p:cNvPr id="386" name="Прямая соединительная линия 385"/>
          <p:cNvCxnSpPr/>
          <p:nvPr/>
        </p:nvCxnSpPr>
        <p:spPr>
          <a:xfrm>
            <a:off x="7191714" y="4951364"/>
            <a:ext cx="64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Группа 386"/>
          <p:cNvGrpSpPr/>
          <p:nvPr/>
        </p:nvGrpSpPr>
        <p:grpSpPr>
          <a:xfrm>
            <a:off x="7191714" y="4454375"/>
            <a:ext cx="645600" cy="454207"/>
            <a:chOff x="4900947" y="2020961"/>
            <a:chExt cx="645600" cy="454207"/>
          </a:xfrm>
        </p:grpSpPr>
        <p:sp>
          <p:nvSpPr>
            <p:cNvPr id="388" name="Прямоугольник 387"/>
            <p:cNvSpPr/>
            <p:nvPr/>
          </p:nvSpPr>
          <p:spPr>
            <a:xfrm>
              <a:off x="4900947" y="2020961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9" name="Прямоугольник 388"/>
            <p:cNvSpPr/>
            <p:nvPr/>
          </p:nvSpPr>
          <p:spPr>
            <a:xfrm>
              <a:off x="4977147" y="2021097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0" name="Прямоугольник 389"/>
            <p:cNvSpPr/>
            <p:nvPr/>
          </p:nvSpPr>
          <p:spPr>
            <a:xfrm>
              <a:off x="5053347" y="2021233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1" name="Прямоугольник 390"/>
            <p:cNvSpPr/>
            <p:nvPr/>
          </p:nvSpPr>
          <p:spPr>
            <a:xfrm>
              <a:off x="5129547" y="2021369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2" name="Прямоугольник 391"/>
            <p:cNvSpPr/>
            <p:nvPr/>
          </p:nvSpPr>
          <p:spPr>
            <a:xfrm>
              <a:off x="5205747" y="2021505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3" name="Прямоугольник 392"/>
            <p:cNvSpPr/>
            <p:nvPr/>
          </p:nvSpPr>
          <p:spPr>
            <a:xfrm>
              <a:off x="5281947" y="2021641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4" name="Прямоугольник 393"/>
            <p:cNvSpPr/>
            <p:nvPr/>
          </p:nvSpPr>
          <p:spPr>
            <a:xfrm>
              <a:off x="5358147" y="2021777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5" name="Прямоугольник 394"/>
            <p:cNvSpPr/>
            <p:nvPr/>
          </p:nvSpPr>
          <p:spPr>
            <a:xfrm>
              <a:off x="5434347" y="2021913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6" name="Прямоугольник 395"/>
            <p:cNvSpPr/>
            <p:nvPr/>
          </p:nvSpPr>
          <p:spPr>
            <a:xfrm>
              <a:off x="5510547" y="2022049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99" name="Группа 398"/>
          <p:cNvGrpSpPr/>
          <p:nvPr/>
        </p:nvGrpSpPr>
        <p:grpSpPr>
          <a:xfrm>
            <a:off x="9278484" y="2686460"/>
            <a:ext cx="730849" cy="730849"/>
            <a:chOff x="5751783" y="1743161"/>
            <a:chExt cx="936433" cy="936433"/>
          </a:xfrm>
        </p:grpSpPr>
        <p:sp>
          <p:nvSpPr>
            <p:cNvPr id="400" name="TextBox 399"/>
            <p:cNvSpPr txBox="1"/>
            <p:nvPr/>
          </p:nvSpPr>
          <p:spPr>
            <a:xfrm>
              <a:off x="5825246" y="2029796"/>
              <a:ext cx="785008" cy="354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accent4">
                      <a:lumMod val="60000"/>
                      <a:lumOff val="40000"/>
                    </a:schemeClr>
                  </a:solidFill>
                </a:defRPr>
              </a:lvl1pPr>
            </a:lstStyle>
            <a:p>
              <a:r>
                <a:rPr lang="ru-RU" sz="1200" dirty="0"/>
                <a:t>18 </a:t>
              </a:r>
              <a:r>
                <a:rPr lang="en-US" sz="1200" dirty="0"/>
                <a:t>454</a:t>
              </a:r>
              <a:endParaRPr lang="ru-RU" sz="1200" dirty="0"/>
            </a:p>
          </p:txBody>
        </p:sp>
        <p:sp>
          <p:nvSpPr>
            <p:cNvPr id="401" name="Кольцо 400"/>
            <p:cNvSpPr/>
            <p:nvPr/>
          </p:nvSpPr>
          <p:spPr>
            <a:xfrm>
              <a:off x="5751783" y="1743161"/>
              <a:ext cx="936433" cy="936433"/>
            </a:xfrm>
            <a:prstGeom prst="donut">
              <a:avLst>
                <a:gd name="adj" fmla="val 645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2" name="Группа 401"/>
          <p:cNvGrpSpPr/>
          <p:nvPr/>
        </p:nvGrpSpPr>
        <p:grpSpPr>
          <a:xfrm>
            <a:off x="9154647" y="3488394"/>
            <a:ext cx="730849" cy="730849"/>
            <a:chOff x="5751783" y="1743161"/>
            <a:chExt cx="936433" cy="936433"/>
          </a:xfrm>
        </p:grpSpPr>
        <p:sp>
          <p:nvSpPr>
            <p:cNvPr id="403" name="TextBox 402"/>
            <p:cNvSpPr txBox="1"/>
            <p:nvPr/>
          </p:nvSpPr>
          <p:spPr>
            <a:xfrm>
              <a:off x="5825246" y="2029796"/>
              <a:ext cx="785009" cy="354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accent4">
                      <a:lumMod val="60000"/>
                      <a:lumOff val="40000"/>
                    </a:schemeClr>
                  </a:solidFill>
                </a:defRPr>
              </a:lvl1pPr>
            </a:lstStyle>
            <a:p>
              <a:r>
                <a:rPr lang="ru-RU" sz="1200" dirty="0"/>
                <a:t>1</a:t>
              </a:r>
              <a:r>
                <a:rPr lang="en-US" sz="1200" dirty="0"/>
                <a:t>7</a:t>
              </a:r>
              <a:r>
                <a:rPr lang="ru-RU" sz="1200" dirty="0"/>
                <a:t> </a:t>
              </a:r>
              <a:r>
                <a:rPr lang="en-US" sz="1200" dirty="0"/>
                <a:t>421</a:t>
              </a:r>
              <a:endParaRPr lang="ru-RU" sz="1200" dirty="0"/>
            </a:p>
          </p:txBody>
        </p:sp>
        <p:sp>
          <p:nvSpPr>
            <p:cNvPr id="404" name="Кольцо 403"/>
            <p:cNvSpPr/>
            <p:nvPr/>
          </p:nvSpPr>
          <p:spPr>
            <a:xfrm>
              <a:off x="5751783" y="1743161"/>
              <a:ext cx="936433" cy="936433"/>
            </a:xfrm>
            <a:prstGeom prst="donut">
              <a:avLst>
                <a:gd name="adj" fmla="val 645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15" name="Прямая соединительная линия 414"/>
          <p:cNvCxnSpPr/>
          <p:nvPr/>
        </p:nvCxnSpPr>
        <p:spPr>
          <a:xfrm>
            <a:off x="7963135" y="4952313"/>
            <a:ext cx="1477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Прямая соединительная линия 415"/>
          <p:cNvCxnSpPr/>
          <p:nvPr/>
        </p:nvCxnSpPr>
        <p:spPr>
          <a:xfrm>
            <a:off x="8281594" y="4952313"/>
            <a:ext cx="203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7" name="Группа 416"/>
          <p:cNvGrpSpPr/>
          <p:nvPr/>
        </p:nvGrpSpPr>
        <p:grpSpPr>
          <a:xfrm>
            <a:off x="7980003" y="4454793"/>
            <a:ext cx="112200" cy="453255"/>
            <a:chOff x="4900947" y="2020961"/>
            <a:chExt cx="112200" cy="453255"/>
          </a:xfrm>
        </p:grpSpPr>
        <p:sp>
          <p:nvSpPr>
            <p:cNvPr id="418" name="Прямоугольник 417"/>
            <p:cNvSpPr/>
            <p:nvPr/>
          </p:nvSpPr>
          <p:spPr>
            <a:xfrm>
              <a:off x="4900947" y="2020961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9" name="Прямоугольник 418"/>
            <p:cNvSpPr/>
            <p:nvPr/>
          </p:nvSpPr>
          <p:spPr>
            <a:xfrm>
              <a:off x="4977147" y="2021097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20" name="Группа 419"/>
          <p:cNvGrpSpPr/>
          <p:nvPr/>
        </p:nvGrpSpPr>
        <p:grpSpPr>
          <a:xfrm>
            <a:off x="8292516" y="4455396"/>
            <a:ext cx="192998" cy="453119"/>
            <a:chOff x="4900947" y="2017811"/>
            <a:chExt cx="192998" cy="453119"/>
          </a:xfrm>
        </p:grpSpPr>
        <p:sp>
          <p:nvSpPr>
            <p:cNvPr id="421" name="Прямоугольник 420"/>
            <p:cNvSpPr/>
            <p:nvPr/>
          </p:nvSpPr>
          <p:spPr>
            <a:xfrm>
              <a:off x="4900947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2" name="Прямоугольник 421"/>
            <p:cNvSpPr/>
            <p:nvPr/>
          </p:nvSpPr>
          <p:spPr>
            <a:xfrm>
              <a:off x="4977147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3" name="Прямоугольник 422"/>
            <p:cNvSpPr/>
            <p:nvPr/>
          </p:nvSpPr>
          <p:spPr>
            <a:xfrm>
              <a:off x="5057945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24" name="Группа 423"/>
          <p:cNvGrpSpPr/>
          <p:nvPr/>
        </p:nvGrpSpPr>
        <p:grpSpPr>
          <a:xfrm>
            <a:off x="5411778" y="5261987"/>
            <a:ext cx="1534656" cy="453119"/>
            <a:chOff x="4900947" y="2016065"/>
            <a:chExt cx="1534656" cy="453119"/>
          </a:xfrm>
        </p:grpSpPr>
        <p:sp>
          <p:nvSpPr>
            <p:cNvPr id="425" name="Прямоугольник 424"/>
            <p:cNvSpPr/>
            <p:nvPr/>
          </p:nvSpPr>
          <p:spPr>
            <a:xfrm>
              <a:off x="4900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6" name="Прямоугольник 425"/>
            <p:cNvSpPr/>
            <p:nvPr/>
          </p:nvSpPr>
          <p:spPr>
            <a:xfrm>
              <a:off x="4977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7" name="Прямоугольник 426"/>
            <p:cNvSpPr/>
            <p:nvPr/>
          </p:nvSpPr>
          <p:spPr>
            <a:xfrm>
              <a:off x="5053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8" name="Прямоугольник 427"/>
            <p:cNvSpPr/>
            <p:nvPr/>
          </p:nvSpPr>
          <p:spPr>
            <a:xfrm>
              <a:off x="51295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9" name="Прямоугольник 428"/>
            <p:cNvSpPr/>
            <p:nvPr/>
          </p:nvSpPr>
          <p:spPr>
            <a:xfrm>
              <a:off x="52057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0" name="Прямоугольник 429"/>
            <p:cNvSpPr/>
            <p:nvPr/>
          </p:nvSpPr>
          <p:spPr>
            <a:xfrm>
              <a:off x="5281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1" name="Прямоугольник 430"/>
            <p:cNvSpPr/>
            <p:nvPr/>
          </p:nvSpPr>
          <p:spPr>
            <a:xfrm>
              <a:off x="5358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2" name="Прямоугольник 431"/>
            <p:cNvSpPr/>
            <p:nvPr/>
          </p:nvSpPr>
          <p:spPr>
            <a:xfrm>
              <a:off x="5434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3" name="Прямоугольник 432"/>
            <p:cNvSpPr/>
            <p:nvPr/>
          </p:nvSpPr>
          <p:spPr>
            <a:xfrm>
              <a:off x="55105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4" name="Прямоугольник 433"/>
            <p:cNvSpPr/>
            <p:nvPr/>
          </p:nvSpPr>
          <p:spPr>
            <a:xfrm>
              <a:off x="55867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5" name="Прямоугольник 434"/>
            <p:cNvSpPr/>
            <p:nvPr/>
          </p:nvSpPr>
          <p:spPr>
            <a:xfrm>
              <a:off x="56629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6" name="Прямоугольник 435"/>
            <p:cNvSpPr/>
            <p:nvPr/>
          </p:nvSpPr>
          <p:spPr>
            <a:xfrm>
              <a:off x="5739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7" name="Прямоугольник 436"/>
            <p:cNvSpPr/>
            <p:nvPr/>
          </p:nvSpPr>
          <p:spPr>
            <a:xfrm>
              <a:off x="58153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8" name="Прямоугольник 437"/>
            <p:cNvSpPr/>
            <p:nvPr/>
          </p:nvSpPr>
          <p:spPr>
            <a:xfrm>
              <a:off x="5884630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9" name="Прямоугольник 438"/>
            <p:cNvSpPr/>
            <p:nvPr/>
          </p:nvSpPr>
          <p:spPr>
            <a:xfrm>
              <a:off x="5959842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0" name="Прямоугольник 439"/>
            <p:cNvSpPr/>
            <p:nvPr/>
          </p:nvSpPr>
          <p:spPr>
            <a:xfrm>
              <a:off x="602778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1" name="Прямоугольник 440"/>
            <p:cNvSpPr/>
            <p:nvPr/>
          </p:nvSpPr>
          <p:spPr>
            <a:xfrm>
              <a:off x="6102147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2" name="Прямоугольник 441"/>
            <p:cNvSpPr/>
            <p:nvPr/>
          </p:nvSpPr>
          <p:spPr>
            <a:xfrm>
              <a:off x="6176511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3" name="Прямоугольник 442"/>
            <p:cNvSpPr/>
            <p:nvPr/>
          </p:nvSpPr>
          <p:spPr>
            <a:xfrm>
              <a:off x="6250875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4" name="Прямоугольник 443"/>
            <p:cNvSpPr/>
            <p:nvPr/>
          </p:nvSpPr>
          <p:spPr>
            <a:xfrm>
              <a:off x="6325239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5" name="Прямоугольник 444"/>
            <p:cNvSpPr/>
            <p:nvPr/>
          </p:nvSpPr>
          <p:spPr>
            <a:xfrm>
              <a:off x="6399603" y="2016065"/>
              <a:ext cx="36000" cy="4531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49" name="Группа 448"/>
          <p:cNvGrpSpPr/>
          <p:nvPr/>
        </p:nvGrpSpPr>
        <p:grpSpPr>
          <a:xfrm>
            <a:off x="7126308" y="5260120"/>
            <a:ext cx="645600" cy="454207"/>
            <a:chOff x="4900947" y="2020961"/>
            <a:chExt cx="645600" cy="454207"/>
          </a:xfrm>
        </p:grpSpPr>
        <p:sp>
          <p:nvSpPr>
            <p:cNvPr id="450" name="Прямоугольник 449"/>
            <p:cNvSpPr/>
            <p:nvPr/>
          </p:nvSpPr>
          <p:spPr>
            <a:xfrm>
              <a:off x="4900947" y="2020961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1" name="Прямоугольник 450"/>
            <p:cNvSpPr/>
            <p:nvPr/>
          </p:nvSpPr>
          <p:spPr>
            <a:xfrm>
              <a:off x="4977147" y="2021097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2" name="Прямоугольник 451"/>
            <p:cNvSpPr/>
            <p:nvPr/>
          </p:nvSpPr>
          <p:spPr>
            <a:xfrm>
              <a:off x="5053347" y="2021233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3" name="Прямоугольник 452"/>
            <p:cNvSpPr/>
            <p:nvPr/>
          </p:nvSpPr>
          <p:spPr>
            <a:xfrm>
              <a:off x="5129547" y="2021369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4" name="Прямоугольник 453"/>
            <p:cNvSpPr/>
            <p:nvPr/>
          </p:nvSpPr>
          <p:spPr>
            <a:xfrm>
              <a:off x="5205747" y="2021505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5" name="Прямоугольник 454"/>
            <p:cNvSpPr/>
            <p:nvPr/>
          </p:nvSpPr>
          <p:spPr>
            <a:xfrm>
              <a:off x="5281947" y="2021641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6" name="Прямоугольник 455"/>
            <p:cNvSpPr/>
            <p:nvPr/>
          </p:nvSpPr>
          <p:spPr>
            <a:xfrm>
              <a:off x="5358147" y="2021777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7" name="Прямоугольник 456"/>
            <p:cNvSpPr/>
            <p:nvPr/>
          </p:nvSpPr>
          <p:spPr>
            <a:xfrm>
              <a:off x="5434347" y="2021913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8" name="Прямоугольник 457"/>
            <p:cNvSpPr/>
            <p:nvPr/>
          </p:nvSpPr>
          <p:spPr>
            <a:xfrm>
              <a:off x="5510547" y="2022049"/>
              <a:ext cx="36000" cy="453119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cxnSp>
        <p:nvCxnSpPr>
          <p:cNvPr id="460" name="Прямая соединительная линия 459"/>
          <p:cNvCxnSpPr/>
          <p:nvPr/>
        </p:nvCxnSpPr>
        <p:spPr>
          <a:xfrm>
            <a:off x="7938409" y="5759902"/>
            <a:ext cx="2758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2" name="Группа 461"/>
          <p:cNvGrpSpPr/>
          <p:nvPr/>
        </p:nvGrpSpPr>
        <p:grpSpPr>
          <a:xfrm>
            <a:off x="7948651" y="5258156"/>
            <a:ext cx="268286" cy="462115"/>
            <a:chOff x="4900947" y="2012101"/>
            <a:chExt cx="268286" cy="462115"/>
          </a:xfrm>
        </p:grpSpPr>
        <p:sp>
          <p:nvSpPr>
            <p:cNvPr id="463" name="Прямоугольник 462"/>
            <p:cNvSpPr/>
            <p:nvPr/>
          </p:nvSpPr>
          <p:spPr>
            <a:xfrm>
              <a:off x="4900947" y="2020961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4" name="Прямоугольник 463"/>
            <p:cNvSpPr/>
            <p:nvPr/>
          </p:nvSpPr>
          <p:spPr>
            <a:xfrm>
              <a:off x="4977147" y="2021097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5" name="Прямоугольник 464"/>
            <p:cNvSpPr/>
            <p:nvPr/>
          </p:nvSpPr>
          <p:spPr>
            <a:xfrm>
              <a:off x="5055190" y="2016599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6" name="Прямоугольник 465"/>
            <p:cNvSpPr/>
            <p:nvPr/>
          </p:nvSpPr>
          <p:spPr>
            <a:xfrm>
              <a:off x="5133233" y="2012101"/>
              <a:ext cx="36000" cy="453119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68" name="Группа 467"/>
          <p:cNvGrpSpPr/>
          <p:nvPr/>
        </p:nvGrpSpPr>
        <p:grpSpPr>
          <a:xfrm>
            <a:off x="8409053" y="5260392"/>
            <a:ext cx="192998" cy="453119"/>
            <a:chOff x="4900947" y="2017811"/>
            <a:chExt cx="192998" cy="453119"/>
          </a:xfrm>
        </p:grpSpPr>
        <p:sp>
          <p:nvSpPr>
            <p:cNvPr id="469" name="Прямоугольник 468"/>
            <p:cNvSpPr/>
            <p:nvPr/>
          </p:nvSpPr>
          <p:spPr>
            <a:xfrm>
              <a:off x="4900947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0" name="Прямоугольник 469"/>
            <p:cNvSpPr/>
            <p:nvPr/>
          </p:nvSpPr>
          <p:spPr>
            <a:xfrm>
              <a:off x="4977147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1" name="Прямоугольник 470"/>
            <p:cNvSpPr/>
            <p:nvPr/>
          </p:nvSpPr>
          <p:spPr>
            <a:xfrm>
              <a:off x="5057945" y="2017811"/>
              <a:ext cx="36000" cy="4531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72" name="Группа 471"/>
          <p:cNvGrpSpPr/>
          <p:nvPr/>
        </p:nvGrpSpPr>
        <p:grpSpPr>
          <a:xfrm>
            <a:off x="9017810" y="4315509"/>
            <a:ext cx="730849" cy="730849"/>
            <a:chOff x="5751783" y="1743161"/>
            <a:chExt cx="936433" cy="936433"/>
          </a:xfrm>
        </p:grpSpPr>
        <p:sp>
          <p:nvSpPr>
            <p:cNvPr id="473" name="TextBox 472"/>
            <p:cNvSpPr txBox="1"/>
            <p:nvPr/>
          </p:nvSpPr>
          <p:spPr>
            <a:xfrm>
              <a:off x="5825246" y="2029796"/>
              <a:ext cx="785009" cy="354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accent4">
                      <a:lumMod val="60000"/>
                      <a:lumOff val="40000"/>
                    </a:schemeClr>
                  </a:solidFill>
                </a:defRPr>
              </a:lvl1pPr>
            </a:lstStyle>
            <a:p>
              <a:r>
                <a:rPr lang="ru-RU" sz="1200" dirty="0"/>
                <a:t>1</a:t>
              </a:r>
              <a:r>
                <a:rPr lang="en-US" sz="1200" dirty="0"/>
                <a:t>7</a:t>
              </a:r>
              <a:r>
                <a:rPr lang="ru-RU" sz="1200" dirty="0"/>
                <a:t> </a:t>
              </a:r>
              <a:r>
                <a:rPr lang="en-US" sz="1200" dirty="0"/>
                <a:t>205</a:t>
              </a:r>
              <a:endParaRPr lang="ru-RU" sz="1200" dirty="0"/>
            </a:p>
          </p:txBody>
        </p:sp>
        <p:sp>
          <p:nvSpPr>
            <p:cNvPr id="474" name="Кольцо 473"/>
            <p:cNvSpPr/>
            <p:nvPr/>
          </p:nvSpPr>
          <p:spPr>
            <a:xfrm>
              <a:off x="5751783" y="1743161"/>
              <a:ext cx="936433" cy="936433"/>
            </a:xfrm>
            <a:prstGeom prst="donut">
              <a:avLst>
                <a:gd name="adj" fmla="val 645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6" name="Группа 475"/>
          <p:cNvGrpSpPr/>
          <p:nvPr/>
        </p:nvGrpSpPr>
        <p:grpSpPr>
          <a:xfrm>
            <a:off x="9148244" y="5128150"/>
            <a:ext cx="730849" cy="730849"/>
            <a:chOff x="5751783" y="1743161"/>
            <a:chExt cx="936433" cy="936433"/>
          </a:xfrm>
        </p:grpSpPr>
        <p:sp>
          <p:nvSpPr>
            <p:cNvPr id="477" name="TextBox 476"/>
            <p:cNvSpPr txBox="1"/>
            <p:nvPr/>
          </p:nvSpPr>
          <p:spPr>
            <a:xfrm>
              <a:off x="5825246" y="2029796"/>
              <a:ext cx="785009" cy="354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accent4">
                      <a:lumMod val="60000"/>
                      <a:lumOff val="40000"/>
                    </a:schemeClr>
                  </a:solidFill>
                </a:defRPr>
              </a:lvl1pPr>
            </a:lstStyle>
            <a:p>
              <a:r>
                <a:rPr lang="ru-RU" sz="1200" dirty="0"/>
                <a:t>1</a:t>
              </a:r>
              <a:r>
                <a:rPr lang="en-US" sz="1200" dirty="0"/>
                <a:t>7</a:t>
              </a:r>
              <a:r>
                <a:rPr lang="ru-RU" sz="1200" dirty="0"/>
                <a:t> </a:t>
              </a:r>
              <a:r>
                <a:rPr lang="en-US" sz="1200" dirty="0"/>
                <a:t>454</a:t>
              </a:r>
              <a:endParaRPr lang="ru-RU" sz="1200" dirty="0"/>
            </a:p>
          </p:txBody>
        </p:sp>
        <p:sp>
          <p:nvSpPr>
            <p:cNvPr id="478" name="Кольцо 477"/>
            <p:cNvSpPr/>
            <p:nvPr/>
          </p:nvSpPr>
          <p:spPr>
            <a:xfrm>
              <a:off x="5751783" y="1743161"/>
              <a:ext cx="936433" cy="936433"/>
            </a:xfrm>
            <a:prstGeom prst="donut">
              <a:avLst>
                <a:gd name="adj" fmla="val 645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479" name="Номер слайда 4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815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28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30C24"/>
              </a:gs>
              <a:gs pos="50000">
                <a:srgbClr val="17375E"/>
              </a:gs>
              <a:gs pos="100000">
                <a:srgbClr val="2667A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248688"/>
            <a:ext cx="10515600" cy="61288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Публикационная активность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464" y="1190909"/>
            <a:ext cx="1047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rgbClr val="FFC000"/>
                </a:solidFill>
              </a:defRPr>
            </a:lvl1pPr>
          </a:lstStyle>
          <a:p>
            <a:r>
              <a:rPr lang="ru-RU" dirty="0"/>
              <a:t>Рейтинг стран по количеству публикаций и нормализованной цитируемости за 2016–2018 гг.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76464" y="6235577"/>
            <a:ext cx="53921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InCites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Clarivate Analytics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по состоянию на 27.05.2019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0" y="375826"/>
            <a:ext cx="11805824" cy="669201"/>
            <a:chOff x="0" y="375826"/>
            <a:chExt cx="11805824" cy="669201"/>
          </a:xfrm>
        </p:grpSpPr>
        <p:cxnSp>
          <p:nvCxnSpPr>
            <p:cNvPr id="14" name="Прямая соединительная линия 13"/>
            <p:cNvCxnSpPr>
              <a:endCxn id="17" idx="3"/>
            </p:cNvCxnSpPr>
            <p:nvPr/>
          </p:nvCxnSpPr>
          <p:spPr>
            <a:xfrm flipV="1">
              <a:off x="8224691" y="441675"/>
              <a:ext cx="977671" cy="5954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17" idx="6"/>
            </p:cNvCxnSpPr>
            <p:nvPr/>
          </p:nvCxnSpPr>
          <p:spPr>
            <a:xfrm flipV="1">
              <a:off x="9258568" y="409391"/>
              <a:ext cx="2499574" cy="900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Овал 16"/>
            <p:cNvSpPr/>
            <p:nvPr/>
          </p:nvSpPr>
          <p:spPr>
            <a:xfrm>
              <a:off x="9192719" y="385469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11739975" y="375826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8499230" y="608586"/>
              <a:ext cx="726414" cy="4364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9225644" y="610125"/>
              <a:ext cx="1629309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Овал 63"/>
            <p:cNvSpPr/>
            <p:nvPr/>
          </p:nvSpPr>
          <p:spPr>
            <a:xfrm>
              <a:off x="10822028" y="57720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8" name="Прямая соединительная линия 67"/>
            <p:cNvCxnSpPr>
              <a:endCxn id="72" idx="3"/>
            </p:cNvCxnSpPr>
            <p:nvPr/>
          </p:nvCxnSpPr>
          <p:spPr>
            <a:xfrm flipV="1">
              <a:off x="8753560" y="786416"/>
              <a:ext cx="418904" cy="25253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>
              <a:stCxn id="72" idx="6"/>
            </p:cNvCxnSpPr>
            <p:nvPr/>
          </p:nvCxnSpPr>
          <p:spPr>
            <a:xfrm>
              <a:off x="9228670" y="763135"/>
              <a:ext cx="879671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Овал 71"/>
            <p:cNvSpPr/>
            <p:nvPr/>
          </p:nvSpPr>
          <p:spPr>
            <a:xfrm>
              <a:off x="9162821" y="730210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10068884" y="724361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0" y="1043896"/>
              <a:ext cx="9045463" cy="1131"/>
            </a:xfrm>
            <a:prstGeom prst="line">
              <a:avLst/>
            </a:prstGeom>
            <a:ln w="12700">
              <a:solidFill>
                <a:srgbClr val="2F7A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Овал 77"/>
            <p:cNvSpPr/>
            <p:nvPr/>
          </p:nvSpPr>
          <p:spPr>
            <a:xfrm>
              <a:off x="10330279" y="879982"/>
              <a:ext cx="65849" cy="6584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9045463" y="915096"/>
              <a:ext cx="218662" cy="12993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>
              <a:endCxn id="78" idx="2"/>
            </p:cNvCxnSpPr>
            <p:nvPr/>
          </p:nvCxnSpPr>
          <p:spPr>
            <a:xfrm flipV="1">
              <a:off x="9264125" y="912907"/>
              <a:ext cx="1066154" cy="218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18697"/>
              </p:ext>
            </p:extLst>
          </p:nvPr>
        </p:nvGraphicFramePr>
        <p:xfrm>
          <a:off x="1996967" y="1764000"/>
          <a:ext cx="8071916" cy="4275493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791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8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СТРАНА</a:t>
                      </a:r>
                      <a:endParaRPr lang="ru-RU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ПУБЛИКАЦИЙ</a:t>
                      </a:r>
                      <a:endParaRPr lang="ru-RU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РАНГ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 КОЛИЧЕСТВУ ПУБЛИКАЦИЙ</a:t>
                      </a:r>
                      <a:endParaRPr lang="ru-RU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НОРМАЛИЗОВАННАЯ СРЕДНЯЯ ЦИТИРУЕМОСТЬ</a:t>
                      </a:r>
                      <a:endParaRPr lang="ru-RU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РАНГ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 НОРМАЛИЗОВАННОЙ СРЕДНЕЙ ЦИТИРУЕМОСТИ</a:t>
                      </a:r>
                      <a:endParaRPr lang="ru-RU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США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251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647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Китай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366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159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Великобритания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674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809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1,43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Англия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591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190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1,46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Германия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530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897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Индия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386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385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0,75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Япония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383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396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0,89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Франция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354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029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Италия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353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513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Канада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348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325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Россия</a:t>
                      </a:r>
                      <a:endParaRPr lang="ru-RU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229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212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0,78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Казахстан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653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  <a:r>
                        <a:rPr lang="en-US" sz="1200" dirty="0">
                          <a:effectLst/>
                        </a:rPr>
                        <a:t>84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Беларусь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448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  <a:r>
                        <a:rPr lang="en-US" sz="1200" dirty="0">
                          <a:effectLst/>
                        </a:rPr>
                        <a:t>96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Армения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733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Киргизия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 </a:t>
                      </a:r>
                      <a:r>
                        <a:rPr lang="en-US" sz="1200" b="0" dirty="0">
                          <a:effectLst/>
                        </a:rPr>
                        <a:t>…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</a:rPr>
                        <a:t>…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</a:rPr>
                        <a:t>…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…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</a:rPr>
                        <a:t>…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Мьянма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40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9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</a:t>
                      </a: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572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7200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</a:t>
                      </a: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82440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3877-FFA4-704C-ACBD-2E6C60B5D16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63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030C24"/>
            </a:gs>
            <a:gs pos="50000">
              <a:srgbClr val="17375E"/>
            </a:gs>
            <a:gs pos="100000">
              <a:srgbClr val="2667A1"/>
            </a:gs>
          </a:gsLst>
          <a:path path="circle">
            <a:fillToRect l="100000" t="100000"/>
          </a:path>
          <a:tileRect r="-100000" b="-100000"/>
        </a:gra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6044</TotalTime>
  <Words>1981</Words>
  <Application>Microsoft Office PowerPoint</Application>
  <PresentationFormat>Широкоэкранный</PresentationFormat>
  <Paragraphs>747</Paragraphs>
  <Slides>23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Raleway</vt:lpstr>
      <vt:lpstr>Times New Roman</vt:lpstr>
      <vt:lpstr>Wingdings</vt:lpstr>
      <vt:lpstr>Тема Office</vt:lpstr>
      <vt:lpstr>Презентация PowerPoint</vt:lpstr>
      <vt:lpstr>Финансирование науки Казахстана</vt:lpstr>
      <vt:lpstr>Финансирование науки Казахстана</vt:lpstr>
      <vt:lpstr>Финансирование науки Казахстана</vt:lpstr>
      <vt:lpstr>Научные организации Казахстана</vt:lpstr>
      <vt:lpstr>Научные организации Казахстана</vt:lpstr>
      <vt:lpstr>Научные кадры Казахстана</vt:lpstr>
      <vt:lpstr>Научные кадры Казахстана</vt:lpstr>
      <vt:lpstr>Публикационная активность</vt:lpstr>
      <vt:lpstr>Публикационная активность</vt:lpstr>
      <vt:lpstr>Публикационная активность</vt:lpstr>
      <vt:lpstr>Публикационная активность</vt:lpstr>
      <vt:lpstr>Публикационная активность</vt:lpstr>
      <vt:lpstr>Публикационная активность</vt:lpstr>
      <vt:lpstr>Публикационная активность</vt:lpstr>
      <vt:lpstr>Презентация PowerPoint</vt:lpstr>
      <vt:lpstr>Публикационная активность</vt:lpstr>
      <vt:lpstr>Публикационная активность</vt:lpstr>
      <vt:lpstr>SWOT - анализ состояния науки Казахстана</vt:lpstr>
      <vt:lpstr>Цифровизация организации проведения ГНТЭ</vt:lpstr>
      <vt:lpstr>Цифровизация организации работы ННС</vt:lpstr>
      <vt:lpstr>Цифровизация госучета научных, научно-технических  проектов/программ и отчетов по НИОКР</vt:lpstr>
      <vt:lpstr>Перспективы информационно-аналитического обеспечения науки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ХАРАКТЕРИСТИКА КАЗАХСТАНСКОЙ НАУКИ</dc:title>
  <dc:creator>Пользователь Microsoft Office</dc:creator>
  <cp:lastModifiedBy>Amanzhol Kumarov</cp:lastModifiedBy>
  <cp:revision>326</cp:revision>
  <cp:lastPrinted>2019-08-13T06:50:45Z</cp:lastPrinted>
  <dcterms:created xsi:type="dcterms:W3CDTF">2019-08-09T04:00:34Z</dcterms:created>
  <dcterms:modified xsi:type="dcterms:W3CDTF">2019-08-15T09:42:35Z</dcterms:modified>
</cp:coreProperties>
</file>