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60" r:id="rId1"/>
  </p:sldMasterIdLst>
  <p:notesMasterIdLst>
    <p:notesMasterId r:id="rId11"/>
  </p:notesMasterIdLst>
  <p:sldIdLst>
    <p:sldId id="365" r:id="rId2"/>
    <p:sldId id="394" r:id="rId3"/>
    <p:sldId id="387" r:id="rId4"/>
    <p:sldId id="392" r:id="rId5"/>
    <p:sldId id="388" r:id="rId6"/>
    <p:sldId id="389" r:id="rId7"/>
    <p:sldId id="386" r:id="rId8"/>
    <p:sldId id="371" r:id="rId9"/>
    <p:sldId id="408" r:id="rId10"/>
  </p:sldIdLst>
  <p:sldSz cx="9144000" cy="5143500" type="screen16x9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140934-EBAA-4D75-B5D1-098C3BC650BE}">
          <p14:sldIdLst>
            <p14:sldId id="365"/>
            <p14:sldId id="394"/>
            <p14:sldId id="387"/>
            <p14:sldId id="392"/>
            <p14:sldId id="388"/>
            <p14:sldId id="389"/>
            <p14:sldId id="386"/>
            <p14:sldId id="371"/>
            <p14:sldId id="408"/>
          </p14:sldIdLst>
        </p14:section>
        <p14:section name="Раздел без заголовка" id="{13861D50-8913-4C80-87E9-1ACF1BC801A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6B2"/>
    <a:srgbClr val="E2B0D7"/>
    <a:srgbClr val="E6386E"/>
    <a:srgbClr val="E9A673"/>
    <a:srgbClr val="FFFFFF"/>
    <a:srgbClr val="F7F5F8"/>
    <a:srgbClr val="B7B5B8"/>
    <a:srgbClr val="CD9C00"/>
    <a:srgbClr val="396BC0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5" autoAdjust="0"/>
    <p:restoredTop sz="92479" autoAdjust="0"/>
  </p:normalViewPr>
  <p:slideViewPr>
    <p:cSldViewPr snapToGrid="0">
      <p:cViewPr varScale="1">
        <p:scale>
          <a:sx n="141" d="100"/>
          <a:sy n="141" d="100"/>
        </p:scale>
        <p:origin x="127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xplorer1\dfir\&#1057;&#1058;&#1040;&#1058;&#1048;&#1057;&#1058;&#1050;&#1040;%20&#1044;&#1060;&#1048;&#1056;\&#1092;&#1086;&#1085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60"/>
      <c:depthPercent val="15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478155592416201E-2"/>
          <c:y val="8.3460962377245707E-2"/>
          <c:w val="0.98952181610210099"/>
          <c:h val="0.70386519393409197"/>
        </c:manualLayout>
      </c:layout>
      <c:pie3DChart>
        <c:varyColors val="1"/>
        <c:ser>
          <c:idx val="0"/>
          <c:order val="0"/>
          <c:tx>
            <c:strRef>
              <c:f>фонд!$A$2</c:f>
              <c:strCache>
                <c:ptCount val="1"/>
                <c:pt idx="0">
                  <c:v>1994-2019 гг.</c:v>
                </c:pt>
              </c:strCache>
            </c:strRef>
          </c:tx>
          <c:dPt>
            <c:idx val="0"/>
            <c:bubble3D val="0"/>
            <c:explosion val="41"/>
            <c:spPr>
              <a:solidFill>
                <a:srgbClr val="FF0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63-44C4-A69C-8E64256B446D}"/>
              </c:ext>
            </c:extLst>
          </c:dPt>
          <c:dPt>
            <c:idx val="1"/>
            <c:bubble3D val="0"/>
            <c:explosion val="17"/>
            <c:spPr>
              <a:solidFill>
                <a:srgbClr val="92D05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63-44C4-A69C-8E64256B446D}"/>
              </c:ext>
            </c:extLst>
          </c:dPt>
          <c:dPt>
            <c:idx val="2"/>
            <c:bubble3D val="0"/>
            <c:explosion val="21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63-44C4-A69C-8E64256B446D}"/>
              </c:ext>
            </c:extLst>
          </c:dPt>
          <c:dPt>
            <c:idx val="3"/>
            <c:bubble3D val="0"/>
            <c:explosion val="38"/>
            <c:spPr>
              <a:solidFill>
                <a:srgbClr val="C866B2"/>
              </a:solidFill>
              <a:ln w="25400">
                <a:noFill/>
              </a:ln>
              <a:effectLst>
                <a:outerShdw blurRad="50800" dist="482600" dir="540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463-44C4-A69C-8E64256B446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63-44C4-A69C-8E64256B446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20489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63-44C4-A69C-8E64256B446D}"/>
                </c:ext>
              </c:extLst>
            </c:dLbl>
            <c:dLbl>
              <c:idx val="2"/>
              <c:layout>
                <c:manualLayout>
                  <c:x val="-4.1590610845527599E-2"/>
                  <c:y val="-1.2175548705007955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42669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63-44C4-A69C-8E64256B446D}"/>
                </c:ext>
              </c:extLst>
            </c:dLbl>
            <c:dLbl>
              <c:idx val="3"/>
              <c:layout>
                <c:manualLayout>
                  <c:x val="-1.9805052783584574E-3"/>
                  <c:y val="-1.99238553130673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27316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463-44C4-A69C-8E64256B4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фонд!$B$1:$E$1</c:f>
              <c:strCache>
                <c:ptCount val="4"/>
                <c:pt idx="0">
                  <c:v>Научно-техническая программа</c:v>
                </c:pt>
                <c:pt idx="1">
                  <c:v>Научные, научно-технические проекты</c:v>
                </c:pt>
                <c:pt idx="2">
                  <c:v>Отчеты о НИОКР</c:v>
                </c:pt>
                <c:pt idx="3">
                  <c:v>Диссертации</c:v>
                </c:pt>
              </c:strCache>
            </c:strRef>
          </c:cat>
          <c:val>
            <c:numRef>
              <c:f>фонд!$B$2:$E$2</c:f>
              <c:numCache>
                <c:formatCode>General</c:formatCode>
                <c:ptCount val="4"/>
                <c:pt idx="0">
                  <c:v>924</c:v>
                </c:pt>
                <c:pt idx="1">
                  <c:v>19838</c:v>
                </c:pt>
                <c:pt idx="2">
                  <c:v>40662</c:v>
                </c:pt>
                <c:pt idx="3">
                  <c:v>26931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63-44C4-A69C-8E64256B4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9805052783584574E-3"/>
          <c:y val="0.72236370963186902"/>
          <c:w val="0.96462176599906102"/>
          <c:h val="0.23467877095325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5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A2FAE-1939-4EF8-947C-D879C32DB82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36027-3C8F-4F7D-9D27-A984200F7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9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2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7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0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6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4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9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4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0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9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C09A-D662-4702-AAEE-62C0D5722BAB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51F7-A783-4AE3-BACA-842CFC221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4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684"/>
            <a:ext cx="9144000" cy="33361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586169"/>
            <a:ext cx="9144000" cy="10387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7" name="Прямоугольник 6"/>
          <p:cNvSpPr/>
          <p:nvPr/>
        </p:nvSpPr>
        <p:spPr>
          <a:xfrm>
            <a:off x="847545" y="2766842"/>
            <a:ext cx="747718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ctr"/>
            <a:r>
              <a:rPr lang="ru-RU" sz="2025" b="1" dirty="0" smtClean="0">
                <a:latin typeface="+mj-lt"/>
              </a:rPr>
              <a:t>О ДЕЯТЕЛЬНОСТИ АО «НАЦИОНАЛЬНЫЙ ЦЕНТР ГОСУДАРСТВЕННОЙ </a:t>
            </a:r>
            <a:r>
              <a:rPr lang="ru-RU" sz="2025" b="1" dirty="0" smtClean="0">
                <a:latin typeface="+mj-lt"/>
              </a:rPr>
              <a:t>НАУЧНО-ТЕХНИЧЕСКОЙ </a:t>
            </a:r>
            <a:r>
              <a:rPr lang="ru-RU" sz="2025" b="1" dirty="0" smtClean="0">
                <a:latin typeface="+mj-lt"/>
              </a:rPr>
              <a:t>ЭКСПЕРТИЗЫ» в 2020 г.</a:t>
            </a:r>
            <a:endParaRPr lang="en-US" sz="2025" b="1" dirty="0">
              <a:latin typeface="+mj-lt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46" y="188970"/>
            <a:ext cx="537803" cy="537803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3848476" y="537755"/>
            <a:ext cx="61747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13" dirty="0">
                <a:solidFill>
                  <a:schemeClr val="bg1"/>
                </a:solidFill>
              </a:rPr>
              <a:t>НЦГНТЭ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8476" y="222192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НАЦИОНАЛЬНЫЙ ЦЕНТР </a:t>
            </a:r>
          </a:p>
          <a:p>
            <a:r>
              <a:rPr lang="ru-RU" sz="900" dirty="0">
                <a:solidFill>
                  <a:schemeClr val="bg1"/>
                </a:solidFill>
              </a:rPr>
              <a:t>ГОСУДАРСТВЕННОЙ НАУЧНО-ТЕХНИЧЕСКОЙ ЭКСПЕРТИЗЫ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5628" y="46704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472" y="222192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МИНИСТЕРСТВО ОБРАЗОВАНИЯ И НАУКИ</a:t>
            </a:r>
          </a:p>
          <a:p>
            <a:r>
              <a:rPr lang="ru-RU" sz="900" dirty="0">
                <a:solidFill>
                  <a:schemeClr val="bg1"/>
                </a:solidFill>
              </a:rPr>
              <a:t>РЕСПУБЛИКИ КАЗАХСТАН</a:t>
            </a: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0" y="246712"/>
            <a:ext cx="480285" cy="4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70472" y="546444"/>
            <a:ext cx="1027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КОМИТЕТ НАУКИ</a:t>
            </a:r>
          </a:p>
        </p:txBody>
      </p:sp>
    </p:spTree>
    <p:extLst>
      <p:ext uri="{BB962C8B-B14F-4D97-AF65-F5344CB8AC3E}">
        <p14:creationId xmlns:p14="http://schemas.microsoft.com/office/powerpoint/2010/main" val="60657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ABF0CA53-B527-EA49-98D4-840AA3AAF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86" y="196311"/>
            <a:ext cx="8038380" cy="6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bmk="">
                <a:solidFill>
                  <a:schemeClr val="bg1"/>
                </a:solidFill>
                <a:cs typeface="Gotham Pro Regular" panose="02000503040000020004" pitchFamily="2" charset="0"/>
              </a:rPr>
              <a:t>СВЕДЕНИЯ О КОНКУРСАХ НА ГРАНТОВОЕ И ПРОГРАММНО-ЦЕЛЕВОЕ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bmk="">
                <a:solidFill>
                  <a:schemeClr val="bg1"/>
                </a:solidFill>
                <a:cs typeface="Gotham Pro Regular" panose="02000503040000020004" pitchFamily="2" charset="0"/>
              </a:rPr>
              <a:t>ФИНАНСИРОВАНИЕ, 2020 год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530989C-FB99-8448-B9A5-AFFCC48DFBCF}"/>
              </a:ext>
            </a:extLst>
          </p:cNvPr>
          <p:cNvGrpSpPr/>
          <p:nvPr/>
        </p:nvGrpSpPr>
        <p:grpSpPr>
          <a:xfrm>
            <a:off x="8514492" y="4761239"/>
            <a:ext cx="270000" cy="270000"/>
            <a:chOff x="8514492" y="4761239"/>
            <a:chExt cx="270000" cy="27000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8EC0A148-CD86-424B-85D9-F654FF36BFC9}"/>
                </a:ext>
              </a:extLst>
            </p:cNvPr>
            <p:cNvSpPr/>
            <p:nvPr/>
          </p:nvSpPr>
          <p:spPr>
            <a:xfrm>
              <a:off x="8514492" y="4761239"/>
              <a:ext cx="270000" cy="2700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Номер слайда 1">
              <a:extLst>
                <a:ext uri="{FF2B5EF4-FFF2-40B4-BE49-F238E27FC236}">
                  <a16:creationId xmlns:a16="http://schemas.microsoft.com/office/drawing/2014/main" id="{33204533-AF26-754E-AAD1-D8BE03A241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4492" y="4761239"/>
              <a:ext cx="27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46800" rIns="0" anchor="ctr" anchorCtr="0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25450" indent="31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2488" indent="61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79525" indent="920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706563" indent="1222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fld id="{8A828176-497A-4AEA-9F15-E5C96407F29F}" type="slidenum">
                <a:rPr lang="ru-RU" altLang="ru-RU" sz="90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pPr algn="ctr"/>
                <a:t>2</a:t>
              </a:fld>
              <a:endParaRPr lang="ru-RU" altLang="ru-RU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86" y="868929"/>
            <a:ext cx="8405629" cy="34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2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C8E71E0-477A-2E46-96EF-C95C6D4CC9E4}"/>
              </a:ext>
            </a:extLst>
          </p:cNvPr>
          <p:cNvGrpSpPr/>
          <p:nvPr/>
        </p:nvGrpSpPr>
        <p:grpSpPr>
          <a:xfrm>
            <a:off x="8514492" y="4761239"/>
            <a:ext cx="270000" cy="270000"/>
            <a:chOff x="8514492" y="4761239"/>
            <a:chExt cx="270000" cy="270000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0F1DDF7A-33A8-DF4B-81CD-7A6367818780}"/>
                </a:ext>
              </a:extLst>
            </p:cNvPr>
            <p:cNvSpPr/>
            <p:nvPr/>
          </p:nvSpPr>
          <p:spPr>
            <a:xfrm>
              <a:off x="8514492" y="4761239"/>
              <a:ext cx="270000" cy="2700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Номер слайда 1">
              <a:extLst>
                <a:ext uri="{FF2B5EF4-FFF2-40B4-BE49-F238E27FC236}">
                  <a16:creationId xmlns:a16="http://schemas.microsoft.com/office/drawing/2014/main" id="{42A157CB-1AE4-914A-8D7C-C14B4B227F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4492" y="4761239"/>
              <a:ext cx="27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46800" rIns="0" anchor="ctr" anchorCtr="0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25450" indent="31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2488" indent="61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79525" indent="920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706563" indent="1222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fld id="{8A828176-497A-4AEA-9F15-E5C96407F29F}" type="slidenum">
                <a:rPr lang="ru-RU" altLang="ru-RU" sz="90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pPr algn="ctr"/>
                <a:t>3</a:t>
              </a:fld>
              <a:endParaRPr lang="ru-RU" altLang="ru-RU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5582" y="311207"/>
            <a:ext cx="8188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bmk="">
                <a:solidFill>
                  <a:schemeClr val="bg1"/>
                </a:solidFill>
                <a:cs typeface="Gotham Pro Regular" panose="02000503040000020004" pitchFamily="2" charset="0"/>
              </a:rPr>
              <a:t>СВЕДЕНИЯ О ВНЕКОНКУРСНЫХ ЗАЯВКАХ НА НАУЧНЫЕ И НАУЧНО-ТЕХНИЧЕСКИЕ ПРОГРАММЫ</a:t>
            </a:r>
            <a:endParaRPr lang="kk-KZ" b="1" dirty="0" bmk="">
              <a:solidFill>
                <a:schemeClr val="bg1"/>
              </a:solidFill>
              <a:cs typeface="Gotham Pro Regular" panose="0200050304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2936E-7B56-4C1B-A16A-C0F8D41950B3}"/>
              </a:ext>
            </a:extLst>
          </p:cNvPr>
          <p:cNvSpPr txBox="1"/>
          <p:nvPr/>
        </p:nvSpPr>
        <p:spPr>
          <a:xfrm>
            <a:off x="343692" y="1236498"/>
            <a:ext cx="830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bg1"/>
                </a:solidFill>
              </a:rPr>
              <a:t>На </a:t>
            </a:r>
            <a:r>
              <a:rPr lang="kk-KZ" sz="1200" dirty="0">
                <a:solidFill>
                  <a:schemeClr val="bg1"/>
                </a:solidFill>
              </a:rPr>
              <a:t>проведение ГНТЭ поступили </a:t>
            </a:r>
            <a:r>
              <a:rPr lang="kk-KZ" dirty="0">
                <a:solidFill>
                  <a:schemeClr val="bg1"/>
                </a:solidFill>
              </a:rPr>
              <a:t>8</a:t>
            </a:r>
            <a:r>
              <a:rPr lang="kk-KZ" sz="1200" dirty="0">
                <a:solidFill>
                  <a:schemeClr val="bg1"/>
                </a:solidFill>
              </a:rPr>
              <a:t> заявок в рамках программно-целевого финансирования внеконкурсных процедур, в том числе</a:t>
            </a:r>
          </a:p>
          <a:p>
            <a:r>
              <a:rPr lang="kk-KZ" sz="1200" dirty="0" smtClean="0">
                <a:solidFill>
                  <a:schemeClr val="bg1"/>
                </a:solidFill>
              </a:rPr>
              <a:t>	</a:t>
            </a:r>
            <a:r>
              <a:rPr lang="kk-KZ" dirty="0" smtClean="0">
                <a:solidFill>
                  <a:schemeClr val="bg1"/>
                </a:solidFill>
              </a:rPr>
              <a:t>4</a:t>
            </a:r>
            <a:r>
              <a:rPr lang="kk-KZ" sz="1200" dirty="0" smtClean="0">
                <a:solidFill>
                  <a:schemeClr val="bg1"/>
                </a:solidFill>
              </a:rPr>
              <a:t> </a:t>
            </a:r>
            <a:r>
              <a:rPr lang="kk-KZ" sz="1200" dirty="0">
                <a:solidFill>
                  <a:schemeClr val="bg1"/>
                </a:solidFill>
              </a:rPr>
              <a:t>заявки от Назарбаев Университета, </a:t>
            </a:r>
          </a:p>
          <a:p>
            <a:r>
              <a:rPr lang="kk-KZ" sz="1200" dirty="0" smtClean="0">
                <a:solidFill>
                  <a:schemeClr val="bg1"/>
                </a:solidFill>
              </a:rPr>
              <a:t>	</a:t>
            </a:r>
            <a:r>
              <a:rPr lang="kk-KZ" dirty="0" smtClean="0">
                <a:solidFill>
                  <a:schemeClr val="bg1"/>
                </a:solidFill>
              </a:rPr>
              <a:t>1</a:t>
            </a:r>
            <a:r>
              <a:rPr lang="kk-KZ" sz="1200" dirty="0" smtClean="0">
                <a:solidFill>
                  <a:schemeClr val="bg1"/>
                </a:solidFill>
              </a:rPr>
              <a:t> </a:t>
            </a:r>
            <a:r>
              <a:rPr lang="kk-KZ" sz="1200" dirty="0">
                <a:solidFill>
                  <a:schemeClr val="bg1"/>
                </a:solidFill>
              </a:rPr>
              <a:t>от Института сейсмологии, </a:t>
            </a:r>
          </a:p>
          <a:p>
            <a:r>
              <a:rPr lang="kk-KZ" sz="1200" dirty="0" smtClean="0">
                <a:solidFill>
                  <a:schemeClr val="bg1"/>
                </a:solidFill>
              </a:rPr>
              <a:t>	</a:t>
            </a:r>
            <a:r>
              <a:rPr lang="kk-KZ" dirty="0" smtClean="0">
                <a:solidFill>
                  <a:schemeClr val="bg1"/>
                </a:solidFill>
              </a:rPr>
              <a:t>1</a:t>
            </a:r>
            <a:r>
              <a:rPr lang="kk-KZ" sz="1200" dirty="0" smtClean="0">
                <a:solidFill>
                  <a:schemeClr val="bg1"/>
                </a:solidFill>
              </a:rPr>
              <a:t> </a:t>
            </a:r>
            <a:r>
              <a:rPr lang="kk-KZ" sz="1200" dirty="0">
                <a:solidFill>
                  <a:schemeClr val="bg1"/>
                </a:solidFill>
              </a:rPr>
              <a:t>заявка от Научно-исследовательского института проблем биологической </a:t>
            </a:r>
            <a:r>
              <a:rPr lang="kk-KZ" sz="1200" dirty="0" smtClean="0">
                <a:solidFill>
                  <a:schemeClr val="bg1"/>
                </a:solidFill>
              </a:rPr>
              <a:t>безопасности </a:t>
            </a:r>
            <a:endParaRPr lang="kk-KZ" sz="1200" dirty="0">
              <a:solidFill>
                <a:schemeClr val="bg1"/>
              </a:solidFill>
            </a:endParaRPr>
          </a:p>
          <a:p>
            <a:r>
              <a:rPr lang="kk-KZ" sz="1200" dirty="0" smtClean="0">
                <a:solidFill>
                  <a:schemeClr val="bg1"/>
                </a:solidFill>
              </a:rPr>
              <a:t>	</a:t>
            </a:r>
            <a:r>
              <a:rPr lang="kk-KZ" dirty="0" smtClean="0">
                <a:solidFill>
                  <a:schemeClr val="bg1"/>
                </a:solidFill>
              </a:rPr>
              <a:t>1</a:t>
            </a:r>
            <a:r>
              <a:rPr lang="kk-KZ" sz="1200" dirty="0" smtClean="0">
                <a:solidFill>
                  <a:schemeClr val="bg1"/>
                </a:solidFill>
              </a:rPr>
              <a:t> </a:t>
            </a:r>
            <a:r>
              <a:rPr lang="kk-KZ" sz="1200" dirty="0">
                <a:solidFill>
                  <a:schemeClr val="bg1"/>
                </a:solidFill>
              </a:rPr>
              <a:t>заявка от Казахского национального медицинского университета им. С. Д. Асфендиярова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заявка от АО «Международный научно-производственный холдинг «</a:t>
            </a:r>
            <a:r>
              <a:rPr lang="ru-RU" sz="1200" dirty="0" err="1">
                <a:solidFill>
                  <a:schemeClr val="bg1"/>
                </a:solidFill>
              </a:rPr>
              <a:t>Фитохимия</a:t>
            </a:r>
            <a:r>
              <a:rPr lang="ru-RU" sz="1200" dirty="0" smtClean="0">
                <a:solidFill>
                  <a:schemeClr val="bg1"/>
                </a:solidFill>
              </a:rPr>
              <a:t>»»</a:t>
            </a:r>
            <a:endParaRPr lang="kk-KZ" sz="1200" dirty="0" smtClean="0">
              <a:solidFill>
                <a:schemeClr val="bg1"/>
              </a:solidFill>
            </a:endParaRPr>
          </a:p>
          <a:p>
            <a:r>
              <a:rPr lang="kk-KZ" sz="1200" dirty="0" smtClean="0">
                <a:solidFill>
                  <a:schemeClr val="bg1"/>
                </a:solidFill>
              </a:rPr>
              <a:t>	</a:t>
            </a:r>
            <a:r>
              <a:rPr lang="kk-KZ" dirty="0" smtClean="0">
                <a:solidFill>
                  <a:schemeClr val="bg1"/>
                </a:solidFill>
              </a:rPr>
              <a:t>6</a:t>
            </a:r>
            <a:r>
              <a:rPr lang="kk-KZ" sz="1200" dirty="0" smtClean="0">
                <a:solidFill>
                  <a:schemeClr val="bg1"/>
                </a:solidFill>
              </a:rPr>
              <a:t> </a:t>
            </a:r>
            <a:r>
              <a:rPr lang="kk-KZ" sz="1200" dirty="0">
                <a:solidFill>
                  <a:schemeClr val="bg1"/>
                </a:solidFill>
              </a:rPr>
              <a:t>заявок на соискание Государственной Премии Аль-Фараби 2020 года. </a:t>
            </a:r>
            <a:r>
              <a:rPr lang="kk-KZ" sz="1200" dirty="0" smtClean="0">
                <a:solidFill>
                  <a:schemeClr val="bg1"/>
                </a:solidFill>
              </a:rPr>
              <a:t>Результаты </a:t>
            </a:r>
            <a:r>
              <a:rPr lang="kk-KZ" sz="1200" dirty="0">
                <a:solidFill>
                  <a:schemeClr val="bg1"/>
                </a:solidFill>
              </a:rPr>
              <a:t>ГНТЭ </a:t>
            </a:r>
            <a:r>
              <a:rPr lang="kk-KZ" sz="1200" dirty="0" smtClean="0">
                <a:solidFill>
                  <a:schemeClr val="bg1"/>
                </a:solidFill>
              </a:rPr>
              <a:t>(</a:t>
            </a:r>
            <a:r>
              <a:rPr lang="kk-KZ" dirty="0">
                <a:solidFill>
                  <a:schemeClr val="bg1"/>
                </a:solidFill>
              </a:rPr>
              <a:t>18</a:t>
            </a:r>
            <a:r>
              <a:rPr lang="kk-KZ" sz="1200" dirty="0">
                <a:solidFill>
                  <a:schemeClr val="bg1"/>
                </a:solidFill>
              </a:rPr>
              <a:t> экспертных заключений) </a:t>
            </a:r>
            <a:r>
              <a:rPr lang="kk-KZ" sz="1200" dirty="0" smtClean="0">
                <a:solidFill>
                  <a:schemeClr val="bg1"/>
                </a:solidFill>
              </a:rPr>
              <a:t> были </a:t>
            </a:r>
            <a:r>
              <a:rPr lang="kk-KZ" sz="1200" dirty="0">
                <a:solidFill>
                  <a:schemeClr val="bg1"/>
                </a:solidFill>
              </a:rPr>
              <a:t>переданы в КН МОН РК</a:t>
            </a:r>
            <a:r>
              <a:rPr lang="kk-KZ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8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C8E71E0-477A-2E46-96EF-C95C6D4CC9E4}"/>
              </a:ext>
            </a:extLst>
          </p:cNvPr>
          <p:cNvGrpSpPr/>
          <p:nvPr/>
        </p:nvGrpSpPr>
        <p:grpSpPr>
          <a:xfrm>
            <a:off x="8514492" y="4761239"/>
            <a:ext cx="270000" cy="270000"/>
            <a:chOff x="8514492" y="4761239"/>
            <a:chExt cx="270000" cy="270000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0F1DDF7A-33A8-DF4B-81CD-7A6367818780}"/>
                </a:ext>
              </a:extLst>
            </p:cNvPr>
            <p:cNvSpPr/>
            <p:nvPr/>
          </p:nvSpPr>
          <p:spPr>
            <a:xfrm>
              <a:off x="8514492" y="4761239"/>
              <a:ext cx="270000" cy="2700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Номер слайда 1">
              <a:extLst>
                <a:ext uri="{FF2B5EF4-FFF2-40B4-BE49-F238E27FC236}">
                  <a16:creationId xmlns:a16="http://schemas.microsoft.com/office/drawing/2014/main" id="{42A157CB-1AE4-914A-8D7C-C14B4B227F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4492" y="4761239"/>
              <a:ext cx="27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46800" rIns="0" anchor="ctr" anchorCtr="0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25450" indent="31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2488" indent="61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79525" indent="920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706563" indent="1222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fld id="{8A828176-497A-4AEA-9F15-E5C96407F29F}" type="slidenum">
                <a:rPr lang="ru-RU" altLang="ru-RU" sz="90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pPr algn="ctr"/>
                <a:t>4</a:t>
              </a:fld>
              <a:endParaRPr lang="ru-RU" altLang="ru-RU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625534" y="626547"/>
            <a:ext cx="8122226" cy="30243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105000"/>
              <a:buFont typeface="Wingdings" charset="2"/>
              <a:buChar char="§"/>
            </a:pPr>
            <a:r>
              <a:rPr lang="ru-RU" sz="1350" dirty="0" smtClean="0">
                <a:solidFill>
                  <a:schemeClr val="bg1"/>
                </a:solidFill>
              </a:rPr>
              <a:t>НЦГНТЭ за 2020 </a:t>
            </a:r>
            <a:r>
              <a:rPr lang="ru-RU" sz="1350" dirty="0">
                <a:solidFill>
                  <a:schemeClr val="bg1"/>
                </a:solidFill>
              </a:rPr>
              <a:t>год было организовано </a:t>
            </a:r>
            <a:r>
              <a:rPr lang="ru-RU" sz="1800" b="1" u="sng" dirty="0" smtClean="0">
                <a:solidFill>
                  <a:schemeClr val="bg1"/>
                </a:solidFill>
              </a:rPr>
              <a:t>89 </a:t>
            </a:r>
            <a:r>
              <a:rPr lang="ru-RU" sz="1800" u="sng" dirty="0" smtClean="0">
                <a:solidFill>
                  <a:schemeClr val="bg1"/>
                </a:solidFill>
              </a:rPr>
              <a:t>заседаний </a:t>
            </a:r>
            <a:r>
              <a:rPr lang="ru-RU" sz="1350" dirty="0">
                <a:solidFill>
                  <a:schemeClr val="bg1"/>
                </a:solidFill>
              </a:rPr>
              <a:t>ННС</a:t>
            </a:r>
          </a:p>
          <a:p>
            <a:pPr>
              <a:lnSpc>
                <a:spcPct val="80000"/>
              </a:lnSpc>
              <a:buSzPct val="105000"/>
              <a:buFont typeface="Wingdings" charset="2"/>
              <a:buChar char="§"/>
            </a:pPr>
            <a:endParaRPr lang="ru-RU" sz="135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05000"/>
              <a:buFont typeface="Wingdings" charset="2"/>
              <a:buChar char="§"/>
            </a:pPr>
            <a:r>
              <a:rPr lang="ru-RU" sz="1350" dirty="0">
                <a:solidFill>
                  <a:schemeClr val="bg1"/>
                </a:solidFill>
              </a:rPr>
              <a:t>Количество рассмотренных обращений по научным и научно-техническим проектам/программам от физических и юридических лиц за </a:t>
            </a:r>
            <a:r>
              <a:rPr lang="ru-RU" sz="1350" dirty="0" smtClean="0">
                <a:solidFill>
                  <a:schemeClr val="bg1"/>
                </a:solidFill>
              </a:rPr>
              <a:t>2020 </a:t>
            </a:r>
            <a:r>
              <a:rPr lang="ru-RU" sz="1350" dirty="0">
                <a:solidFill>
                  <a:schemeClr val="bg1"/>
                </a:solidFill>
              </a:rPr>
              <a:t>год составило – </a:t>
            </a:r>
            <a:r>
              <a:rPr lang="kk-KZ" sz="1800" b="1" u="sng" dirty="0" smtClean="0">
                <a:solidFill>
                  <a:schemeClr val="bg1"/>
                </a:solidFill>
              </a:rPr>
              <a:t>1500</a:t>
            </a:r>
            <a:endParaRPr lang="kk-KZ" sz="1800" b="1" u="sng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SzPct val="105000"/>
              <a:buNone/>
            </a:pPr>
            <a:endParaRPr lang="kk-KZ" sz="1350" b="1" dirty="0">
              <a:solidFill>
                <a:schemeClr val="bg1"/>
              </a:solidFill>
            </a:endParaRPr>
          </a:p>
          <a:p>
            <a:pPr>
              <a:buSzPct val="105000"/>
              <a:buFont typeface="Wingdings" charset="2"/>
              <a:buChar char="§"/>
            </a:pPr>
            <a:r>
              <a:rPr lang="ru-RU" sz="1350" dirty="0">
                <a:solidFill>
                  <a:schemeClr val="bg1"/>
                </a:solidFill>
              </a:rPr>
              <a:t>В уполномоченный орган в области науки и отраслевые уполномоченные органы было направлено </a:t>
            </a:r>
            <a:r>
              <a:rPr lang="ru-RU" sz="1800" b="1" u="sng" dirty="0" smtClean="0">
                <a:solidFill>
                  <a:schemeClr val="bg1"/>
                </a:solidFill>
              </a:rPr>
              <a:t>386 </a:t>
            </a:r>
            <a:r>
              <a:rPr lang="ru-RU" sz="1800" u="sng" dirty="0" smtClean="0">
                <a:solidFill>
                  <a:schemeClr val="bg1"/>
                </a:solidFill>
              </a:rPr>
              <a:t>решений </a:t>
            </a:r>
            <a:r>
              <a:rPr lang="ru-RU" sz="1350" dirty="0">
                <a:solidFill>
                  <a:schemeClr val="bg1"/>
                </a:solidFill>
              </a:rPr>
              <a:t>ННС в виде выписок из протоколов заседаний, а также передано</a:t>
            </a:r>
            <a:r>
              <a:rPr lang="en-US" sz="1350" dirty="0">
                <a:solidFill>
                  <a:schemeClr val="bg1"/>
                </a:solidFill>
              </a:rPr>
              <a:t> </a:t>
            </a:r>
            <a:r>
              <a:rPr lang="ru-RU" sz="1800" b="1" u="sng" dirty="0" smtClean="0">
                <a:solidFill>
                  <a:schemeClr val="bg1"/>
                </a:solidFill>
              </a:rPr>
              <a:t>146</a:t>
            </a:r>
            <a:r>
              <a:rPr lang="ru-RU" sz="1800" u="sng" dirty="0" smtClean="0">
                <a:solidFill>
                  <a:schemeClr val="bg1"/>
                </a:solidFill>
              </a:rPr>
              <a:t> </a:t>
            </a:r>
            <a:r>
              <a:rPr lang="ru-RU" sz="1800" u="sng" dirty="0">
                <a:solidFill>
                  <a:schemeClr val="bg1"/>
                </a:solidFill>
              </a:rPr>
              <a:t>дисков</a:t>
            </a:r>
            <a:r>
              <a:rPr lang="ru-RU" sz="1350" dirty="0">
                <a:solidFill>
                  <a:schemeClr val="bg1"/>
                </a:solidFill>
              </a:rPr>
              <a:t> </a:t>
            </a:r>
            <a:endParaRPr lang="ru-RU" sz="1350" dirty="0" smtClean="0">
              <a:solidFill>
                <a:schemeClr val="bg1"/>
              </a:solidFill>
            </a:endParaRPr>
          </a:p>
          <a:p>
            <a:pPr>
              <a:buSzPct val="105000"/>
              <a:buFont typeface="Wingdings" charset="2"/>
              <a:buChar char="§"/>
            </a:pPr>
            <a:r>
              <a:rPr lang="ru-RU" sz="1350" dirty="0" smtClean="0">
                <a:solidFill>
                  <a:schemeClr val="bg1"/>
                </a:solidFill>
              </a:rPr>
              <a:t>с </a:t>
            </a:r>
            <a:r>
              <a:rPr lang="ru-RU" sz="1350" dirty="0">
                <a:solidFill>
                  <a:schemeClr val="bg1"/>
                </a:solidFill>
              </a:rPr>
              <a:t>видеозаписями заседаний </a:t>
            </a:r>
            <a:endParaRPr lang="kk-KZ" sz="135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SzPct val="105000"/>
              <a:buFont typeface="Wingdings" charset="2"/>
              <a:buChar char="§"/>
            </a:pPr>
            <a:endParaRPr lang="en-US" altLang="ko-KR" sz="1350" dirty="0">
              <a:solidFill>
                <a:schemeClr val="bg1"/>
              </a:solidFill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buFont typeface="Wingdings" charset="2"/>
              <a:buChar char="§"/>
            </a:pPr>
            <a:endParaRPr lang="ru-RU" altLang="ru-RU" sz="1350" dirty="0">
              <a:solidFill>
                <a:schemeClr val="bg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903" y="2538661"/>
            <a:ext cx="3556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0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C8E71E0-477A-2E46-96EF-C95C6D4CC9E4}"/>
              </a:ext>
            </a:extLst>
          </p:cNvPr>
          <p:cNvGrpSpPr/>
          <p:nvPr/>
        </p:nvGrpSpPr>
        <p:grpSpPr>
          <a:xfrm>
            <a:off x="8514492" y="4761239"/>
            <a:ext cx="270000" cy="270000"/>
            <a:chOff x="8514492" y="4761239"/>
            <a:chExt cx="270000" cy="270000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0F1DDF7A-33A8-DF4B-81CD-7A6367818780}"/>
                </a:ext>
              </a:extLst>
            </p:cNvPr>
            <p:cNvSpPr/>
            <p:nvPr/>
          </p:nvSpPr>
          <p:spPr>
            <a:xfrm>
              <a:off x="8514492" y="4761239"/>
              <a:ext cx="270000" cy="2700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Номер слайда 1">
              <a:extLst>
                <a:ext uri="{FF2B5EF4-FFF2-40B4-BE49-F238E27FC236}">
                  <a16:creationId xmlns:a16="http://schemas.microsoft.com/office/drawing/2014/main" id="{42A157CB-1AE4-914A-8D7C-C14B4B227F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4492" y="4761239"/>
              <a:ext cx="27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46800" rIns="0" anchor="ctr" anchorCtr="0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25450" indent="31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2488" indent="61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79525" indent="920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706563" indent="1222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fld id="{8A828176-497A-4AEA-9F15-E5C96407F29F}" type="slidenum">
                <a:rPr lang="ru-RU" altLang="ru-RU" sz="90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pPr algn="ctr"/>
                <a:t>5</a:t>
              </a:fld>
              <a:endParaRPr lang="ru-RU" altLang="ru-RU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EBBDCC75-D59D-4995-8A87-ABD2C9BA4578}"/>
              </a:ext>
            </a:extLst>
          </p:cNvPr>
          <p:cNvGrpSpPr/>
          <p:nvPr/>
        </p:nvGrpSpPr>
        <p:grpSpPr>
          <a:xfrm>
            <a:off x="1117153" y="953691"/>
            <a:ext cx="6049058" cy="4179094"/>
            <a:chOff x="4549775" y="1466850"/>
            <a:chExt cx="3092450" cy="392271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1A724F6-CC61-4EAF-B004-6F02D61BF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87A8BD2-51F0-4E4F-B22A-0FB2D650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CD51FE4-1BE9-4725-8C5E-D585E86C49EB}"/>
              </a:ext>
            </a:extLst>
          </p:cNvPr>
          <p:cNvGrpSpPr/>
          <p:nvPr/>
        </p:nvGrpSpPr>
        <p:grpSpPr>
          <a:xfrm>
            <a:off x="1365325" y="3565988"/>
            <a:ext cx="891506" cy="1378301"/>
            <a:chOff x="7478257" y="2193205"/>
            <a:chExt cx="452893" cy="700189"/>
          </a:xfrm>
          <a:solidFill>
            <a:srgbClr val="00B0F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61A92C-7461-488B-B685-D8503D3CD944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EAFE7348-1270-48F4-B06C-3337B907A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13" name="Group 101">
            <a:extLst>
              <a:ext uri="{FF2B5EF4-FFF2-40B4-BE49-F238E27FC236}">
                <a16:creationId xmlns:a16="http://schemas.microsoft.com/office/drawing/2014/main" id="{043ABD47-F9C4-4180-B251-BA5EA328BD7A}"/>
              </a:ext>
            </a:extLst>
          </p:cNvPr>
          <p:cNvGrpSpPr/>
          <p:nvPr/>
        </p:nvGrpSpPr>
        <p:grpSpPr>
          <a:xfrm>
            <a:off x="923032" y="994966"/>
            <a:ext cx="6605290" cy="4083645"/>
            <a:chOff x="2943225" y="38100"/>
            <a:chExt cx="6305550" cy="6818313"/>
          </a:xfrm>
          <a:solidFill>
            <a:schemeClr val="bg1"/>
          </a:solidFill>
        </p:grpSpPr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80F0C35D-6EE0-4A50-A875-08A1FCAE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856413"/>
              <a:ext cx="6305550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9">
              <a:extLst>
                <a:ext uri="{FF2B5EF4-FFF2-40B4-BE49-F238E27FC236}">
                  <a16:creationId xmlns:a16="http://schemas.microsoft.com/office/drawing/2014/main" id="{A154FF12-18DB-454D-AEBB-AEE97A349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5073650"/>
              <a:ext cx="330200" cy="195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90">
              <a:extLst>
                <a:ext uri="{FF2B5EF4-FFF2-40B4-BE49-F238E27FC236}">
                  <a16:creationId xmlns:a16="http://schemas.microsoft.com/office/drawing/2014/main" id="{34BE5A1F-E8DD-4233-81A0-9CD1CD12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5321300"/>
              <a:ext cx="330200" cy="184150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91">
              <a:extLst>
                <a:ext uri="{FF2B5EF4-FFF2-40B4-BE49-F238E27FC236}">
                  <a16:creationId xmlns:a16="http://schemas.microsoft.com/office/drawing/2014/main" id="{BCA7B6DD-0A17-41FC-AD03-599FCDDF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554663"/>
              <a:ext cx="331788" cy="20478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92">
              <a:extLst>
                <a:ext uri="{FF2B5EF4-FFF2-40B4-BE49-F238E27FC236}">
                  <a16:creationId xmlns:a16="http://schemas.microsoft.com/office/drawing/2014/main" id="{87492318-48DD-4AF8-B833-3865E380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4754563"/>
              <a:ext cx="323850" cy="255588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id="{3E4C61FA-3624-4BF4-B4F7-72E3C2B3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5840413"/>
              <a:ext cx="323850" cy="257175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94">
              <a:extLst>
                <a:ext uri="{FF2B5EF4-FFF2-40B4-BE49-F238E27FC236}">
                  <a16:creationId xmlns:a16="http://schemas.microsoft.com/office/drawing/2014/main" id="{CBEE9D19-28B6-4CD6-9909-7305972B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874963"/>
              <a:ext cx="130175" cy="155575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95">
              <a:extLst>
                <a:ext uri="{FF2B5EF4-FFF2-40B4-BE49-F238E27FC236}">
                  <a16:creationId xmlns:a16="http://schemas.microsoft.com/office/drawing/2014/main" id="{9E74DF55-1E3F-49BA-BDE4-50AC898F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732213"/>
              <a:ext cx="128588" cy="165100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96">
              <a:extLst>
                <a:ext uri="{FF2B5EF4-FFF2-40B4-BE49-F238E27FC236}">
                  <a16:creationId xmlns:a16="http://schemas.microsoft.com/office/drawing/2014/main" id="{53F9CBA2-34C2-410F-925E-A060AE8DB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297238"/>
              <a:ext cx="133350" cy="142875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97">
              <a:extLst>
                <a:ext uri="{FF2B5EF4-FFF2-40B4-BE49-F238E27FC236}">
                  <a16:creationId xmlns:a16="http://schemas.microsoft.com/office/drawing/2014/main" id="{01C3D2E1-6D32-4DB4-A7AB-A72B7A64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095625"/>
              <a:ext cx="133350" cy="142875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98">
              <a:extLst>
                <a:ext uri="{FF2B5EF4-FFF2-40B4-BE49-F238E27FC236}">
                  <a16:creationId xmlns:a16="http://schemas.microsoft.com/office/drawing/2014/main" id="{55879D9A-D6DB-450A-8AA6-FE49F80D0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5" y="4445000"/>
              <a:ext cx="120650" cy="185738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99">
              <a:extLst>
                <a:ext uri="{FF2B5EF4-FFF2-40B4-BE49-F238E27FC236}">
                  <a16:creationId xmlns:a16="http://schemas.microsoft.com/office/drawing/2014/main" id="{E85B5991-2F06-45AC-BCEA-03B99A5E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3505200"/>
              <a:ext cx="131763" cy="149225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00">
              <a:extLst>
                <a:ext uri="{FF2B5EF4-FFF2-40B4-BE49-F238E27FC236}">
                  <a16:creationId xmlns:a16="http://schemas.microsoft.com/office/drawing/2014/main" id="{001DDCAA-C90E-485B-B7C4-1CD7AE42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4010025"/>
              <a:ext cx="107950" cy="21748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01">
              <a:extLst>
                <a:ext uri="{FF2B5EF4-FFF2-40B4-BE49-F238E27FC236}">
                  <a16:creationId xmlns:a16="http://schemas.microsoft.com/office/drawing/2014/main" id="{ABB4DFBA-86F4-4FDB-BB1E-82A995FC0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8175"/>
              <a:ext cx="103188" cy="6191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102">
              <a:extLst>
                <a:ext uri="{FF2B5EF4-FFF2-40B4-BE49-F238E27FC236}">
                  <a16:creationId xmlns:a16="http://schemas.microsoft.com/office/drawing/2014/main" id="{F52DC87E-5F2C-47BA-B4DD-611B1DD6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1847850"/>
              <a:ext cx="103188" cy="5715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103">
              <a:extLst>
                <a:ext uri="{FF2B5EF4-FFF2-40B4-BE49-F238E27FC236}">
                  <a16:creationId xmlns:a16="http://schemas.microsoft.com/office/drawing/2014/main" id="{24A26656-B76B-47F8-B61A-701E8625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205038"/>
              <a:ext cx="100013" cy="77788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104">
              <a:extLst>
                <a:ext uri="{FF2B5EF4-FFF2-40B4-BE49-F238E27FC236}">
                  <a16:creationId xmlns:a16="http://schemas.microsoft.com/office/drawing/2014/main" id="{4C447A74-2616-4834-BCB5-F1D9A6FC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1778000"/>
              <a:ext cx="103188" cy="6191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5">
              <a:extLst>
                <a:ext uri="{FF2B5EF4-FFF2-40B4-BE49-F238E27FC236}">
                  <a16:creationId xmlns:a16="http://schemas.microsoft.com/office/drawing/2014/main" id="{6CA85A20-84D6-4E67-91A8-1C69DA8D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1970088"/>
              <a:ext cx="104775" cy="6191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06">
              <a:extLst>
                <a:ext uri="{FF2B5EF4-FFF2-40B4-BE49-F238E27FC236}">
                  <a16:creationId xmlns:a16="http://schemas.microsoft.com/office/drawing/2014/main" id="{4A0F0213-9D50-4A01-A1B7-99A91691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2497138"/>
              <a:ext cx="57150" cy="184150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07">
              <a:extLst>
                <a:ext uri="{FF2B5EF4-FFF2-40B4-BE49-F238E27FC236}">
                  <a16:creationId xmlns:a16="http://schemas.microsoft.com/office/drawing/2014/main" id="{4BB3EDC8-2E2B-4630-BC6C-95FCFC68F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116138"/>
              <a:ext cx="100013" cy="66675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08">
              <a:extLst>
                <a:ext uri="{FF2B5EF4-FFF2-40B4-BE49-F238E27FC236}">
                  <a16:creationId xmlns:a16="http://schemas.microsoft.com/office/drawing/2014/main" id="{DD9B6324-BCE7-497B-9B0E-FC44AAAC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2039938"/>
              <a:ext cx="103188" cy="6191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09">
              <a:extLst>
                <a:ext uri="{FF2B5EF4-FFF2-40B4-BE49-F238E27FC236}">
                  <a16:creationId xmlns:a16="http://schemas.microsoft.com/office/drawing/2014/main" id="{C8C64B50-C695-4618-B886-562FA794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2322513"/>
              <a:ext cx="101600" cy="98425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10">
              <a:extLst>
                <a:ext uri="{FF2B5EF4-FFF2-40B4-BE49-F238E27FC236}">
                  <a16:creationId xmlns:a16="http://schemas.microsoft.com/office/drawing/2014/main" id="{FEE7CA43-AB5D-46CE-B435-91ED7CAC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1689100"/>
              <a:ext cx="103188" cy="73025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111">
              <a:extLst>
                <a:ext uri="{FF2B5EF4-FFF2-40B4-BE49-F238E27FC236}">
                  <a16:creationId xmlns:a16="http://schemas.microsoft.com/office/drawing/2014/main" id="{CDE48E1F-49B0-4DC1-B56A-52871089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1565275"/>
              <a:ext cx="100013" cy="92075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E9EA0E3A-7B55-4821-B665-867168373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1001713"/>
              <a:ext cx="71438" cy="4445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113">
              <a:extLst>
                <a:ext uri="{FF2B5EF4-FFF2-40B4-BE49-F238E27FC236}">
                  <a16:creationId xmlns:a16="http://schemas.microsoft.com/office/drawing/2014/main" id="{2E4423BD-43C3-408C-A3A3-E7C39526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890588"/>
              <a:ext cx="71438" cy="4445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114">
              <a:extLst>
                <a:ext uri="{FF2B5EF4-FFF2-40B4-BE49-F238E27FC236}">
                  <a16:creationId xmlns:a16="http://schemas.microsoft.com/office/drawing/2014/main" id="{6D125CAA-8086-4607-8EC4-E691CBEB2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942975"/>
              <a:ext cx="68263" cy="4603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115">
              <a:extLst>
                <a:ext uri="{FF2B5EF4-FFF2-40B4-BE49-F238E27FC236}">
                  <a16:creationId xmlns:a16="http://schemas.microsoft.com/office/drawing/2014/main" id="{128DDF03-060F-4DF4-AFA9-8067F61E9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835025"/>
              <a:ext cx="71438" cy="4603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16">
              <a:extLst>
                <a:ext uri="{FF2B5EF4-FFF2-40B4-BE49-F238E27FC236}">
                  <a16:creationId xmlns:a16="http://schemas.microsoft.com/office/drawing/2014/main" id="{90F20F5F-5F30-40DF-8B12-510DA71C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760413"/>
              <a:ext cx="65088" cy="60325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3698BF77-C4B8-4CA1-BBD2-7066B52F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1408113"/>
              <a:ext cx="42863" cy="109538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18">
              <a:extLst>
                <a:ext uri="{FF2B5EF4-FFF2-40B4-BE49-F238E27FC236}">
                  <a16:creationId xmlns:a16="http://schemas.microsoft.com/office/drawing/2014/main" id="{0B218B50-31E9-40C4-B27D-48B7BC23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1058863"/>
              <a:ext cx="68263" cy="50800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19">
              <a:extLst>
                <a:ext uri="{FF2B5EF4-FFF2-40B4-BE49-F238E27FC236}">
                  <a16:creationId xmlns:a16="http://schemas.microsoft.com/office/drawing/2014/main" id="{00BE6978-6634-4546-8E13-5CB53A7A5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1130300"/>
              <a:ext cx="66675" cy="58738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71271E2D-BF88-4402-8DC8-8DA21DB7A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1225550"/>
              <a:ext cx="63500" cy="79375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21">
              <a:extLst>
                <a:ext uri="{FF2B5EF4-FFF2-40B4-BE49-F238E27FC236}">
                  <a16:creationId xmlns:a16="http://schemas.microsoft.com/office/drawing/2014/main" id="{A6BE3D59-AC66-43BA-A734-4C8D5573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54013"/>
              <a:ext cx="38100" cy="28575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22">
              <a:extLst>
                <a:ext uri="{FF2B5EF4-FFF2-40B4-BE49-F238E27FC236}">
                  <a16:creationId xmlns:a16="http://schemas.microsoft.com/office/drawing/2014/main" id="{F016317D-CA6A-4780-A1BC-3A99A663B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242888"/>
              <a:ext cx="38100" cy="31750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23">
              <a:extLst>
                <a:ext uri="{FF2B5EF4-FFF2-40B4-BE49-F238E27FC236}">
                  <a16:creationId xmlns:a16="http://schemas.microsoft.com/office/drawing/2014/main" id="{4A7B8A27-88BB-41DF-88F4-3E7E349C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76238"/>
              <a:ext cx="36513" cy="2698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24">
              <a:extLst>
                <a:ext uri="{FF2B5EF4-FFF2-40B4-BE49-F238E27FC236}">
                  <a16:creationId xmlns:a16="http://schemas.microsoft.com/office/drawing/2014/main" id="{FAEAAECE-E43B-4DEB-A714-FD15024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393700"/>
              <a:ext cx="38100" cy="34925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52851D8B-5297-49B4-A9A2-B825AC80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419100"/>
              <a:ext cx="34925" cy="33338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50D7990F-8C08-47C0-B72B-0B2C552F1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447675"/>
              <a:ext cx="36513" cy="41275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CE249E05-B187-42C5-AAB0-832328791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182563"/>
              <a:ext cx="34925" cy="31750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DDF00BDF-30C9-433B-AD90-B5857F7E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165100"/>
              <a:ext cx="38100" cy="31750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5522D37A-8116-49B4-A1B5-DA6C72D04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207963"/>
              <a:ext cx="36513" cy="25400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30">
              <a:extLst>
                <a:ext uri="{FF2B5EF4-FFF2-40B4-BE49-F238E27FC236}">
                  <a16:creationId xmlns:a16="http://schemas.microsoft.com/office/drawing/2014/main" id="{C0A34A80-9120-49CD-B6D3-227FACB9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63525"/>
              <a:ext cx="38100" cy="2698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31">
              <a:extLst>
                <a:ext uri="{FF2B5EF4-FFF2-40B4-BE49-F238E27FC236}">
                  <a16:creationId xmlns:a16="http://schemas.microsoft.com/office/drawing/2014/main" id="{E6C9CAF6-B720-41E0-8D22-09D44E7F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280988"/>
              <a:ext cx="36513" cy="31750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32">
              <a:extLst>
                <a:ext uri="{FF2B5EF4-FFF2-40B4-BE49-F238E27FC236}">
                  <a16:creationId xmlns:a16="http://schemas.microsoft.com/office/drawing/2014/main" id="{D21DB0E7-AB19-4EAA-B7EE-E39AA0DA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292100"/>
              <a:ext cx="36513" cy="33338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33">
              <a:extLst>
                <a:ext uri="{FF2B5EF4-FFF2-40B4-BE49-F238E27FC236}">
                  <a16:creationId xmlns:a16="http://schemas.microsoft.com/office/drawing/2014/main" id="{7D72A775-BFCA-4238-B2BD-3E91D1A4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34963"/>
              <a:ext cx="36513" cy="31750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34">
              <a:extLst>
                <a:ext uri="{FF2B5EF4-FFF2-40B4-BE49-F238E27FC236}">
                  <a16:creationId xmlns:a16="http://schemas.microsoft.com/office/drawing/2014/main" id="{A338310B-B811-4348-A3A3-6FB4A2C6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79375"/>
              <a:ext cx="34925" cy="36513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35">
              <a:extLst>
                <a:ext uri="{FF2B5EF4-FFF2-40B4-BE49-F238E27FC236}">
                  <a16:creationId xmlns:a16="http://schemas.microsoft.com/office/drawing/2014/main" id="{3B099DDE-66F0-4F52-891B-815ECFF1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111125"/>
              <a:ext cx="36513" cy="38100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36">
              <a:extLst>
                <a:ext uri="{FF2B5EF4-FFF2-40B4-BE49-F238E27FC236}">
                  <a16:creationId xmlns:a16="http://schemas.microsoft.com/office/drawing/2014/main" id="{1857310E-E6F4-43EA-8187-2D8B0F25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523875"/>
              <a:ext cx="36513" cy="41275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37">
              <a:extLst>
                <a:ext uri="{FF2B5EF4-FFF2-40B4-BE49-F238E27FC236}">
                  <a16:creationId xmlns:a16="http://schemas.microsoft.com/office/drawing/2014/main" id="{A2DB54FB-B9A2-443B-AF5E-76077A32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317500"/>
              <a:ext cx="39688" cy="25400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38">
              <a:extLst>
                <a:ext uri="{FF2B5EF4-FFF2-40B4-BE49-F238E27FC236}">
                  <a16:creationId xmlns:a16="http://schemas.microsoft.com/office/drawing/2014/main" id="{3CDA2BE7-DE1E-4BA8-87E2-C7880939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139700"/>
              <a:ext cx="34925" cy="31750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139">
              <a:extLst>
                <a:ext uri="{FF2B5EF4-FFF2-40B4-BE49-F238E27FC236}">
                  <a16:creationId xmlns:a16="http://schemas.microsoft.com/office/drawing/2014/main" id="{8889037F-8255-4461-9C53-C83FD3A9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220663"/>
              <a:ext cx="36513" cy="33338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140">
              <a:extLst>
                <a:ext uri="{FF2B5EF4-FFF2-40B4-BE49-F238E27FC236}">
                  <a16:creationId xmlns:a16="http://schemas.microsoft.com/office/drawing/2014/main" id="{72DF127F-68F6-4681-94BC-566794CA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479425"/>
              <a:ext cx="33338" cy="36513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141">
              <a:extLst>
                <a:ext uri="{FF2B5EF4-FFF2-40B4-BE49-F238E27FC236}">
                  <a16:creationId xmlns:a16="http://schemas.microsoft.com/office/drawing/2014/main" id="{CE9ECDD2-4DEB-4A65-BC20-2B6D430F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8963"/>
              <a:ext cx="20638" cy="68263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42">
              <a:extLst>
                <a:ext uri="{FF2B5EF4-FFF2-40B4-BE49-F238E27FC236}">
                  <a16:creationId xmlns:a16="http://schemas.microsoft.com/office/drawing/2014/main" id="{C66E6D6F-5DE3-46C9-AA47-F499DBE5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38100"/>
              <a:ext cx="34925" cy="39688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43">
              <a:extLst>
                <a:ext uri="{FF2B5EF4-FFF2-40B4-BE49-F238E27FC236}">
                  <a16:creationId xmlns:a16="http://schemas.microsoft.com/office/drawing/2014/main" id="{C772672F-AEEB-4FC2-B0E5-60FCA6651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700088"/>
              <a:ext cx="15875" cy="30163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3" name="Group 158">
            <a:extLst>
              <a:ext uri="{FF2B5EF4-FFF2-40B4-BE49-F238E27FC236}">
                <a16:creationId xmlns:a16="http://schemas.microsoft.com/office/drawing/2014/main" id="{7B2A6F9E-F0E9-4622-ACDE-CB82326B5637}"/>
              </a:ext>
            </a:extLst>
          </p:cNvPr>
          <p:cNvGrpSpPr/>
          <p:nvPr/>
        </p:nvGrpSpPr>
        <p:grpSpPr>
          <a:xfrm>
            <a:off x="5481857" y="2518088"/>
            <a:ext cx="711129" cy="1106291"/>
            <a:chOff x="7478257" y="2193205"/>
            <a:chExt cx="452893" cy="704558"/>
          </a:xfrm>
        </p:grpSpPr>
        <p:sp>
          <p:nvSpPr>
            <p:cNvPr id="74" name="Oval 159">
              <a:extLst>
                <a:ext uri="{FF2B5EF4-FFF2-40B4-BE49-F238E27FC236}">
                  <a16:creationId xmlns:a16="http://schemas.microsoft.com/office/drawing/2014/main" id="{5A0418DE-2F1D-4FFD-B28F-98DC2FEF1A72}"/>
                </a:ext>
              </a:extLst>
            </p:cNvPr>
            <p:cNvSpPr/>
            <p:nvPr/>
          </p:nvSpPr>
          <p:spPr>
            <a:xfrm>
              <a:off x="7478257" y="2790782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E2FE26E6-6248-47C3-9AD0-8A58E5F10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76" name="Group 161">
            <a:extLst>
              <a:ext uri="{FF2B5EF4-FFF2-40B4-BE49-F238E27FC236}">
                <a16:creationId xmlns:a16="http://schemas.microsoft.com/office/drawing/2014/main" id="{B854ABA0-5487-4821-B2F2-349225F2294D}"/>
              </a:ext>
            </a:extLst>
          </p:cNvPr>
          <p:cNvGrpSpPr/>
          <p:nvPr/>
        </p:nvGrpSpPr>
        <p:grpSpPr>
          <a:xfrm>
            <a:off x="4099623" y="1342756"/>
            <a:ext cx="629882" cy="973820"/>
            <a:chOff x="7478257" y="2193205"/>
            <a:chExt cx="452893" cy="700189"/>
          </a:xfrm>
        </p:grpSpPr>
        <p:sp>
          <p:nvSpPr>
            <p:cNvPr id="77" name="Oval 162">
              <a:extLst>
                <a:ext uri="{FF2B5EF4-FFF2-40B4-BE49-F238E27FC236}">
                  <a16:creationId xmlns:a16="http://schemas.microsoft.com/office/drawing/2014/main" id="{4C5AABC9-36F0-408A-898D-9413B94E35B6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7003277C-2D44-4FB9-8071-68E3F805B6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67F2147-4484-40D5-B546-A8F47DFE51AF}"/>
              </a:ext>
            </a:extLst>
          </p:cNvPr>
          <p:cNvSpPr txBox="1"/>
          <p:nvPr/>
        </p:nvSpPr>
        <p:spPr>
          <a:xfrm>
            <a:off x="1496137" y="3781167"/>
            <a:ext cx="6298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1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endParaRPr lang="en-GB" sz="21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D2F6EE-113C-450F-8387-5A25F3043BEA}"/>
              </a:ext>
            </a:extLst>
          </p:cNvPr>
          <p:cNvSpPr txBox="1"/>
          <p:nvPr/>
        </p:nvSpPr>
        <p:spPr>
          <a:xfrm>
            <a:off x="5526496" y="2690095"/>
            <a:ext cx="62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lang="en-GB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81A2BA-1F7F-4BD4-80CB-D4E689347B7E}"/>
              </a:ext>
            </a:extLst>
          </p:cNvPr>
          <p:cNvSpPr txBox="1"/>
          <p:nvPr/>
        </p:nvSpPr>
        <p:spPr>
          <a:xfrm>
            <a:off x="4080484" y="1486049"/>
            <a:ext cx="62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lang="en-GB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F02C3D4-8338-4FF8-A1C8-C6390D4E80A8}"/>
              </a:ext>
            </a:extLst>
          </p:cNvPr>
          <p:cNvSpPr txBox="1"/>
          <p:nvPr/>
        </p:nvSpPr>
        <p:spPr>
          <a:xfrm>
            <a:off x="683686" y="3068888"/>
            <a:ext cx="21168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1157 заключительных отчетов НИР за 2018-2020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годы</a:t>
            </a:r>
            <a:endParaRPr lang="ru-RU" sz="1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557213"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GB" sz="1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054FD7B-D1AA-4AA9-9961-99A55CE36CA8}"/>
              </a:ext>
            </a:extLst>
          </p:cNvPr>
          <p:cNvSpPr txBox="1"/>
          <p:nvPr/>
        </p:nvSpPr>
        <p:spPr>
          <a:xfrm>
            <a:off x="1684653" y="1063470"/>
            <a:ext cx="23147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333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промежуточных отчетов </a:t>
            </a:r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 конкурсу на ГФ по научным и (или) научно-техническим проектам на 2020-2022 годы со сроком реализации 27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месяцев</a:t>
            </a:r>
            <a:endParaRPr lang="ru-RU" sz="1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4" name="Rectangle 175">
            <a:extLst>
              <a:ext uri="{FF2B5EF4-FFF2-40B4-BE49-F238E27FC236}">
                <a16:creationId xmlns:a16="http://schemas.microsoft.com/office/drawing/2014/main" id="{0F1C02BF-ADCA-4784-82C1-18A60CAAAFAC}"/>
              </a:ext>
            </a:extLst>
          </p:cNvPr>
          <p:cNvSpPr/>
          <p:nvPr/>
        </p:nvSpPr>
        <p:spPr>
          <a:xfrm>
            <a:off x="1276373" y="2993355"/>
            <a:ext cx="1069409" cy="92845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Rectangle 176">
            <a:extLst>
              <a:ext uri="{FF2B5EF4-FFF2-40B4-BE49-F238E27FC236}">
                <a16:creationId xmlns:a16="http://schemas.microsoft.com/office/drawing/2014/main" id="{830A12B6-2C82-4BF0-A17A-4930AA6602B9}"/>
              </a:ext>
            </a:extLst>
          </p:cNvPr>
          <p:cNvSpPr/>
          <p:nvPr/>
        </p:nvSpPr>
        <p:spPr>
          <a:xfrm>
            <a:off x="2339270" y="990260"/>
            <a:ext cx="1069409" cy="968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Rectangle 177">
            <a:extLst>
              <a:ext uri="{FF2B5EF4-FFF2-40B4-BE49-F238E27FC236}">
                <a16:creationId xmlns:a16="http://schemas.microsoft.com/office/drawing/2014/main" id="{B04BB237-9E0E-4CAD-9DCF-40C7C26E38F5}"/>
              </a:ext>
            </a:extLst>
          </p:cNvPr>
          <p:cNvSpPr/>
          <p:nvPr/>
        </p:nvSpPr>
        <p:spPr>
          <a:xfrm>
            <a:off x="7131851" y="2362003"/>
            <a:ext cx="1069409" cy="521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id="{AC61A92C-7461-488B-B685-D8503D3CD944}"/>
              </a:ext>
            </a:extLst>
          </p:cNvPr>
          <p:cNvSpPr/>
          <p:nvPr/>
        </p:nvSpPr>
        <p:spPr>
          <a:xfrm>
            <a:off x="3907551" y="4216964"/>
            <a:ext cx="891506" cy="210589"/>
          </a:xfrm>
          <a:prstGeom prst="ellipse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8" name="Freeform 17">
            <a:extLst>
              <a:ext uri="{FF2B5EF4-FFF2-40B4-BE49-F238E27FC236}">
                <a16:creationId xmlns:a16="http://schemas.microsoft.com/office/drawing/2014/main" id="{EAFE7348-1270-48F4-B06C-3337B907A185}"/>
              </a:ext>
            </a:extLst>
          </p:cNvPr>
          <p:cNvSpPr>
            <a:spLocks noEditPoints="1"/>
          </p:cNvSpPr>
          <p:nvPr/>
        </p:nvSpPr>
        <p:spPr bwMode="auto">
          <a:xfrm>
            <a:off x="3943490" y="3132018"/>
            <a:ext cx="849246" cy="1231378"/>
          </a:xfrm>
          <a:custGeom>
            <a:avLst/>
            <a:gdLst>
              <a:gd name="T0" fmla="*/ 214 w 221"/>
              <a:gd name="T1" fmla="*/ 77 h 315"/>
              <a:gd name="T2" fmla="*/ 164 w 221"/>
              <a:gd name="T3" fmla="*/ 14 h 315"/>
              <a:gd name="T4" fmla="*/ 110 w 221"/>
              <a:gd name="T5" fmla="*/ 0 h 315"/>
              <a:gd name="T6" fmla="*/ 110 w 221"/>
              <a:gd name="T7" fmla="*/ 0 h 315"/>
              <a:gd name="T8" fmla="*/ 56 w 221"/>
              <a:gd name="T9" fmla="*/ 14 h 315"/>
              <a:gd name="T10" fmla="*/ 6 w 221"/>
              <a:gd name="T11" fmla="*/ 77 h 315"/>
              <a:gd name="T12" fmla="*/ 5 w 221"/>
              <a:gd name="T13" fmla="*/ 132 h 315"/>
              <a:gd name="T14" fmla="*/ 40 w 221"/>
              <a:gd name="T15" fmla="*/ 208 h 315"/>
              <a:gd name="T16" fmla="*/ 94 w 221"/>
              <a:gd name="T17" fmla="*/ 292 h 315"/>
              <a:gd name="T18" fmla="*/ 110 w 221"/>
              <a:gd name="T19" fmla="*/ 315 h 315"/>
              <a:gd name="T20" fmla="*/ 110 w 221"/>
              <a:gd name="T21" fmla="*/ 315 h 315"/>
              <a:gd name="T22" fmla="*/ 126 w 221"/>
              <a:gd name="T23" fmla="*/ 292 h 315"/>
              <a:gd name="T24" fmla="*/ 180 w 221"/>
              <a:gd name="T25" fmla="*/ 208 h 315"/>
              <a:gd name="T26" fmla="*/ 215 w 221"/>
              <a:gd name="T27" fmla="*/ 132 h 315"/>
              <a:gd name="T28" fmla="*/ 214 w 221"/>
              <a:gd name="T29" fmla="*/ 77 h 315"/>
              <a:gd name="T30" fmla="*/ 110 w 221"/>
              <a:gd name="T31" fmla="*/ 174 h 315"/>
              <a:gd name="T32" fmla="*/ 110 w 221"/>
              <a:gd name="T33" fmla="*/ 174 h 315"/>
              <a:gd name="T34" fmla="*/ 110 w 221"/>
              <a:gd name="T35" fmla="*/ 174 h 315"/>
              <a:gd name="T36" fmla="*/ 44 w 221"/>
              <a:gd name="T37" fmla="*/ 108 h 315"/>
              <a:gd name="T38" fmla="*/ 110 w 221"/>
              <a:gd name="T39" fmla="*/ 42 h 315"/>
              <a:gd name="T40" fmla="*/ 110 w 221"/>
              <a:gd name="T41" fmla="*/ 42 h 315"/>
              <a:gd name="T42" fmla="*/ 110 w 221"/>
              <a:gd name="T43" fmla="*/ 42 h 315"/>
              <a:gd name="T44" fmla="*/ 176 w 221"/>
              <a:gd name="T45" fmla="*/ 108 h 315"/>
              <a:gd name="T46" fmla="*/ 110 w 221"/>
              <a:gd name="T47" fmla="*/ 17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1" h="315">
                <a:moveTo>
                  <a:pt x="214" y="77"/>
                </a:moveTo>
                <a:cubicBezTo>
                  <a:pt x="206" y="50"/>
                  <a:pt x="189" y="29"/>
                  <a:pt x="164" y="14"/>
                </a:cubicBezTo>
                <a:cubicBezTo>
                  <a:pt x="147" y="4"/>
                  <a:pt x="129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91" y="0"/>
                  <a:pt x="73" y="4"/>
                  <a:pt x="56" y="14"/>
                </a:cubicBezTo>
                <a:cubicBezTo>
                  <a:pt x="31" y="29"/>
                  <a:pt x="15" y="50"/>
                  <a:pt x="6" y="77"/>
                </a:cubicBezTo>
                <a:cubicBezTo>
                  <a:pt x="1" y="95"/>
                  <a:pt x="0" y="114"/>
                  <a:pt x="5" y="132"/>
                </a:cubicBezTo>
                <a:cubicBezTo>
                  <a:pt x="13" y="159"/>
                  <a:pt x="26" y="184"/>
                  <a:pt x="40" y="208"/>
                </a:cubicBezTo>
                <a:cubicBezTo>
                  <a:pt x="58" y="237"/>
                  <a:pt x="76" y="264"/>
                  <a:pt x="94" y="292"/>
                </a:cubicBezTo>
                <a:cubicBezTo>
                  <a:pt x="99" y="300"/>
                  <a:pt x="104" y="307"/>
                  <a:pt x="110" y="315"/>
                </a:cubicBezTo>
                <a:cubicBezTo>
                  <a:pt x="110" y="315"/>
                  <a:pt x="110" y="315"/>
                  <a:pt x="110" y="315"/>
                </a:cubicBezTo>
                <a:cubicBezTo>
                  <a:pt x="116" y="307"/>
                  <a:pt x="121" y="300"/>
                  <a:pt x="126" y="292"/>
                </a:cubicBezTo>
                <a:cubicBezTo>
                  <a:pt x="144" y="264"/>
                  <a:pt x="163" y="237"/>
                  <a:pt x="180" y="208"/>
                </a:cubicBezTo>
                <a:cubicBezTo>
                  <a:pt x="194" y="184"/>
                  <a:pt x="207" y="159"/>
                  <a:pt x="215" y="132"/>
                </a:cubicBezTo>
                <a:cubicBezTo>
                  <a:pt x="221" y="114"/>
                  <a:pt x="220" y="95"/>
                  <a:pt x="214" y="77"/>
                </a:cubicBezTo>
                <a:close/>
                <a:moveTo>
                  <a:pt x="110" y="174"/>
                </a:moveTo>
                <a:cubicBezTo>
                  <a:pt x="110" y="174"/>
                  <a:pt x="110" y="174"/>
                  <a:pt x="110" y="174"/>
                </a:cubicBezTo>
                <a:cubicBezTo>
                  <a:pt x="110" y="174"/>
                  <a:pt x="110" y="174"/>
                  <a:pt x="110" y="174"/>
                </a:cubicBezTo>
                <a:cubicBezTo>
                  <a:pt x="74" y="174"/>
                  <a:pt x="44" y="145"/>
                  <a:pt x="44" y="108"/>
                </a:cubicBezTo>
                <a:cubicBezTo>
                  <a:pt x="44" y="72"/>
                  <a:pt x="74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47" y="42"/>
                  <a:pt x="176" y="72"/>
                  <a:pt x="176" y="108"/>
                </a:cubicBezTo>
                <a:cubicBezTo>
                  <a:pt x="176" y="145"/>
                  <a:pt x="147" y="174"/>
                  <a:pt x="110" y="174"/>
                </a:cubicBezTo>
                <a:close/>
              </a:path>
            </a:pathLst>
          </a:custGeom>
          <a:solidFill>
            <a:srgbClr val="6BCF9D"/>
          </a:solidFill>
          <a:ln>
            <a:noFill/>
          </a:ln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67F2147-4484-40D5-B546-A8F47DFE51AF}"/>
              </a:ext>
            </a:extLst>
          </p:cNvPr>
          <p:cNvSpPr txBox="1"/>
          <p:nvPr/>
        </p:nvSpPr>
        <p:spPr>
          <a:xfrm>
            <a:off x="4102533" y="3334039"/>
            <a:ext cx="5220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1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lang="en-GB" sz="21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C1B6BF5-2395-48D1-8167-2E655E71AE64}"/>
              </a:ext>
            </a:extLst>
          </p:cNvPr>
          <p:cNvSpPr txBox="1"/>
          <p:nvPr/>
        </p:nvSpPr>
        <p:spPr>
          <a:xfrm>
            <a:off x="6176333" y="3679033"/>
            <a:ext cx="291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166 промежуточных отчетов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в рамках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ГФ молодых </a:t>
            </a:r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ученых по научным и (или) научно-технических проектам </a:t>
            </a:r>
            <a:endParaRPr lang="ru-RU" sz="11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 </a:t>
            </a:r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2020-2022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годы</a:t>
            </a:r>
            <a:endParaRPr lang="ru-RU" sz="1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1" name="Rectangle 177">
            <a:extLst>
              <a:ext uri="{FF2B5EF4-FFF2-40B4-BE49-F238E27FC236}">
                <a16:creationId xmlns:a16="http://schemas.microsoft.com/office/drawing/2014/main" id="{B04BB237-9E0E-4CAD-9DCF-40C7C26E38F5}"/>
              </a:ext>
            </a:extLst>
          </p:cNvPr>
          <p:cNvSpPr/>
          <p:nvPr/>
        </p:nvSpPr>
        <p:spPr>
          <a:xfrm>
            <a:off x="7097491" y="3620237"/>
            <a:ext cx="1069409" cy="52153"/>
          </a:xfrm>
          <a:prstGeom prst="rect">
            <a:avLst/>
          </a:prstGeom>
          <a:solidFill>
            <a:srgbClr val="6BCF9D"/>
          </a:solidFill>
          <a:ln>
            <a:solidFill>
              <a:srgbClr val="49C3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Прямоугольник 91"/>
          <p:cNvSpPr/>
          <p:nvPr/>
        </p:nvSpPr>
        <p:spPr>
          <a:xfrm>
            <a:off x="6309291" y="2443554"/>
            <a:ext cx="252184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123 промежуточных отчетов по конкурсу на ГФ по научным и (или) научно-техническим проектам </a:t>
            </a:r>
            <a:endParaRPr lang="ru-RU" sz="11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 </a:t>
            </a:r>
            <a:r>
              <a:rPr lang="ru-RU" sz="1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2020-2022 годы со сроком реализации </a:t>
            </a:r>
            <a:r>
              <a:rPr lang="ru-RU" sz="11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12 месяцев</a:t>
            </a:r>
            <a:endParaRPr lang="ru-RU" sz="11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3" name="Rectangle 1">
            <a:extLst>
              <a:ext uri="{FF2B5EF4-FFF2-40B4-BE49-F238E27FC236}">
                <a16:creationId xmlns:a16="http://schemas.microsoft.com/office/drawing/2014/main" id="{ABF0CA53-B527-EA49-98D4-840AA3AAF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31" y="271706"/>
            <a:ext cx="7999514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7861">
              <a:lnSpc>
                <a:spcPct val="100000"/>
              </a:lnSpc>
              <a:buClr>
                <a:srgbClr val="000000"/>
              </a:buClr>
              <a:buSzPts val="3200"/>
              <a:defRPr/>
            </a:pPr>
            <a:r>
              <a:rPr lang="ru-RU" altLang="ru-RU" sz="1600" b="1" dirty="0" smtClean="0" bmk="">
                <a:solidFill>
                  <a:schemeClr val="bg1"/>
                </a:solidFill>
                <a:cs typeface="Gotham Pro Regular" panose="02000503040000020004" pitchFamily="2" charset="0"/>
                <a:sym typeface="Calibri" panose="020F0502020204030204" pitchFamily="34" charset="0"/>
              </a:rPr>
              <a:t>РАССМОТРЕНИЕ ПРОМЕЖУТОЧНЫХ И ЗАКЛЮЧИТЕЛЬНЫХ ОТЧЕТОВ О НИОКР</a:t>
            </a:r>
            <a:endParaRPr lang="ru-RU" altLang="ru-RU" sz="1600" b="1" dirty="0" bmk="">
              <a:solidFill>
                <a:schemeClr val="bg1"/>
              </a:solidFill>
              <a:cs typeface="Gotham Pro Regular" panose="02000503040000020004" pitchFamily="2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9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C8E71E0-477A-2E46-96EF-C95C6D4CC9E4}"/>
              </a:ext>
            </a:extLst>
          </p:cNvPr>
          <p:cNvGrpSpPr/>
          <p:nvPr/>
        </p:nvGrpSpPr>
        <p:grpSpPr>
          <a:xfrm>
            <a:off x="8514492" y="4761239"/>
            <a:ext cx="270000" cy="270000"/>
            <a:chOff x="8514492" y="4761239"/>
            <a:chExt cx="270000" cy="270000"/>
          </a:xfrm>
        </p:grpSpPr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0F1DDF7A-33A8-DF4B-81CD-7A6367818780}"/>
                </a:ext>
              </a:extLst>
            </p:cNvPr>
            <p:cNvSpPr/>
            <p:nvPr/>
          </p:nvSpPr>
          <p:spPr>
            <a:xfrm>
              <a:off x="8514492" y="4761239"/>
              <a:ext cx="270000" cy="2700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Номер слайда 1">
              <a:extLst>
                <a:ext uri="{FF2B5EF4-FFF2-40B4-BE49-F238E27FC236}">
                  <a16:creationId xmlns:a16="http://schemas.microsoft.com/office/drawing/2014/main" id="{42A157CB-1AE4-914A-8D7C-C14B4B227F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4492" y="4761239"/>
              <a:ext cx="27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46800" rIns="0" anchor="ctr" anchorCtr="0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25450" indent="31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2488" indent="61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79525" indent="920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706563" indent="1222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fld id="{8A828176-497A-4AEA-9F15-E5C96407F29F}" type="slidenum">
                <a:rPr lang="ru-RU" altLang="ru-RU" sz="90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pPr algn="ctr"/>
                <a:t>6</a:t>
              </a:fld>
              <a:endParaRPr lang="ru-RU" altLang="ru-RU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Rectangle 1">
            <a:extLst>
              <a:ext uri="{FF2B5EF4-FFF2-40B4-BE49-F238E27FC236}">
                <a16:creationId xmlns:a16="http://schemas.microsoft.com/office/drawing/2014/main" id="{ABF0CA53-B527-EA49-98D4-840AA3AAF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86" y="231611"/>
            <a:ext cx="7999514" cy="6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 bmk="">
                <a:solidFill>
                  <a:schemeClr val="bg1"/>
                </a:solidFill>
                <a:cs typeface="Gotham Pro Regular" panose="02000503040000020004" pitchFamily="2" charset="0"/>
              </a:rPr>
              <a:t>МОНИТОРИНГ ХОДА РЕАЛИЗАЦИИ НАУЧНО-ТЕХНИЧЕСКИХ ПРОЕКТОВ И ПРОГРАММ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 bmk="">
                <a:solidFill>
                  <a:schemeClr val="bg1"/>
                </a:solidFill>
                <a:cs typeface="Gotham Pro Regular" panose="02000503040000020004" pitchFamily="2" charset="0"/>
              </a:rPr>
              <a:t>С ВЫЕЗДОМ НА МЕСТО</a:t>
            </a:r>
            <a:endParaRPr lang="ru-RU" sz="1600" b="1" dirty="0" bmk="">
              <a:solidFill>
                <a:schemeClr val="bg1"/>
              </a:solidFill>
              <a:cs typeface="Gotham Pro Regular" panose="02000503040000020004" pitchFamily="2" charset="0"/>
            </a:endParaRPr>
          </a:p>
        </p:txBody>
      </p:sp>
      <p:sp>
        <p:nvSpPr>
          <p:cNvPr id="95" name="Arrow: Pentagon 1">
            <a:extLst>
              <a:ext uri="{FF2B5EF4-FFF2-40B4-BE49-F238E27FC236}">
                <a16:creationId xmlns:a16="http://schemas.microsoft.com/office/drawing/2014/main" id="{317C250D-07F8-4359-9727-27EFAF6B8BF9}"/>
              </a:ext>
            </a:extLst>
          </p:cNvPr>
          <p:cNvSpPr/>
          <p:nvPr/>
        </p:nvSpPr>
        <p:spPr>
          <a:xfrm rot="16200000">
            <a:off x="2456279" y="1547267"/>
            <a:ext cx="1552575" cy="1414463"/>
          </a:xfrm>
          <a:prstGeom prst="homePlate">
            <a:avLst>
              <a:gd name="adj" fmla="val 281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endParaRPr lang="en-US" sz="1013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96" name="Arrow: Pentagon 6">
            <a:extLst>
              <a:ext uri="{FF2B5EF4-FFF2-40B4-BE49-F238E27FC236}">
                <a16:creationId xmlns:a16="http://schemas.microsoft.com/office/drawing/2014/main" id="{FD068200-FF72-428A-BDDD-452F35A103A4}"/>
              </a:ext>
            </a:extLst>
          </p:cNvPr>
          <p:cNvSpPr/>
          <p:nvPr/>
        </p:nvSpPr>
        <p:spPr>
          <a:xfrm rot="5400000">
            <a:off x="2776558" y="2898351"/>
            <a:ext cx="912017" cy="1414463"/>
          </a:xfrm>
          <a:prstGeom prst="homePlate">
            <a:avLst>
              <a:gd name="adj" fmla="val 4351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endParaRPr lang="en-US" sz="1013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8ECF29B-2B63-4C3E-B687-D8C4B248F538}"/>
              </a:ext>
            </a:extLst>
          </p:cNvPr>
          <p:cNvSpPr txBox="1"/>
          <p:nvPr/>
        </p:nvSpPr>
        <p:spPr>
          <a:xfrm>
            <a:off x="2635239" y="1990866"/>
            <a:ext cx="11946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ru-RU" sz="2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511</a:t>
            </a:r>
            <a:endParaRPr lang="ru-RU" sz="27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ru-RU" sz="135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проект</a:t>
            </a:r>
            <a:endParaRPr lang="en-GB" sz="1350" b="1" dirty="0">
              <a:solidFill>
                <a:schemeClr val="bg1"/>
              </a:solidFill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98" name="Rectangle 9">
            <a:extLst>
              <a:ext uri="{FF2B5EF4-FFF2-40B4-BE49-F238E27FC236}">
                <a16:creationId xmlns:a16="http://schemas.microsoft.com/office/drawing/2014/main" id="{96FE65D5-2379-4B0B-9E41-1DF187B2BBB3}"/>
              </a:ext>
            </a:extLst>
          </p:cNvPr>
          <p:cNvSpPr/>
          <p:nvPr/>
        </p:nvSpPr>
        <p:spPr>
          <a:xfrm>
            <a:off x="4270010" y="1873463"/>
            <a:ext cx="2910148" cy="806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endParaRPr lang="en-US" sz="1013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99" name="Rectangle 10">
            <a:extLst>
              <a:ext uri="{FF2B5EF4-FFF2-40B4-BE49-F238E27FC236}">
                <a16:creationId xmlns:a16="http://schemas.microsoft.com/office/drawing/2014/main" id="{F0D5B7A8-5D65-45D1-B721-CB9331510B8E}"/>
              </a:ext>
            </a:extLst>
          </p:cNvPr>
          <p:cNvSpPr/>
          <p:nvPr/>
        </p:nvSpPr>
        <p:spPr>
          <a:xfrm>
            <a:off x="4270010" y="2680214"/>
            <a:ext cx="2910148" cy="524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endParaRPr lang="en-US" sz="1013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0869DD-55B1-4DEC-9092-782F9387AD67}"/>
              </a:ext>
            </a:extLst>
          </p:cNvPr>
          <p:cNvSpPr txBox="1"/>
          <p:nvPr/>
        </p:nvSpPr>
        <p:spPr>
          <a:xfrm>
            <a:off x="4330075" y="2015229"/>
            <a:ext cx="28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ru-RU" sz="1400" dirty="0">
                <a:cs typeface="Times New Roman" panose="02020603050405020304" pitchFamily="18" charset="0"/>
              </a:rPr>
              <a:t>в рамках грантового финансирования</a:t>
            </a:r>
            <a:endParaRPr lang="en-GB" sz="1400" dirty="0"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01" name="Rectangle 13">
            <a:extLst>
              <a:ext uri="{FF2B5EF4-FFF2-40B4-BE49-F238E27FC236}">
                <a16:creationId xmlns:a16="http://schemas.microsoft.com/office/drawing/2014/main" id="{AA8F213F-80AD-4E7A-8AC7-9947A359F0AF}"/>
              </a:ext>
            </a:extLst>
          </p:cNvPr>
          <p:cNvSpPr/>
          <p:nvPr/>
        </p:nvSpPr>
        <p:spPr>
          <a:xfrm>
            <a:off x="4270010" y="3143489"/>
            <a:ext cx="2910148" cy="774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endParaRPr lang="en-US" sz="1013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02" name="Rectangle 14">
            <a:extLst>
              <a:ext uri="{FF2B5EF4-FFF2-40B4-BE49-F238E27FC236}">
                <a16:creationId xmlns:a16="http://schemas.microsoft.com/office/drawing/2014/main" id="{42ECF6E7-73C4-4FD4-B0F7-5D5F8DB41854}"/>
              </a:ext>
            </a:extLst>
          </p:cNvPr>
          <p:cNvSpPr/>
          <p:nvPr/>
        </p:nvSpPr>
        <p:spPr>
          <a:xfrm>
            <a:off x="4270010" y="3911520"/>
            <a:ext cx="2910148" cy="524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50">
              <a:defRPr/>
            </a:pPr>
            <a:endParaRPr lang="en-US" sz="1013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9BC0455-19EB-4015-AA10-904C259E0954}"/>
              </a:ext>
            </a:extLst>
          </p:cNvPr>
          <p:cNvSpPr txBox="1"/>
          <p:nvPr/>
        </p:nvSpPr>
        <p:spPr>
          <a:xfrm>
            <a:off x="4297538" y="3264207"/>
            <a:ext cx="28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ru-RU" sz="1400" dirty="0">
                <a:cs typeface="Times New Roman" panose="02020603050405020304" pitchFamily="18" charset="0"/>
              </a:rPr>
              <a:t>в рамках программно-целевого финансирования</a:t>
            </a:r>
            <a:r>
              <a:rPr lang="en-US" sz="1400" dirty="0">
                <a:cs typeface="Times New Roman" panose="02020603050405020304" pitchFamily="18" charset="0"/>
              </a:rPr>
              <a:t> </a:t>
            </a:r>
            <a:endParaRPr lang="en-GB" sz="1400" dirty="0"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04" name="Левая фигурная скобка 22"/>
          <p:cNvSpPr/>
          <p:nvPr/>
        </p:nvSpPr>
        <p:spPr bwMode="auto">
          <a:xfrm>
            <a:off x="2180102" y="1873462"/>
            <a:ext cx="345053" cy="1795979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8ECF29B-2B63-4C3E-B687-D8C4B248F538}"/>
              </a:ext>
            </a:extLst>
          </p:cNvPr>
          <p:cNvSpPr txBox="1"/>
          <p:nvPr/>
        </p:nvSpPr>
        <p:spPr>
          <a:xfrm>
            <a:off x="2525335" y="3101632"/>
            <a:ext cx="13869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70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ru-RU" sz="135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программ</a:t>
            </a:r>
            <a:endParaRPr lang="en-GB" sz="1350" b="1" dirty="0">
              <a:solidFill>
                <a:schemeClr val="accent2">
                  <a:lumMod val="75000"/>
                </a:schemeClr>
              </a:solidFill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8ECF29B-2B63-4C3E-B687-D8C4B248F538}"/>
              </a:ext>
            </a:extLst>
          </p:cNvPr>
          <p:cNvSpPr txBox="1"/>
          <p:nvPr/>
        </p:nvSpPr>
        <p:spPr>
          <a:xfrm>
            <a:off x="1460089" y="2515182"/>
            <a:ext cx="8018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ru-RU" sz="27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581</a:t>
            </a:r>
            <a:endParaRPr lang="en-GB" sz="2700" b="1" dirty="0">
              <a:solidFill>
                <a:schemeClr val="bg1"/>
              </a:solidFill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2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>
            <a:extLst>
              <a:ext uri="{FF2B5EF4-FFF2-40B4-BE49-F238E27FC236}">
                <a16:creationId xmlns:a16="http://schemas.microsoft.com/office/drawing/2014/main" id="{ABF0CA53-B527-EA49-98D4-840AA3AAF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0" y="196002"/>
            <a:ext cx="8216799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7861">
              <a:defRPr/>
            </a:pPr>
            <a:r>
              <a:rPr lang="ru-RU" alt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ГОСУДАРСТВЕННЫЙ УЧЕТ НАУЧНЫХ, НАУЧНО-ТЕХНИЧЕСКИХ ПРОЕКТОВ И ПРОГРАММ, И ОТЧЕТОВ О НАУЧНОЙ И (ИЛИ) НАУЧНО-ТЕХНИЧЕСКОЙ ДЕЯТЕЛЬНОСТИ, ДИССЕРТАЦИЙ PHD, ЗАЩИЩЕННЫХ В РЕСПУБЛИКЕ КАЗАХСТАН ЗА </a:t>
            </a:r>
            <a:r>
              <a:rPr lang="ru-RU" alt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2020</a:t>
            </a:r>
            <a:r>
              <a:rPr lang="ru-RU" altLang="ru-RU" sz="1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Г.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13AC85C-6897-7E45-BE3A-8CDA1A3F87DD}"/>
              </a:ext>
            </a:extLst>
          </p:cNvPr>
          <p:cNvGrpSpPr/>
          <p:nvPr/>
        </p:nvGrpSpPr>
        <p:grpSpPr>
          <a:xfrm>
            <a:off x="537490" y="1098455"/>
            <a:ext cx="8112002" cy="3797784"/>
            <a:chOff x="-1135109" y="-280269"/>
            <a:chExt cx="15700523" cy="6904186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21654405-7DA7-ED4B-A474-A3E0956662EE}"/>
                </a:ext>
              </a:extLst>
            </p:cNvPr>
            <p:cNvGrpSpPr/>
            <p:nvPr/>
          </p:nvGrpSpPr>
          <p:grpSpPr>
            <a:xfrm>
              <a:off x="9544319" y="-269949"/>
              <a:ext cx="5021095" cy="2186009"/>
              <a:chOff x="9065135" y="-37457"/>
              <a:chExt cx="5021095" cy="2186009"/>
            </a:xfrm>
          </p:grpSpPr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002D84A2-31FE-B142-B145-4C0419E058D4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13621" y="555837"/>
                <a:ext cx="2524126" cy="1592715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8AA0D02-D604-9448-8D3E-1A67C666AF62}"/>
                  </a:ext>
                </a:extLst>
              </p:cNvPr>
              <p:cNvSpPr txBox="1"/>
              <p:nvPr/>
            </p:nvSpPr>
            <p:spPr>
              <a:xfrm>
                <a:off x="9065135" y="-37457"/>
                <a:ext cx="5021095" cy="55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Научно-технические программы – </a:t>
                </a:r>
                <a:r>
                  <a:rPr lang="ru-RU" sz="1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sz="12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ru-RU" sz="12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endParaRPr lang="ru-RU" sz="12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C1697D04-CD82-C04C-8947-B44B8530815B}"/>
                </a:ext>
              </a:extLst>
            </p:cNvPr>
            <p:cNvGrpSpPr/>
            <p:nvPr/>
          </p:nvGrpSpPr>
          <p:grpSpPr>
            <a:xfrm>
              <a:off x="10490992" y="4476183"/>
              <a:ext cx="3127748" cy="2131597"/>
              <a:chOff x="9457797" y="4284025"/>
              <a:chExt cx="3127748" cy="2131597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292B81DA-6C45-6E4B-92CE-EB7F8CBDC2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8904" y="4843549"/>
                <a:ext cx="2624640" cy="1572073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1DE44F6-DA3A-0142-9AA9-00A4D5EE5A50}"/>
                  </a:ext>
                </a:extLst>
              </p:cNvPr>
              <p:cNvSpPr txBox="1"/>
              <p:nvPr/>
            </p:nvSpPr>
            <p:spPr>
              <a:xfrm>
                <a:off x="9457797" y="4284025"/>
                <a:ext cx="3127748" cy="55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Диссертации – </a:t>
                </a:r>
                <a:r>
                  <a:rPr lang="ru-RU" sz="14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385</a:t>
                </a:r>
                <a:r>
                  <a:rPr lang="en-US" sz="14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39E2984D-BE5F-924B-A426-B4AAE899ED4D}"/>
                </a:ext>
              </a:extLst>
            </p:cNvPr>
            <p:cNvGrpSpPr/>
            <p:nvPr/>
          </p:nvGrpSpPr>
          <p:grpSpPr>
            <a:xfrm>
              <a:off x="4397962" y="-280269"/>
              <a:ext cx="3885309" cy="2109033"/>
              <a:chOff x="3843152" y="-661691"/>
              <a:chExt cx="3885309" cy="2109033"/>
            </a:xfrm>
          </p:grpSpPr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02DD8D34-ED41-0C44-8867-0D8254EE90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0182" y="-124159"/>
                <a:ext cx="1297222" cy="1571501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241895-7DB1-024A-BB4B-193A729323C9}"/>
                  </a:ext>
                </a:extLst>
              </p:cNvPr>
              <p:cNvSpPr txBox="1"/>
              <p:nvPr/>
            </p:nvSpPr>
            <p:spPr>
              <a:xfrm>
                <a:off x="3843152" y="-661691"/>
                <a:ext cx="3885309" cy="55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1"/>
                    </a:solidFill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1200" dirty="0"/>
                  <a:t>Отчеты о НИОКР</a:t>
                </a:r>
                <a:r>
                  <a:rPr lang="en-US" sz="1200" dirty="0"/>
                  <a:t> </a:t>
                </a:r>
                <a:r>
                  <a:rPr lang="ru-RU" sz="1200" dirty="0"/>
                  <a:t>–</a:t>
                </a:r>
                <a:r>
                  <a:rPr lang="en-US" sz="1200" dirty="0"/>
                  <a:t> </a:t>
                </a:r>
                <a:r>
                  <a:rPr lang="ru-RU" dirty="0" smtClean="0"/>
                  <a:t>1 996</a:t>
                </a:r>
                <a:r>
                  <a:rPr lang="en-US" sz="1200" dirty="0" smtClean="0"/>
                  <a:t> </a:t>
                </a:r>
                <a:endParaRPr lang="ru-RU" sz="1200" dirty="0"/>
              </a:p>
            </p:txBody>
          </p:sp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3D664DB8-375B-834F-A982-FEDDCE088FCB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12235" y="323345"/>
              <a:ext cx="2242017" cy="1585072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AAEE24-B5B5-7F4B-9897-4F4B880529CF}"/>
                </a:ext>
              </a:extLst>
            </p:cNvPr>
            <p:cNvSpPr txBox="1"/>
            <p:nvPr/>
          </p:nvSpPr>
          <p:spPr>
            <a:xfrm>
              <a:off x="-875454" y="-280269"/>
              <a:ext cx="3806025" cy="55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Консультации – </a:t>
              </a:r>
              <a:r>
                <a:rPr lang="ru-RU" sz="14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5 649</a:t>
              </a:r>
              <a:endParaRPr lang="ru-RU" sz="14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2A888401-E4D0-CB44-9EF8-95C05C7E6B43}"/>
                </a:ext>
              </a:extLst>
            </p:cNvPr>
            <p:cNvGrpSpPr/>
            <p:nvPr/>
          </p:nvGrpSpPr>
          <p:grpSpPr>
            <a:xfrm>
              <a:off x="10457891" y="2117515"/>
              <a:ext cx="3433058" cy="2216915"/>
              <a:chOff x="10973999" y="1950437"/>
              <a:chExt cx="3433058" cy="2216915"/>
            </a:xfrm>
          </p:grpSpPr>
          <p:pic>
            <p:nvPicPr>
              <p:cNvPr id="64" name="Рисунок 63" descr="Математика и естественные науки формула на доске — стоковое фото">
                <a:extLst>
                  <a:ext uri="{FF2B5EF4-FFF2-40B4-BE49-F238E27FC236}">
                    <a16:creationId xmlns:a16="http://schemas.microsoft.com/office/drawing/2014/main" id="{5318AAEF-DFCF-424A-AC33-D7A6E48BCF35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01153" y="2531199"/>
                <a:ext cx="2261066" cy="16361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BA09067-AF23-3840-AAAA-87A53F54A5F1}"/>
                  </a:ext>
                </a:extLst>
              </p:cNvPr>
              <p:cNvSpPr txBox="1"/>
              <p:nvPr/>
            </p:nvSpPr>
            <p:spPr>
              <a:xfrm>
                <a:off x="10973999" y="1950437"/>
                <a:ext cx="3433058" cy="55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Научные проекты –</a:t>
                </a:r>
                <a:r>
                  <a:rPr lang="en-US" sz="1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644</a:t>
                </a:r>
                <a:r>
                  <a:rPr lang="en-US" sz="12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endParaRPr lang="ru-RU" sz="12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2D981E89-497D-354C-BDD1-0FF37474AC66}"/>
                </a:ext>
              </a:extLst>
            </p:cNvPr>
            <p:cNvGrpSpPr/>
            <p:nvPr/>
          </p:nvGrpSpPr>
          <p:grpSpPr>
            <a:xfrm>
              <a:off x="-246210" y="4496207"/>
              <a:ext cx="2709959" cy="2127710"/>
              <a:chOff x="-1188084" y="4479523"/>
              <a:chExt cx="2779059" cy="1944488"/>
            </a:xfrm>
          </p:grpSpPr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3D5CB445-A4A5-974B-BB4A-5B2119176E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188084" y="4999979"/>
                <a:ext cx="2779059" cy="1424032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4C292C-7965-FA40-82EA-30AD5002A64D}"/>
                  </a:ext>
                </a:extLst>
              </p:cNvPr>
              <p:cNvSpPr txBox="1"/>
              <p:nvPr/>
            </p:nvSpPr>
            <p:spPr>
              <a:xfrm>
                <a:off x="-948143" y="4479523"/>
                <a:ext cx="2176273" cy="51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РННТД – </a:t>
                </a:r>
                <a:r>
                  <a:rPr lang="ru-RU" sz="1400" dirty="0" smtClean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162</a:t>
                </a:r>
                <a:endParaRPr lang="ru-RU" sz="14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4767BB6-EFD8-294C-A491-49F1FA91D1B7}"/>
                </a:ext>
              </a:extLst>
            </p:cNvPr>
            <p:cNvSpPr txBox="1"/>
            <p:nvPr/>
          </p:nvSpPr>
          <p:spPr>
            <a:xfrm>
              <a:off x="-1135109" y="2117916"/>
              <a:ext cx="5533070" cy="55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5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Годовые отчеты по </a:t>
              </a:r>
              <a:r>
                <a:rPr lang="ru-RU" sz="12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программам </a:t>
              </a:r>
              <a:r>
                <a:rPr lang="ru-RU" sz="12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– </a:t>
              </a:r>
              <a:r>
                <a:rPr lang="ru-RU" sz="14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153</a:t>
              </a:r>
              <a:r>
                <a:rPr lang="en-US" sz="12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endParaRPr lang="ru-RU" sz="12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61" name="Рисунок 60" descr="Похожее изображение">
              <a:extLst>
                <a:ext uri="{FF2B5EF4-FFF2-40B4-BE49-F238E27FC236}">
                  <a16:creationId xmlns:a16="http://schemas.microsoft.com/office/drawing/2014/main" id="{FA942C05-18CD-8D48-8020-CFC0720A9870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1" y="2695397"/>
              <a:ext cx="2122162" cy="1576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E69AAF62-7EA4-6845-982B-8163607814FE}"/>
              </a:ext>
            </a:extLst>
          </p:cNvPr>
          <p:cNvGrpSpPr/>
          <p:nvPr/>
        </p:nvGrpSpPr>
        <p:grpSpPr>
          <a:xfrm>
            <a:off x="3843128" y="2373207"/>
            <a:ext cx="1352643" cy="1352643"/>
            <a:chOff x="3399167" y="2374413"/>
            <a:chExt cx="1555595" cy="1555595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5E7E1C6-19CD-FB42-B30D-52957A843032}"/>
                </a:ext>
              </a:extLst>
            </p:cNvPr>
            <p:cNvSpPr/>
            <p:nvPr/>
          </p:nvSpPr>
          <p:spPr>
            <a:xfrm>
              <a:off x="3399167" y="2374413"/>
              <a:ext cx="1555595" cy="1555595"/>
            </a:xfrm>
            <a:prstGeom prst="ellipse">
              <a:avLst/>
            </a:prstGeom>
            <a:gradFill>
              <a:gsLst>
                <a:gs pos="0">
                  <a:srgbClr val="B7B5B8"/>
                </a:gs>
                <a:gs pos="40000">
                  <a:srgbClr val="F7F5F8">
                    <a:lumMod val="89000"/>
                    <a:lumOff val="11000"/>
                  </a:srgbClr>
                </a:gs>
                <a:gs pos="100000">
                  <a:srgbClr val="FFFFFF"/>
                </a:gs>
              </a:gsLst>
              <a:path path="circle">
                <a:fillToRect l="50000" t="130000" r="50000" b="-3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Picture 2" descr="Картинки по запросу услуги">
              <a:extLst>
                <a:ext uri="{FF2B5EF4-FFF2-40B4-BE49-F238E27FC236}">
                  <a16:creationId xmlns:a16="http://schemas.microsoft.com/office/drawing/2014/main" id="{8E9FBEEC-24B0-CC4D-973E-80DAF68E9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335" y="2589872"/>
              <a:ext cx="1038202" cy="1055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7183D6F2-5790-7B42-8901-A0C750E0FE6D}"/>
              </a:ext>
            </a:extLst>
          </p:cNvPr>
          <p:cNvCxnSpPr/>
          <p:nvPr/>
        </p:nvCxnSpPr>
        <p:spPr>
          <a:xfrm flipH="1" flipV="1">
            <a:off x="2387056" y="1866435"/>
            <a:ext cx="1423346" cy="7695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62DBD2B1-F78C-FB45-96DD-92446121A659}"/>
              </a:ext>
            </a:extLst>
          </p:cNvPr>
          <p:cNvCxnSpPr>
            <a:cxnSpLocks/>
          </p:cNvCxnSpPr>
          <p:nvPr/>
        </p:nvCxnSpPr>
        <p:spPr>
          <a:xfrm flipH="1">
            <a:off x="2396915" y="3144097"/>
            <a:ext cx="1212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9C5F7F5E-D90B-AF4A-A1DD-B54CE49A1677}"/>
              </a:ext>
            </a:extLst>
          </p:cNvPr>
          <p:cNvCxnSpPr/>
          <p:nvPr/>
        </p:nvCxnSpPr>
        <p:spPr>
          <a:xfrm flipH="1">
            <a:off x="2542478" y="3636861"/>
            <a:ext cx="1267924" cy="77902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5E0F1C8C-5285-4C48-BFB4-7C3EA2794E1D}"/>
              </a:ext>
            </a:extLst>
          </p:cNvPr>
          <p:cNvCxnSpPr>
            <a:cxnSpLocks/>
          </p:cNvCxnSpPr>
          <p:nvPr/>
        </p:nvCxnSpPr>
        <p:spPr>
          <a:xfrm flipV="1">
            <a:off x="5216929" y="1866435"/>
            <a:ext cx="1310326" cy="7695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361F2CFE-82F4-274D-BD07-602ED377218C}"/>
              </a:ext>
            </a:extLst>
          </p:cNvPr>
          <p:cNvCxnSpPr>
            <a:cxnSpLocks/>
          </p:cNvCxnSpPr>
          <p:nvPr/>
        </p:nvCxnSpPr>
        <p:spPr>
          <a:xfrm flipH="1">
            <a:off x="5403692" y="3145409"/>
            <a:ext cx="1212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C556F568-56C9-3A41-9A61-D1E6192ED289}"/>
              </a:ext>
            </a:extLst>
          </p:cNvPr>
          <p:cNvCxnSpPr/>
          <p:nvPr/>
        </p:nvCxnSpPr>
        <p:spPr>
          <a:xfrm>
            <a:off x="5216929" y="3602210"/>
            <a:ext cx="1399428" cy="85277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67923A7F-9ADB-1A4D-9D90-15FAE687766D}"/>
              </a:ext>
            </a:extLst>
          </p:cNvPr>
          <p:cNvGrpSpPr/>
          <p:nvPr/>
        </p:nvGrpSpPr>
        <p:grpSpPr>
          <a:xfrm>
            <a:off x="4118912" y="4029625"/>
            <a:ext cx="802888" cy="802888"/>
            <a:chOff x="5625790" y="3261732"/>
            <a:chExt cx="802888" cy="802888"/>
          </a:xfrm>
        </p:grpSpPr>
        <p:sp>
          <p:nvSpPr>
            <p:cNvPr id="82" name="Восьмиугольник 81">
              <a:extLst>
                <a:ext uri="{FF2B5EF4-FFF2-40B4-BE49-F238E27FC236}">
                  <a16:creationId xmlns:a16="http://schemas.microsoft.com/office/drawing/2014/main" id="{9B0E4744-8A3F-8C4B-A445-DADD6010C998}"/>
                </a:ext>
              </a:extLst>
            </p:cNvPr>
            <p:cNvSpPr/>
            <p:nvPr/>
          </p:nvSpPr>
          <p:spPr>
            <a:xfrm>
              <a:off x="5625790" y="3261732"/>
              <a:ext cx="802888" cy="802888"/>
            </a:xfrm>
            <a:prstGeom prst="octagon">
              <a:avLst/>
            </a:prstGeom>
            <a:gradFill>
              <a:gsLst>
                <a:gs pos="0">
                  <a:srgbClr val="FF0000"/>
                </a:gs>
                <a:gs pos="44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130000" r="50000" b="-30000"/>
              </a:path>
            </a:gra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5643E5-9E12-3E49-9455-EA3118E33348}"/>
                </a:ext>
              </a:extLst>
            </p:cNvPr>
            <p:cNvSpPr txBox="1"/>
            <p:nvPr/>
          </p:nvSpPr>
          <p:spPr>
            <a:xfrm>
              <a:off x="5659295" y="3418624"/>
              <a:ext cx="74744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chemeClr val="bg1"/>
                  </a:solidFill>
                </a:rPr>
                <a:t>STOP</a:t>
              </a:r>
              <a:endParaRPr lang="ru-RU" sz="2100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25CDA8-E50D-3A47-983C-54EAE50CD642}"/>
                </a:ext>
              </a:extLst>
            </p:cNvPr>
            <p:cNvSpPr txBox="1"/>
            <p:nvPr/>
          </p:nvSpPr>
          <p:spPr>
            <a:xfrm>
              <a:off x="5725709" y="3688984"/>
              <a:ext cx="603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плагиат</a:t>
              </a: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0C8E71E0-477A-2E46-96EF-C95C6D4CC9E4}"/>
              </a:ext>
            </a:extLst>
          </p:cNvPr>
          <p:cNvGrpSpPr/>
          <p:nvPr/>
        </p:nvGrpSpPr>
        <p:grpSpPr>
          <a:xfrm>
            <a:off x="8514492" y="4761239"/>
            <a:ext cx="270000" cy="270000"/>
            <a:chOff x="8514492" y="4761239"/>
            <a:chExt cx="270000" cy="270000"/>
          </a:xfrm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0F1DDF7A-33A8-DF4B-81CD-7A6367818780}"/>
                </a:ext>
              </a:extLst>
            </p:cNvPr>
            <p:cNvSpPr/>
            <p:nvPr/>
          </p:nvSpPr>
          <p:spPr>
            <a:xfrm>
              <a:off x="8514492" y="4761239"/>
              <a:ext cx="270000" cy="2700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Номер слайда 1">
              <a:extLst>
                <a:ext uri="{FF2B5EF4-FFF2-40B4-BE49-F238E27FC236}">
                  <a16:creationId xmlns:a16="http://schemas.microsoft.com/office/drawing/2014/main" id="{42A157CB-1AE4-914A-8D7C-C14B4B227F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4492" y="4761239"/>
              <a:ext cx="27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46800" rIns="0" anchor="ctr" anchorCtr="0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25450" indent="31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2488" indent="61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79525" indent="920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706563" indent="1222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900" dirty="0" smtClean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13</a:t>
              </a:r>
              <a:endParaRPr lang="ru-RU" altLang="ru-RU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484575" y="3731336"/>
            <a:ext cx="2157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Подготовлено справок -</a:t>
            </a:r>
            <a:r>
              <a:rPr lang="ru-RU" sz="1400" dirty="0" smtClean="0">
                <a:solidFill>
                  <a:schemeClr val="bg1"/>
                </a:solidFill>
              </a:rPr>
              <a:t>1 021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8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ABF0CA53-B527-EA49-98D4-840AA3AAF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31" y="271705"/>
            <a:ext cx="4114159" cy="31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7861">
              <a:defRPr/>
            </a:pPr>
            <a:r>
              <a:rPr lang="ru-RU" altLang="ru-RU" sz="1600" b="1" dirty="0" bmk="">
                <a:solidFill>
                  <a:schemeClr val="bg1"/>
                </a:solidFill>
                <a:cs typeface="Gotham Pro Regular" panose="02000503040000020004" pitchFamily="2" charset="0"/>
              </a:rPr>
              <a:t>ИНФОРМАЦИОННЫЙ ФОНД АО НЦГНТЭ</a:t>
            </a:r>
            <a:endParaRPr lang="en-US" altLang="ru-RU" sz="1600" b="1" dirty="0" bmk="">
              <a:solidFill>
                <a:schemeClr val="bg1"/>
              </a:solidFill>
              <a:cs typeface="Gotham Pro Regular" panose="02000503040000020004" pitchFamily="2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645915C-0BEF-489C-BCD2-52790AE6F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645102"/>
              </p:ext>
            </p:extLst>
          </p:nvPr>
        </p:nvGraphicFramePr>
        <p:xfrm>
          <a:off x="1375591" y="779340"/>
          <a:ext cx="6412505" cy="394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B120509-6DE2-9343-BF8E-A619E2FD9EEA}"/>
              </a:ext>
            </a:extLst>
          </p:cNvPr>
          <p:cNvGrpSpPr/>
          <p:nvPr/>
        </p:nvGrpSpPr>
        <p:grpSpPr>
          <a:xfrm>
            <a:off x="8514492" y="4761239"/>
            <a:ext cx="270000" cy="270000"/>
            <a:chOff x="8514492" y="4761239"/>
            <a:chExt cx="270000" cy="27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2CFEF3E9-126F-F645-9970-87BB91A9EAA4}"/>
                </a:ext>
              </a:extLst>
            </p:cNvPr>
            <p:cNvSpPr/>
            <p:nvPr/>
          </p:nvSpPr>
          <p:spPr>
            <a:xfrm>
              <a:off x="8514492" y="4761239"/>
              <a:ext cx="270000" cy="2700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Номер слайда 1">
              <a:extLst>
                <a:ext uri="{FF2B5EF4-FFF2-40B4-BE49-F238E27FC236}">
                  <a16:creationId xmlns:a16="http://schemas.microsoft.com/office/drawing/2014/main" id="{AB657013-C7A1-684A-9D83-5E4F99A8C6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4492" y="4761239"/>
              <a:ext cx="27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46800" rIns="0" anchor="ctr" anchorCtr="0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25450" indent="31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2488" indent="61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79525" indent="920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706563" indent="1222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900" dirty="0" smtClean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14</a:t>
              </a:r>
              <a:endParaRPr lang="ru-RU" altLang="ru-RU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8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EE078410-6EF4-4FF1-A4BB-7DD06B6682E9}"/>
              </a:ext>
            </a:extLst>
          </p:cNvPr>
          <p:cNvSpPr txBox="1"/>
          <p:nvPr/>
        </p:nvSpPr>
        <p:spPr>
          <a:xfrm>
            <a:off x="5809979" y="1656711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Информация о планируемых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и объявленных конкурсах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101B5652-AB04-4143-ACF7-92E9019A8561}"/>
              </a:ext>
            </a:extLst>
          </p:cNvPr>
          <p:cNvSpPr txBox="1"/>
          <p:nvPr/>
        </p:nvSpPr>
        <p:spPr>
          <a:xfrm>
            <a:off x="1910661" y="998867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Единая точка доступа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к электронной услуге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«Подача заявок»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E892287-7C00-48B6-ACC5-F1A254543D40}"/>
              </a:ext>
            </a:extLst>
          </p:cNvPr>
          <p:cNvSpPr txBox="1"/>
          <p:nvPr/>
        </p:nvSpPr>
        <p:spPr>
          <a:xfrm>
            <a:off x="5451584" y="932187"/>
            <a:ext cx="1694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Подача заявок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в дистанционном режиме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2A05C62-D7B0-4E5C-BF57-85439B409E16}"/>
              </a:ext>
            </a:extLst>
          </p:cNvPr>
          <p:cNvSpPr txBox="1"/>
          <p:nvPr/>
        </p:nvSpPr>
        <p:spPr>
          <a:xfrm>
            <a:off x="6017827" y="2249761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Оперативное оповещение заявителей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об этапах прохождения ГНТЭ их заявок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или отчетов и ее результатах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4FCBCE1-5C66-44C7-AF49-B0AA62EEB444}"/>
              </a:ext>
            </a:extLst>
          </p:cNvPr>
          <p:cNvSpPr txBox="1"/>
          <p:nvPr/>
        </p:nvSpPr>
        <p:spPr>
          <a:xfrm>
            <a:off x="895804" y="1724705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Оперативный обмен электронными </a:t>
            </a:r>
            <a:endParaRPr lang="en-US" sz="800" dirty="0">
              <a:solidFill>
                <a:schemeClr val="bg1"/>
              </a:solidFill>
              <a:latin typeface="Relaway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Документами между заказчиками, </a:t>
            </a:r>
            <a:endParaRPr lang="en-US" sz="800" dirty="0">
              <a:solidFill>
                <a:schemeClr val="bg1"/>
              </a:solidFill>
              <a:latin typeface="Relaway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организаторами и заявителями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875FDFF2-8A61-4373-A2DE-2B6B9A4DF211}"/>
              </a:ext>
            </a:extLst>
          </p:cNvPr>
          <p:cNvSpPr txBox="1"/>
          <p:nvPr/>
        </p:nvSpPr>
        <p:spPr>
          <a:xfrm>
            <a:off x="775572" y="2480594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истории участия ученых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во всех конкурсах, проведенных МОН РК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и хранение данных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661C2BB9-EA45-4E35-827F-C258E0792EED}"/>
              </a:ext>
            </a:extLst>
          </p:cNvPr>
          <p:cNvSpPr txBox="1"/>
          <p:nvPr/>
        </p:nvSpPr>
        <p:spPr>
          <a:xfrm>
            <a:off x="6049478" y="3203694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/>
                </a:solidFill>
                <a:latin typeface="Relaway"/>
              </a:rPr>
              <a:t>Сбор, автоматизированная обработка 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</a:rPr>
              <a:t>и хранение информации о поступающих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</a:rPr>
              <a:t>в АО «НЦГНТЭ» заявках и отчетах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00A701B8-6ABF-4EF8-9B8A-41F0F6F93AFE}"/>
              </a:ext>
            </a:extLst>
          </p:cNvPr>
          <p:cNvSpPr txBox="1"/>
          <p:nvPr/>
        </p:nvSpPr>
        <p:spPr>
          <a:xfrm>
            <a:off x="968392" y="322761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Оперативное формирование статистики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и отчетности по поданным и прошедшим </a:t>
            </a:r>
          </a:p>
          <a:p>
            <a:r>
              <a:rPr lang="ru-RU" sz="800" dirty="0">
                <a:solidFill>
                  <a:schemeClr val="bg1"/>
                </a:solidFill>
                <a:latin typeface="Relaway"/>
                <a:ea typeface="Open Sans Light" panose="020B0306030504020204" pitchFamily="34" charset="0"/>
                <a:cs typeface="Open Sans Light" panose="020B0306030504020204" pitchFamily="34" charset="0"/>
              </a:rPr>
              <a:t>экспертизу объектам ГНТЭ</a:t>
            </a: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AA755AE1-C803-4C86-9F46-DAD49FECEEE2}"/>
              </a:ext>
            </a:extLst>
          </p:cNvPr>
          <p:cNvGrpSpPr>
            <a:grpSpLocks/>
          </p:cNvGrpSpPr>
          <p:nvPr/>
        </p:nvGrpSpPr>
        <p:grpSpPr bwMode="auto">
          <a:xfrm>
            <a:off x="2709294" y="968619"/>
            <a:ext cx="3245172" cy="4174881"/>
            <a:chOff x="5489310" y="1909818"/>
            <a:chExt cx="3993912" cy="5138190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73534A46-F9B2-46BE-8442-04891D98D93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 flipH="1" flipV="1">
              <a:off x="5873245" y="2144575"/>
              <a:ext cx="859168" cy="1627037"/>
              <a:chOff x="2280757" y="2420116"/>
              <a:chExt cx="859168" cy="1627037"/>
            </a:xfrm>
          </p:grpSpPr>
          <p:cxnSp>
            <p:nvCxnSpPr>
              <p:cNvPr id="54" name="Straight Connector 61">
                <a:extLst>
                  <a:ext uri="{FF2B5EF4-FFF2-40B4-BE49-F238E27FC236}">
                    <a16:creationId xmlns:a16="http://schemas.microsoft.com/office/drawing/2014/main" id="{7686A5BD-0A9A-41F9-AC6B-20E4D1BCEA28}"/>
                  </a:ext>
                </a:extLst>
              </p:cNvPr>
              <p:cNvCxnSpPr/>
              <p:nvPr/>
            </p:nvCxnSpPr>
            <p:spPr>
              <a:xfrm flipV="1">
                <a:off x="2315680" y="2420116"/>
                <a:ext cx="0" cy="136361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62">
                <a:extLst>
                  <a:ext uri="{FF2B5EF4-FFF2-40B4-BE49-F238E27FC236}">
                    <a16:creationId xmlns:a16="http://schemas.microsoft.com/office/drawing/2014/main" id="{D0708C4E-CB4E-4135-AB3A-CB3A861B3CBA}"/>
                  </a:ext>
                </a:extLst>
              </p:cNvPr>
              <p:cNvSpPr/>
              <p:nvPr/>
            </p:nvSpPr>
            <p:spPr>
              <a:xfrm flipV="1">
                <a:off x="2280757" y="3753567"/>
                <a:ext cx="66673" cy="6825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56" name="Straight Connector 61">
                <a:extLst>
                  <a:ext uri="{FF2B5EF4-FFF2-40B4-BE49-F238E27FC236}">
                    <a16:creationId xmlns:a16="http://schemas.microsoft.com/office/drawing/2014/main" id="{5E9B1914-CB67-4771-B66B-2CE057044DF2}"/>
                  </a:ext>
                </a:extLst>
              </p:cNvPr>
              <p:cNvCxnSpPr/>
              <p:nvPr/>
            </p:nvCxnSpPr>
            <p:spPr>
              <a:xfrm rot="5400000" flipH="1" flipV="1">
                <a:off x="2541675" y="3442555"/>
                <a:ext cx="1132996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62">
                <a:extLst>
                  <a:ext uri="{FF2B5EF4-FFF2-40B4-BE49-F238E27FC236}">
                    <a16:creationId xmlns:a16="http://schemas.microsoft.com/office/drawing/2014/main" id="{2F7341C2-34B1-4BF4-96A3-77C0B79D08DA}"/>
                  </a:ext>
                </a:extLst>
              </p:cNvPr>
              <p:cNvSpPr/>
              <p:nvPr/>
            </p:nvSpPr>
            <p:spPr>
              <a:xfrm flipV="1">
                <a:off x="3073252" y="3978894"/>
                <a:ext cx="66673" cy="68259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Roboto condensed"/>
                  <a:cs typeface="Roboto condensed"/>
                </a:endParaRPr>
              </a:p>
            </p:txBody>
          </p:sp>
        </p:grp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C809214B-0A30-4745-9874-0DDCCDCF2B5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7924894" y="2183000"/>
              <a:ext cx="1593226" cy="1431364"/>
              <a:chOff x="753821" y="2095131"/>
              <a:chExt cx="1593226" cy="1431364"/>
            </a:xfrm>
          </p:grpSpPr>
          <p:cxnSp>
            <p:nvCxnSpPr>
              <p:cNvPr id="48" name="Straight Connector 59">
                <a:extLst>
                  <a:ext uri="{FF2B5EF4-FFF2-40B4-BE49-F238E27FC236}">
                    <a16:creationId xmlns:a16="http://schemas.microsoft.com/office/drawing/2014/main" id="{BCCFDFDD-5F6A-4E33-85AB-5E12EC6FD2FF}"/>
                  </a:ext>
                </a:extLst>
              </p:cNvPr>
              <p:cNvCxnSpPr/>
              <p:nvPr/>
            </p:nvCxnSpPr>
            <p:spPr>
              <a:xfrm flipV="1">
                <a:off x="2313710" y="2474023"/>
                <a:ext cx="0" cy="102389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60">
                <a:extLst>
                  <a:ext uri="{FF2B5EF4-FFF2-40B4-BE49-F238E27FC236}">
                    <a16:creationId xmlns:a16="http://schemas.microsoft.com/office/drawing/2014/main" id="{0822C4D1-3155-446F-804E-C74EDEB12D2C}"/>
                  </a:ext>
                </a:extLst>
              </p:cNvPr>
              <p:cNvSpPr/>
              <p:nvPr/>
            </p:nvSpPr>
            <p:spPr>
              <a:xfrm flipV="1">
                <a:off x="2280374" y="3458236"/>
                <a:ext cx="66673" cy="6825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50" name="Straight Connector 59">
                <a:extLst>
                  <a:ext uri="{FF2B5EF4-FFF2-40B4-BE49-F238E27FC236}">
                    <a16:creationId xmlns:a16="http://schemas.microsoft.com/office/drawing/2014/main" id="{726B8844-CB58-4E40-A2CB-7EA08915AEB4}"/>
                  </a:ext>
                </a:extLst>
              </p:cNvPr>
              <p:cNvCxnSpPr/>
              <p:nvPr/>
            </p:nvCxnSpPr>
            <p:spPr>
              <a:xfrm rot="5400000" flipH="1">
                <a:off x="1364052" y="3006781"/>
                <a:ext cx="571012" cy="679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60">
                <a:extLst>
                  <a:ext uri="{FF2B5EF4-FFF2-40B4-BE49-F238E27FC236}">
                    <a16:creationId xmlns:a16="http://schemas.microsoft.com/office/drawing/2014/main" id="{0C8ABB25-4C26-4BF6-95BD-73DB132BAC41}"/>
                  </a:ext>
                </a:extLst>
              </p:cNvPr>
              <p:cNvSpPr/>
              <p:nvPr/>
            </p:nvSpPr>
            <p:spPr>
              <a:xfrm flipV="1">
                <a:off x="1619616" y="3255999"/>
                <a:ext cx="66673" cy="68259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Roboto condensed"/>
                  <a:cs typeface="Roboto condensed"/>
                </a:endParaRPr>
              </a:p>
            </p:txBody>
          </p:sp>
          <p:cxnSp>
            <p:nvCxnSpPr>
              <p:cNvPr id="52" name="Straight Connector 59">
                <a:extLst>
                  <a:ext uri="{FF2B5EF4-FFF2-40B4-BE49-F238E27FC236}">
                    <a16:creationId xmlns:a16="http://schemas.microsoft.com/office/drawing/2014/main" id="{1A4EEBF0-3B49-4492-906E-6FCE428A49C0}"/>
                  </a:ext>
                </a:extLst>
              </p:cNvPr>
              <p:cNvCxnSpPr/>
              <p:nvPr/>
            </p:nvCxnSpPr>
            <p:spPr>
              <a:xfrm rot="5400000" flipH="1">
                <a:off x="498258" y="2377238"/>
                <a:ext cx="571012" cy="6798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60">
                <a:extLst>
                  <a:ext uri="{FF2B5EF4-FFF2-40B4-BE49-F238E27FC236}">
                    <a16:creationId xmlns:a16="http://schemas.microsoft.com/office/drawing/2014/main" id="{2447808A-B1C5-4060-8B59-335E491FE74D}"/>
                  </a:ext>
                </a:extLst>
              </p:cNvPr>
              <p:cNvSpPr/>
              <p:nvPr/>
            </p:nvSpPr>
            <p:spPr>
              <a:xfrm flipV="1">
                <a:off x="753821" y="2626456"/>
                <a:ext cx="66673" cy="68259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Roboto condensed"/>
                  <a:cs typeface="Roboto condensed"/>
                </a:endParaRPr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CBAFE8BF-4D22-4FCF-A535-E095A01B88B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 flipH="1" flipV="1">
              <a:off x="5891296" y="3958159"/>
              <a:ext cx="817744" cy="809120"/>
              <a:chOff x="1530043" y="3012777"/>
              <a:chExt cx="817744" cy="809120"/>
            </a:xfrm>
          </p:grpSpPr>
          <p:cxnSp>
            <p:nvCxnSpPr>
              <p:cNvPr id="44" name="Straight Connector 55">
                <a:extLst>
                  <a:ext uri="{FF2B5EF4-FFF2-40B4-BE49-F238E27FC236}">
                    <a16:creationId xmlns:a16="http://schemas.microsoft.com/office/drawing/2014/main" id="{C0596E56-B4E2-4F21-B055-C6AEA6F003A9}"/>
                  </a:ext>
                </a:extLst>
              </p:cNvPr>
              <p:cNvCxnSpPr/>
              <p:nvPr/>
            </p:nvCxnSpPr>
            <p:spPr>
              <a:xfrm flipV="1">
                <a:off x="2322388" y="3201209"/>
                <a:ext cx="0" cy="57782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56">
                <a:extLst>
                  <a:ext uri="{FF2B5EF4-FFF2-40B4-BE49-F238E27FC236}">
                    <a16:creationId xmlns:a16="http://schemas.microsoft.com/office/drawing/2014/main" id="{A129670C-1BF2-4143-A1FD-7F2C0E379B63}"/>
                  </a:ext>
                </a:extLst>
              </p:cNvPr>
              <p:cNvSpPr/>
              <p:nvPr/>
            </p:nvSpPr>
            <p:spPr>
              <a:xfrm flipV="1">
                <a:off x="2279527" y="3753638"/>
                <a:ext cx="68260" cy="6825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46" name="Straight Connector 55">
                <a:extLst>
                  <a:ext uri="{FF2B5EF4-FFF2-40B4-BE49-F238E27FC236}">
                    <a16:creationId xmlns:a16="http://schemas.microsoft.com/office/drawing/2014/main" id="{5B47BFF5-F41D-4225-A0D3-FB40CF6BA658}"/>
                  </a:ext>
                </a:extLst>
              </p:cNvPr>
              <p:cNvCxnSpPr/>
              <p:nvPr/>
            </p:nvCxnSpPr>
            <p:spPr>
              <a:xfrm flipV="1">
                <a:off x="1564178" y="3012777"/>
                <a:ext cx="0" cy="57782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56">
                <a:extLst>
                  <a:ext uri="{FF2B5EF4-FFF2-40B4-BE49-F238E27FC236}">
                    <a16:creationId xmlns:a16="http://schemas.microsoft.com/office/drawing/2014/main" id="{B8356F8E-4DA2-4864-8034-58DFB15701E4}"/>
                  </a:ext>
                </a:extLst>
              </p:cNvPr>
              <p:cNvSpPr/>
              <p:nvPr/>
            </p:nvSpPr>
            <p:spPr>
              <a:xfrm flipV="1">
                <a:off x="1530043" y="3590605"/>
                <a:ext cx="68260" cy="68259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Roboto condensed"/>
                  <a:cs typeface="Roboto condensed"/>
                </a:endParaRPr>
              </a:p>
            </p:txBody>
          </p:sp>
        </p:grp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64D604CE-8E5B-4EBD-8A95-50894746241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V="1">
              <a:off x="9143509" y="4746193"/>
              <a:ext cx="66673" cy="612752"/>
              <a:chOff x="2280695" y="3199353"/>
              <a:chExt cx="66673" cy="612752"/>
            </a:xfrm>
          </p:grpSpPr>
          <p:cxnSp>
            <p:nvCxnSpPr>
              <p:cNvPr id="42" name="Straight Connector 51">
                <a:extLst>
                  <a:ext uri="{FF2B5EF4-FFF2-40B4-BE49-F238E27FC236}">
                    <a16:creationId xmlns:a16="http://schemas.microsoft.com/office/drawing/2014/main" id="{58141F02-0182-46F4-AF22-6707CD8309AA}"/>
                  </a:ext>
                </a:extLst>
              </p:cNvPr>
              <p:cNvCxnSpPr/>
              <p:nvPr/>
            </p:nvCxnSpPr>
            <p:spPr>
              <a:xfrm flipV="1">
                <a:off x="2314032" y="3199353"/>
                <a:ext cx="0" cy="57782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52">
                <a:extLst>
                  <a:ext uri="{FF2B5EF4-FFF2-40B4-BE49-F238E27FC236}">
                    <a16:creationId xmlns:a16="http://schemas.microsoft.com/office/drawing/2014/main" id="{57B7CF71-7718-4979-B7DA-EA2AFE0EDAFD}"/>
                  </a:ext>
                </a:extLst>
              </p:cNvPr>
              <p:cNvSpPr/>
              <p:nvPr/>
            </p:nvSpPr>
            <p:spPr>
              <a:xfrm flipV="1">
                <a:off x="2280695" y="3743845"/>
                <a:ext cx="66673" cy="6826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3E2251-D045-4E52-B800-380C857FF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6014" y="1909818"/>
              <a:ext cx="3133995" cy="5138190"/>
              <a:chOff x="4335620" y="1278230"/>
              <a:chExt cx="3403334" cy="5579770"/>
            </a:xfrm>
          </p:grpSpPr>
          <p:grpSp>
            <p:nvGrpSpPr>
              <p:cNvPr id="16" name="그룹 2">
                <a:extLst>
                  <a:ext uri="{FF2B5EF4-FFF2-40B4-BE49-F238E27FC236}">
                    <a16:creationId xmlns:a16="http://schemas.microsoft.com/office/drawing/2014/main" id="{743271C6-A7B0-40FB-9A3D-CF0AB65A6B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4637" y="2124201"/>
                <a:ext cx="2925402" cy="1860074"/>
                <a:chOff x="3312456" y="1481267"/>
                <a:chExt cx="2262894" cy="1439020"/>
              </a:xfrm>
            </p:grpSpPr>
            <p:sp>
              <p:nvSpPr>
                <p:cNvPr id="39" name="Freeform 22">
                  <a:extLst>
                    <a:ext uri="{FF2B5EF4-FFF2-40B4-BE49-F238E27FC236}">
                      <a16:creationId xmlns:a16="http://schemas.microsoft.com/office/drawing/2014/main" id="{B5E111A0-BE21-4451-BE14-757DEB374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2456" y="2136095"/>
                  <a:ext cx="788079" cy="784192"/>
                </a:xfrm>
                <a:custGeom>
                  <a:avLst/>
                  <a:gdLst>
                    <a:gd name="T0" fmla="*/ 252 w 256"/>
                    <a:gd name="T1" fmla="*/ 121 h 255"/>
                    <a:gd name="T2" fmla="*/ 134 w 256"/>
                    <a:gd name="T3" fmla="*/ 252 h 255"/>
                    <a:gd name="T4" fmla="*/ 4 w 256"/>
                    <a:gd name="T5" fmla="*/ 133 h 255"/>
                    <a:gd name="T6" fmla="*/ 122 w 256"/>
                    <a:gd name="T7" fmla="*/ 3 h 255"/>
                    <a:gd name="T8" fmla="*/ 252 w 256"/>
                    <a:gd name="T9" fmla="*/ 121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6" h="255">
                      <a:moveTo>
                        <a:pt x="252" y="121"/>
                      </a:moveTo>
                      <a:cubicBezTo>
                        <a:pt x="256" y="190"/>
                        <a:pt x="203" y="248"/>
                        <a:pt x="134" y="252"/>
                      </a:cubicBezTo>
                      <a:cubicBezTo>
                        <a:pt x="65" y="255"/>
                        <a:pt x="7" y="202"/>
                        <a:pt x="4" y="133"/>
                      </a:cubicBezTo>
                      <a:cubicBezTo>
                        <a:pt x="0" y="65"/>
                        <a:pt x="53" y="6"/>
                        <a:pt x="122" y="3"/>
                      </a:cubicBezTo>
                      <a:cubicBezTo>
                        <a:pt x="190" y="0"/>
                        <a:pt x="249" y="52"/>
                        <a:pt x="252" y="121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  <a:alpha val="1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40" name="Freeform 23">
                  <a:extLst>
                    <a:ext uri="{FF2B5EF4-FFF2-40B4-BE49-F238E27FC236}">
                      <a16:creationId xmlns:a16="http://schemas.microsoft.com/office/drawing/2014/main" id="{DB0927A3-AD81-4B07-BFEA-0E071D902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1833" y="1481267"/>
                  <a:ext cx="968097" cy="968238"/>
                </a:xfrm>
                <a:custGeom>
                  <a:avLst/>
                  <a:gdLst>
                    <a:gd name="T0" fmla="*/ 310 w 314"/>
                    <a:gd name="T1" fmla="*/ 150 h 314"/>
                    <a:gd name="T2" fmla="*/ 164 w 314"/>
                    <a:gd name="T3" fmla="*/ 310 h 314"/>
                    <a:gd name="T4" fmla="*/ 4 w 314"/>
                    <a:gd name="T5" fmla="*/ 165 h 314"/>
                    <a:gd name="T6" fmla="*/ 149 w 314"/>
                    <a:gd name="T7" fmla="*/ 4 h 314"/>
                    <a:gd name="T8" fmla="*/ 310 w 314"/>
                    <a:gd name="T9" fmla="*/ 15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4" h="314">
                      <a:moveTo>
                        <a:pt x="310" y="150"/>
                      </a:moveTo>
                      <a:cubicBezTo>
                        <a:pt x="314" y="234"/>
                        <a:pt x="249" y="306"/>
                        <a:pt x="164" y="310"/>
                      </a:cubicBezTo>
                      <a:cubicBezTo>
                        <a:pt x="80" y="314"/>
                        <a:pt x="8" y="249"/>
                        <a:pt x="4" y="165"/>
                      </a:cubicBezTo>
                      <a:cubicBezTo>
                        <a:pt x="0" y="80"/>
                        <a:pt x="65" y="9"/>
                        <a:pt x="149" y="4"/>
                      </a:cubicBezTo>
                      <a:cubicBezTo>
                        <a:pt x="234" y="0"/>
                        <a:pt x="305" y="65"/>
                        <a:pt x="310" y="15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79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41" name="Freeform 24">
                  <a:extLst>
                    <a:ext uri="{FF2B5EF4-FFF2-40B4-BE49-F238E27FC236}">
                      <a16:creationId xmlns:a16="http://schemas.microsoft.com/office/drawing/2014/main" id="{06F13CB0-9E92-46A8-AB13-68D33E040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3278" y="2162768"/>
                  <a:ext cx="712072" cy="708173"/>
                </a:xfrm>
                <a:custGeom>
                  <a:avLst/>
                  <a:gdLst>
                    <a:gd name="T0" fmla="*/ 227 w 230"/>
                    <a:gd name="T1" fmla="*/ 109 h 230"/>
                    <a:gd name="T2" fmla="*/ 121 w 230"/>
                    <a:gd name="T3" fmla="*/ 227 h 230"/>
                    <a:gd name="T4" fmla="*/ 3 w 230"/>
                    <a:gd name="T5" fmla="*/ 120 h 230"/>
                    <a:gd name="T6" fmla="*/ 109 w 230"/>
                    <a:gd name="T7" fmla="*/ 3 h 230"/>
                    <a:gd name="T8" fmla="*/ 227 w 230"/>
                    <a:gd name="T9" fmla="*/ 10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230">
                      <a:moveTo>
                        <a:pt x="227" y="109"/>
                      </a:moveTo>
                      <a:cubicBezTo>
                        <a:pt x="230" y="171"/>
                        <a:pt x="182" y="224"/>
                        <a:pt x="121" y="227"/>
                      </a:cubicBezTo>
                      <a:cubicBezTo>
                        <a:pt x="59" y="230"/>
                        <a:pt x="6" y="182"/>
                        <a:pt x="3" y="120"/>
                      </a:cubicBezTo>
                      <a:cubicBezTo>
                        <a:pt x="0" y="59"/>
                        <a:pt x="48" y="6"/>
                        <a:pt x="109" y="3"/>
                      </a:cubicBezTo>
                      <a:cubicBezTo>
                        <a:pt x="171" y="0"/>
                        <a:pt x="224" y="48"/>
                        <a:pt x="227" y="109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69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</p:grp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2949BDCC-9DD7-46D0-BB7F-0717BD12E5D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04904" y="2706878"/>
                <a:ext cx="2540981" cy="4151122"/>
              </a:xfrm>
              <a:custGeom>
                <a:avLst/>
                <a:gdLst>
                  <a:gd name="T0" fmla="*/ 667 w 689"/>
                  <a:gd name="T1" fmla="*/ 589 h 1041"/>
                  <a:gd name="T2" fmla="*/ 462 w 689"/>
                  <a:gd name="T3" fmla="*/ 672 h 1041"/>
                  <a:gd name="T4" fmla="*/ 390 w 689"/>
                  <a:gd name="T5" fmla="*/ 788 h 1041"/>
                  <a:gd name="T6" fmla="*/ 383 w 689"/>
                  <a:gd name="T7" fmla="*/ 983 h 1041"/>
                  <a:gd name="T8" fmla="*/ 411 w 689"/>
                  <a:gd name="T9" fmla="*/ 1041 h 1041"/>
                  <a:gd name="T10" fmla="*/ 266 w 689"/>
                  <a:gd name="T11" fmla="*/ 968 h 1041"/>
                  <a:gd name="T12" fmla="*/ 274 w 689"/>
                  <a:gd name="T13" fmla="*/ 866 h 1041"/>
                  <a:gd name="T14" fmla="*/ 184 w 689"/>
                  <a:gd name="T15" fmla="*/ 586 h 1041"/>
                  <a:gd name="T16" fmla="*/ 0 w 689"/>
                  <a:gd name="T17" fmla="*/ 473 h 1041"/>
                  <a:gd name="T18" fmla="*/ 23 w 689"/>
                  <a:gd name="T19" fmla="*/ 490 h 1041"/>
                  <a:gd name="T20" fmla="*/ 154 w 689"/>
                  <a:gd name="T21" fmla="*/ 527 h 1041"/>
                  <a:gd name="T22" fmla="*/ 103 w 689"/>
                  <a:gd name="T23" fmla="*/ 447 h 1041"/>
                  <a:gd name="T24" fmla="*/ 73 w 689"/>
                  <a:gd name="T25" fmla="*/ 340 h 1041"/>
                  <a:gd name="T26" fmla="*/ 76 w 689"/>
                  <a:gd name="T27" fmla="*/ 280 h 1041"/>
                  <a:gd name="T28" fmla="*/ 83 w 689"/>
                  <a:gd name="T29" fmla="*/ 323 h 1041"/>
                  <a:gd name="T30" fmla="*/ 133 w 689"/>
                  <a:gd name="T31" fmla="*/ 435 h 1041"/>
                  <a:gd name="T32" fmla="*/ 151 w 689"/>
                  <a:gd name="T33" fmla="*/ 458 h 1041"/>
                  <a:gd name="T34" fmla="*/ 203 w 689"/>
                  <a:gd name="T35" fmla="*/ 518 h 1041"/>
                  <a:gd name="T36" fmla="*/ 243 w 689"/>
                  <a:gd name="T37" fmla="*/ 567 h 1041"/>
                  <a:gd name="T38" fmla="*/ 332 w 689"/>
                  <a:gd name="T39" fmla="*/ 594 h 1041"/>
                  <a:gd name="T40" fmla="*/ 359 w 689"/>
                  <a:gd name="T41" fmla="*/ 494 h 1041"/>
                  <a:gd name="T42" fmla="*/ 361 w 689"/>
                  <a:gd name="T43" fmla="*/ 481 h 1041"/>
                  <a:gd name="T44" fmla="*/ 370 w 689"/>
                  <a:gd name="T45" fmla="*/ 427 h 1041"/>
                  <a:gd name="T46" fmla="*/ 376 w 689"/>
                  <a:gd name="T47" fmla="*/ 327 h 1041"/>
                  <a:gd name="T48" fmla="*/ 375 w 689"/>
                  <a:gd name="T49" fmla="*/ 287 h 1041"/>
                  <a:gd name="T50" fmla="*/ 374 w 689"/>
                  <a:gd name="T51" fmla="*/ 270 h 1041"/>
                  <a:gd name="T52" fmla="*/ 368 w 689"/>
                  <a:gd name="T53" fmla="*/ 215 h 1041"/>
                  <a:gd name="T54" fmla="*/ 363 w 689"/>
                  <a:gd name="T55" fmla="*/ 188 h 1041"/>
                  <a:gd name="T56" fmla="*/ 358 w 689"/>
                  <a:gd name="T57" fmla="*/ 165 h 1041"/>
                  <a:gd name="T58" fmla="*/ 327 w 689"/>
                  <a:gd name="T59" fmla="*/ 67 h 1041"/>
                  <a:gd name="T60" fmla="*/ 295 w 689"/>
                  <a:gd name="T61" fmla="*/ 0 h 1041"/>
                  <a:gd name="T62" fmla="*/ 346 w 689"/>
                  <a:gd name="T63" fmla="*/ 66 h 1041"/>
                  <a:gd name="T64" fmla="*/ 386 w 689"/>
                  <a:gd name="T65" fmla="*/ 146 h 1041"/>
                  <a:gd name="T66" fmla="*/ 410 w 689"/>
                  <a:gd name="T67" fmla="*/ 228 h 1041"/>
                  <a:gd name="T68" fmla="*/ 416 w 689"/>
                  <a:gd name="T69" fmla="*/ 259 h 1041"/>
                  <a:gd name="T70" fmla="*/ 425 w 689"/>
                  <a:gd name="T71" fmla="*/ 361 h 1041"/>
                  <a:gd name="T72" fmla="*/ 437 w 689"/>
                  <a:gd name="T73" fmla="*/ 370 h 1041"/>
                  <a:gd name="T74" fmla="*/ 491 w 689"/>
                  <a:gd name="T75" fmla="*/ 306 h 1041"/>
                  <a:gd name="T76" fmla="*/ 520 w 689"/>
                  <a:gd name="T77" fmla="*/ 275 h 1041"/>
                  <a:gd name="T78" fmla="*/ 546 w 689"/>
                  <a:gd name="T79" fmla="*/ 239 h 1041"/>
                  <a:gd name="T80" fmla="*/ 599 w 689"/>
                  <a:gd name="T81" fmla="*/ 113 h 1041"/>
                  <a:gd name="T82" fmla="*/ 608 w 689"/>
                  <a:gd name="T83" fmla="*/ 120 h 1041"/>
                  <a:gd name="T84" fmla="*/ 607 w 689"/>
                  <a:gd name="T85" fmla="*/ 131 h 1041"/>
                  <a:gd name="T86" fmla="*/ 578 w 689"/>
                  <a:gd name="T87" fmla="*/ 235 h 1041"/>
                  <a:gd name="T88" fmla="*/ 556 w 689"/>
                  <a:gd name="T89" fmla="*/ 280 h 1041"/>
                  <a:gd name="T90" fmla="*/ 538 w 689"/>
                  <a:gd name="T91" fmla="*/ 311 h 1041"/>
                  <a:gd name="T92" fmla="*/ 489 w 689"/>
                  <a:gd name="T93" fmla="*/ 386 h 1041"/>
                  <a:gd name="T94" fmla="*/ 425 w 689"/>
                  <a:gd name="T95" fmla="*/ 489 h 1041"/>
                  <a:gd name="T96" fmla="*/ 406 w 689"/>
                  <a:gd name="T97" fmla="*/ 605 h 1041"/>
                  <a:gd name="T98" fmla="*/ 496 w 689"/>
                  <a:gd name="T99" fmla="*/ 584 h 1041"/>
                  <a:gd name="T100" fmla="*/ 614 w 689"/>
                  <a:gd name="T101" fmla="*/ 485 h 1041"/>
                  <a:gd name="T102" fmla="*/ 685 w 689"/>
                  <a:gd name="T103" fmla="*/ 390 h 1041"/>
                  <a:gd name="T104" fmla="*/ 686 w 689"/>
                  <a:gd name="T105" fmla="*/ 390 h 1041"/>
                  <a:gd name="T106" fmla="*/ 630 w 689"/>
                  <a:gd name="T107" fmla="*/ 492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9" h="1041">
                    <a:moveTo>
                      <a:pt x="534" y="591"/>
                    </a:moveTo>
                    <a:cubicBezTo>
                      <a:pt x="537" y="590"/>
                      <a:pt x="597" y="559"/>
                      <a:pt x="667" y="589"/>
                    </a:cubicBezTo>
                    <a:cubicBezTo>
                      <a:pt x="667" y="589"/>
                      <a:pt x="587" y="584"/>
                      <a:pt x="509" y="634"/>
                    </a:cubicBezTo>
                    <a:cubicBezTo>
                      <a:pt x="493" y="644"/>
                      <a:pt x="477" y="657"/>
                      <a:pt x="462" y="672"/>
                    </a:cubicBezTo>
                    <a:cubicBezTo>
                      <a:pt x="442" y="692"/>
                      <a:pt x="423" y="718"/>
                      <a:pt x="407" y="750"/>
                    </a:cubicBezTo>
                    <a:cubicBezTo>
                      <a:pt x="401" y="762"/>
                      <a:pt x="395" y="775"/>
                      <a:pt x="390" y="788"/>
                    </a:cubicBezTo>
                    <a:cubicBezTo>
                      <a:pt x="390" y="788"/>
                      <a:pt x="374" y="851"/>
                      <a:pt x="381" y="961"/>
                    </a:cubicBezTo>
                    <a:cubicBezTo>
                      <a:pt x="381" y="961"/>
                      <a:pt x="381" y="970"/>
                      <a:pt x="383" y="983"/>
                    </a:cubicBezTo>
                    <a:cubicBezTo>
                      <a:pt x="383" y="983"/>
                      <a:pt x="383" y="983"/>
                      <a:pt x="383" y="983"/>
                    </a:cubicBezTo>
                    <a:cubicBezTo>
                      <a:pt x="387" y="1000"/>
                      <a:pt x="387" y="1026"/>
                      <a:pt x="411" y="1041"/>
                    </a:cubicBezTo>
                    <a:cubicBezTo>
                      <a:pt x="227" y="1041"/>
                      <a:pt x="227" y="1041"/>
                      <a:pt x="227" y="1041"/>
                    </a:cubicBezTo>
                    <a:cubicBezTo>
                      <a:pt x="227" y="1041"/>
                      <a:pt x="258" y="1034"/>
                      <a:pt x="266" y="968"/>
                    </a:cubicBezTo>
                    <a:cubicBezTo>
                      <a:pt x="266" y="968"/>
                      <a:pt x="266" y="968"/>
                      <a:pt x="266" y="968"/>
                    </a:cubicBezTo>
                    <a:cubicBezTo>
                      <a:pt x="267" y="935"/>
                      <a:pt x="270" y="901"/>
                      <a:pt x="274" y="866"/>
                    </a:cubicBezTo>
                    <a:cubicBezTo>
                      <a:pt x="289" y="744"/>
                      <a:pt x="247" y="642"/>
                      <a:pt x="196" y="596"/>
                    </a:cubicBezTo>
                    <a:cubicBezTo>
                      <a:pt x="192" y="592"/>
                      <a:pt x="188" y="589"/>
                      <a:pt x="184" y="586"/>
                    </a:cubicBezTo>
                    <a:cubicBezTo>
                      <a:pt x="134" y="551"/>
                      <a:pt x="73" y="547"/>
                      <a:pt x="19" y="496"/>
                    </a:cubicBezTo>
                    <a:cubicBezTo>
                      <a:pt x="13" y="489"/>
                      <a:pt x="6" y="482"/>
                      <a:pt x="0" y="473"/>
                    </a:cubicBezTo>
                    <a:cubicBezTo>
                      <a:pt x="1" y="474"/>
                      <a:pt x="9" y="482"/>
                      <a:pt x="23" y="490"/>
                    </a:cubicBezTo>
                    <a:cubicBezTo>
                      <a:pt x="23" y="490"/>
                      <a:pt x="23" y="490"/>
                      <a:pt x="23" y="490"/>
                    </a:cubicBezTo>
                    <a:cubicBezTo>
                      <a:pt x="37" y="499"/>
                      <a:pt x="57" y="509"/>
                      <a:pt x="82" y="516"/>
                    </a:cubicBezTo>
                    <a:cubicBezTo>
                      <a:pt x="103" y="522"/>
                      <a:pt x="126" y="526"/>
                      <a:pt x="154" y="527"/>
                    </a:cubicBezTo>
                    <a:cubicBezTo>
                      <a:pt x="154" y="527"/>
                      <a:pt x="137" y="509"/>
                      <a:pt x="120" y="479"/>
                    </a:cubicBezTo>
                    <a:cubicBezTo>
                      <a:pt x="114" y="470"/>
                      <a:pt x="108" y="459"/>
                      <a:pt x="103" y="447"/>
                    </a:cubicBezTo>
                    <a:cubicBezTo>
                      <a:pt x="94" y="429"/>
                      <a:pt x="86" y="408"/>
                      <a:pt x="81" y="386"/>
                    </a:cubicBezTo>
                    <a:cubicBezTo>
                      <a:pt x="77" y="372"/>
                      <a:pt x="74" y="356"/>
                      <a:pt x="73" y="340"/>
                    </a:cubicBezTo>
                    <a:cubicBezTo>
                      <a:pt x="72" y="332"/>
                      <a:pt x="72" y="323"/>
                      <a:pt x="72" y="314"/>
                    </a:cubicBezTo>
                    <a:cubicBezTo>
                      <a:pt x="73" y="303"/>
                      <a:pt x="74" y="291"/>
                      <a:pt x="76" y="280"/>
                    </a:cubicBezTo>
                    <a:cubicBezTo>
                      <a:pt x="76" y="280"/>
                      <a:pt x="76" y="290"/>
                      <a:pt x="79" y="305"/>
                    </a:cubicBezTo>
                    <a:cubicBezTo>
                      <a:pt x="80" y="311"/>
                      <a:pt x="82" y="316"/>
                      <a:pt x="83" y="323"/>
                    </a:cubicBezTo>
                    <a:cubicBezTo>
                      <a:pt x="89" y="346"/>
                      <a:pt x="98" y="377"/>
                      <a:pt x="115" y="406"/>
                    </a:cubicBezTo>
                    <a:cubicBezTo>
                      <a:pt x="120" y="416"/>
                      <a:pt x="126" y="426"/>
                      <a:pt x="133" y="435"/>
                    </a:cubicBezTo>
                    <a:cubicBezTo>
                      <a:pt x="139" y="442"/>
                      <a:pt x="145" y="450"/>
                      <a:pt x="151" y="458"/>
                    </a:cubicBezTo>
                    <a:cubicBezTo>
                      <a:pt x="151" y="458"/>
                      <a:pt x="151" y="458"/>
                      <a:pt x="151" y="458"/>
                    </a:cubicBezTo>
                    <a:cubicBezTo>
                      <a:pt x="153" y="460"/>
                      <a:pt x="155" y="462"/>
                      <a:pt x="157" y="465"/>
                    </a:cubicBezTo>
                    <a:cubicBezTo>
                      <a:pt x="171" y="482"/>
                      <a:pt x="187" y="500"/>
                      <a:pt x="203" y="518"/>
                    </a:cubicBezTo>
                    <a:cubicBezTo>
                      <a:pt x="203" y="518"/>
                      <a:pt x="203" y="518"/>
                      <a:pt x="203" y="518"/>
                    </a:cubicBezTo>
                    <a:cubicBezTo>
                      <a:pt x="216" y="534"/>
                      <a:pt x="230" y="550"/>
                      <a:pt x="243" y="567"/>
                    </a:cubicBezTo>
                    <a:cubicBezTo>
                      <a:pt x="270" y="601"/>
                      <a:pt x="293" y="637"/>
                      <a:pt x="303" y="671"/>
                    </a:cubicBezTo>
                    <a:cubicBezTo>
                      <a:pt x="303" y="671"/>
                      <a:pt x="317" y="642"/>
                      <a:pt x="332" y="594"/>
                    </a:cubicBezTo>
                    <a:cubicBezTo>
                      <a:pt x="333" y="593"/>
                      <a:pt x="333" y="593"/>
                      <a:pt x="333" y="592"/>
                    </a:cubicBezTo>
                    <a:cubicBezTo>
                      <a:pt x="342" y="565"/>
                      <a:pt x="351" y="532"/>
                      <a:pt x="359" y="494"/>
                    </a:cubicBezTo>
                    <a:cubicBezTo>
                      <a:pt x="359" y="491"/>
                      <a:pt x="360" y="489"/>
                      <a:pt x="360" y="486"/>
                    </a:cubicBezTo>
                    <a:cubicBezTo>
                      <a:pt x="361" y="484"/>
                      <a:pt x="361" y="482"/>
                      <a:pt x="361" y="481"/>
                    </a:cubicBezTo>
                    <a:cubicBezTo>
                      <a:pt x="364" y="468"/>
                      <a:pt x="366" y="454"/>
                      <a:pt x="368" y="440"/>
                    </a:cubicBezTo>
                    <a:cubicBezTo>
                      <a:pt x="369" y="436"/>
                      <a:pt x="369" y="431"/>
                      <a:pt x="370" y="427"/>
                    </a:cubicBezTo>
                    <a:cubicBezTo>
                      <a:pt x="373" y="400"/>
                      <a:pt x="375" y="371"/>
                      <a:pt x="376" y="342"/>
                    </a:cubicBezTo>
                    <a:cubicBezTo>
                      <a:pt x="376" y="337"/>
                      <a:pt x="376" y="332"/>
                      <a:pt x="376" y="327"/>
                    </a:cubicBezTo>
                    <a:cubicBezTo>
                      <a:pt x="376" y="314"/>
                      <a:pt x="376" y="301"/>
                      <a:pt x="375" y="288"/>
                    </a:cubicBezTo>
                    <a:cubicBezTo>
                      <a:pt x="375" y="287"/>
                      <a:pt x="375" y="287"/>
                      <a:pt x="375" y="287"/>
                    </a:cubicBezTo>
                    <a:cubicBezTo>
                      <a:pt x="375" y="281"/>
                      <a:pt x="374" y="276"/>
                      <a:pt x="374" y="270"/>
                    </a:cubicBezTo>
                    <a:cubicBezTo>
                      <a:pt x="374" y="270"/>
                      <a:pt x="374" y="270"/>
                      <a:pt x="374" y="270"/>
                    </a:cubicBezTo>
                    <a:cubicBezTo>
                      <a:pt x="374" y="265"/>
                      <a:pt x="373" y="261"/>
                      <a:pt x="373" y="257"/>
                    </a:cubicBezTo>
                    <a:cubicBezTo>
                      <a:pt x="372" y="243"/>
                      <a:pt x="370" y="229"/>
                      <a:pt x="368" y="215"/>
                    </a:cubicBezTo>
                    <a:cubicBezTo>
                      <a:pt x="367" y="207"/>
                      <a:pt x="365" y="199"/>
                      <a:pt x="364" y="191"/>
                    </a:cubicBezTo>
                    <a:cubicBezTo>
                      <a:pt x="363" y="190"/>
                      <a:pt x="363" y="189"/>
                      <a:pt x="363" y="188"/>
                    </a:cubicBezTo>
                    <a:cubicBezTo>
                      <a:pt x="363" y="188"/>
                      <a:pt x="363" y="188"/>
                      <a:pt x="363" y="188"/>
                    </a:cubicBezTo>
                    <a:cubicBezTo>
                      <a:pt x="362" y="181"/>
                      <a:pt x="360" y="173"/>
                      <a:pt x="358" y="165"/>
                    </a:cubicBezTo>
                    <a:cubicBezTo>
                      <a:pt x="352" y="139"/>
                      <a:pt x="344" y="113"/>
                      <a:pt x="334" y="86"/>
                    </a:cubicBezTo>
                    <a:cubicBezTo>
                      <a:pt x="332" y="80"/>
                      <a:pt x="330" y="74"/>
                      <a:pt x="327" y="67"/>
                    </a:cubicBezTo>
                    <a:cubicBezTo>
                      <a:pt x="323" y="57"/>
                      <a:pt x="319" y="48"/>
                      <a:pt x="314" y="38"/>
                    </a:cubicBezTo>
                    <a:cubicBezTo>
                      <a:pt x="308" y="25"/>
                      <a:pt x="302" y="12"/>
                      <a:pt x="295" y="0"/>
                    </a:cubicBezTo>
                    <a:cubicBezTo>
                      <a:pt x="296" y="1"/>
                      <a:pt x="310" y="14"/>
                      <a:pt x="328" y="39"/>
                    </a:cubicBezTo>
                    <a:cubicBezTo>
                      <a:pt x="334" y="47"/>
                      <a:pt x="340" y="56"/>
                      <a:pt x="346" y="66"/>
                    </a:cubicBezTo>
                    <a:cubicBezTo>
                      <a:pt x="346" y="66"/>
                      <a:pt x="346" y="66"/>
                      <a:pt x="346" y="66"/>
                    </a:cubicBezTo>
                    <a:cubicBezTo>
                      <a:pt x="359" y="87"/>
                      <a:pt x="373" y="114"/>
                      <a:pt x="386" y="146"/>
                    </a:cubicBezTo>
                    <a:cubicBezTo>
                      <a:pt x="392" y="163"/>
                      <a:pt x="398" y="181"/>
                      <a:pt x="404" y="201"/>
                    </a:cubicBezTo>
                    <a:cubicBezTo>
                      <a:pt x="406" y="210"/>
                      <a:pt x="408" y="218"/>
                      <a:pt x="410" y="228"/>
                    </a:cubicBezTo>
                    <a:cubicBezTo>
                      <a:pt x="410" y="228"/>
                      <a:pt x="410" y="228"/>
                      <a:pt x="410" y="228"/>
                    </a:cubicBezTo>
                    <a:cubicBezTo>
                      <a:pt x="412" y="238"/>
                      <a:pt x="414" y="248"/>
                      <a:pt x="416" y="259"/>
                    </a:cubicBezTo>
                    <a:cubicBezTo>
                      <a:pt x="420" y="281"/>
                      <a:pt x="423" y="305"/>
                      <a:pt x="424" y="331"/>
                    </a:cubicBezTo>
                    <a:cubicBezTo>
                      <a:pt x="424" y="340"/>
                      <a:pt x="425" y="350"/>
                      <a:pt x="425" y="361"/>
                    </a:cubicBezTo>
                    <a:cubicBezTo>
                      <a:pt x="425" y="370"/>
                      <a:pt x="425" y="379"/>
                      <a:pt x="425" y="389"/>
                    </a:cubicBezTo>
                    <a:cubicBezTo>
                      <a:pt x="425" y="389"/>
                      <a:pt x="429" y="381"/>
                      <a:pt x="437" y="370"/>
                    </a:cubicBezTo>
                    <a:cubicBezTo>
                      <a:pt x="442" y="362"/>
                      <a:pt x="449" y="353"/>
                      <a:pt x="457" y="344"/>
                    </a:cubicBezTo>
                    <a:cubicBezTo>
                      <a:pt x="467" y="331"/>
                      <a:pt x="478" y="317"/>
                      <a:pt x="491" y="306"/>
                    </a:cubicBezTo>
                    <a:cubicBezTo>
                      <a:pt x="495" y="302"/>
                      <a:pt x="501" y="297"/>
                      <a:pt x="506" y="291"/>
                    </a:cubicBezTo>
                    <a:cubicBezTo>
                      <a:pt x="511" y="286"/>
                      <a:pt x="515" y="281"/>
                      <a:pt x="520" y="275"/>
                    </a:cubicBezTo>
                    <a:cubicBezTo>
                      <a:pt x="528" y="265"/>
                      <a:pt x="537" y="253"/>
                      <a:pt x="546" y="239"/>
                    </a:cubicBezTo>
                    <a:cubicBezTo>
                      <a:pt x="546" y="239"/>
                      <a:pt x="546" y="239"/>
                      <a:pt x="546" y="239"/>
                    </a:cubicBezTo>
                    <a:cubicBezTo>
                      <a:pt x="551" y="231"/>
                      <a:pt x="556" y="222"/>
                      <a:pt x="561" y="213"/>
                    </a:cubicBezTo>
                    <a:cubicBezTo>
                      <a:pt x="575" y="186"/>
                      <a:pt x="588" y="153"/>
                      <a:pt x="599" y="113"/>
                    </a:cubicBezTo>
                    <a:cubicBezTo>
                      <a:pt x="602" y="101"/>
                      <a:pt x="605" y="88"/>
                      <a:pt x="608" y="74"/>
                    </a:cubicBezTo>
                    <a:cubicBezTo>
                      <a:pt x="608" y="74"/>
                      <a:pt x="611" y="91"/>
                      <a:pt x="608" y="120"/>
                    </a:cubicBezTo>
                    <a:cubicBezTo>
                      <a:pt x="608" y="123"/>
                      <a:pt x="607" y="127"/>
                      <a:pt x="607" y="131"/>
                    </a:cubicBezTo>
                    <a:cubicBezTo>
                      <a:pt x="607" y="131"/>
                      <a:pt x="607" y="131"/>
                      <a:pt x="607" y="131"/>
                    </a:cubicBezTo>
                    <a:cubicBezTo>
                      <a:pt x="606" y="137"/>
                      <a:pt x="605" y="143"/>
                      <a:pt x="604" y="150"/>
                    </a:cubicBezTo>
                    <a:cubicBezTo>
                      <a:pt x="600" y="174"/>
                      <a:pt x="592" y="203"/>
                      <a:pt x="578" y="235"/>
                    </a:cubicBezTo>
                    <a:cubicBezTo>
                      <a:pt x="574" y="244"/>
                      <a:pt x="570" y="253"/>
                      <a:pt x="566" y="262"/>
                    </a:cubicBezTo>
                    <a:cubicBezTo>
                      <a:pt x="563" y="268"/>
                      <a:pt x="560" y="274"/>
                      <a:pt x="556" y="280"/>
                    </a:cubicBezTo>
                    <a:cubicBezTo>
                      <a:pt x="553" y="286"/>
                      <a:pt x="550" y="291"/>
                      <a:pt x="547" y="297"/>
                    </a:cubicBezTo>
                    <a:cubicBezTo>
                      <a:pt x="544" y="302"/>
                      <a:pt x="541" y="306"/>
                      <a:pt x="538" y="311"/>
                    </a:cubicBezTo>
                    <a:cubicBezTo>
                      <a:pt x="521" y="337"/>
                      <a:pt x="508" y="359"/>
                      <a:pt x="496" y="376"/>
                    </a:cubicBezTo>
                    <a:cubicBezTo>
                      <a:pt x="493" y="379"/>
                      <a:pt x="491" y="383"/>
                      <a:pt x="489" y="386"/>
                    </a:cubicBezTo>
                    <a:cubicBezTo>
                      <a:pt x="448" y="446"/>
                      <a:pt x="439" y="449"/>
                      <a:pt x="427" y="479"/>
                    </a:cubicBezTo>
                    <a:cubicBezTo>
                      <a:pt x="427" y="479"/>
                      <a:pt x="426" y="483"/>
                      <a:pt x="425" y="489"/>
                    </a:cubicBezTo>
                    <a:cubicBezTo>
                      <a:pt x="425" y="492"/>
                      <a:pt x="424" y="497"/>
                      <a:pt x="423" y="501"/>
                    </a:cubicBezTo>
                    <a:cubicBezTo>
                      <a:pt x="419" y="526"/>
                      <a:pt x="411" y="568"/>
                      <a:pt x="406" y="605"/>
                    </a:cubicBezTo>
                    <a:cubicBezTo>
                      <a:pt x="401" y="635"/>
                      <a:pt x="397" y="663"/>
                      <a:pt x="396" y="677"/>
                    </a:cubicBezTo>
                    <a:cubicBezTo>
                      <a:pt x="396" y="677"/>
                      <a:pt x="444" y="624"/>
                      <a:pt x="496" y="584"/>
                    </a:cubicBezTo>
                    <a:cubicBezTo>
                      <a:pt x="502" y="579"/>
                      <a:pt x="509" y="574"/>
                      <a:pt x="515" y="570"/>
                    </a:cubicBezTo>
                    <a:cubicBezTo>
                      <a:pt x="545" y="548"/>
                      <a:pt x="581" y="519"/>
                      <a:pt x="614" y="485"/>
                    </a:cubicBezTo>
                    <a:cubicBezTo>
                      <a:pt x="615" y="485"/>
                      <a:pt x="615" y="484"/>
                      <a:pt x="616" y="483"/>
                    </a:cubicBezTo>
                    <a:cubicBezTo>
                      <a:pt x="644" y="454"/>
                      <a:pt x="669" y="422"/>
                      <a:pt x="685" y="390"/>
                    </a:cubicBezTo>
                    <a:cubicBezTo>
                      <a:pt x="686" y="387"/>
                      <a:pt x="688" y="385"/>
                      <a:pt x="689" y="383"/>
                    </a:cubicBezTo>
                    <a:cubicBezTo>
                      <a:pt x="689" y="383"/>
                      <a:pt x="688" y="386"/>
                      <a:pt x="686" y="390"/>
                    </a:cubicBezTo>
                    <a:cubicBezTo>
                      <a:pt x="681" y="406"/>
                      <a:pt x="665" y="444"/>
                      <a:pt x="632" y="490"/>
                    </a:cubicBezTo>
                    <a:cubicBezTo>
                      <a:pt x="631" y="490"/>
                      <a:pt x="631" y="491"/>
                      <a:pt x="630" y="492"/>
                    </a:cubicBezTo>
                    <a:cubicBezTo>
                      <a:pt x="607" y="523"/>
                      <a:pt x="576" y="558"/>
                      <a:pt x="534" y="59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dirty="0">
                  <a:latin typeface="Roboto condensed"/>
                  <a:cs typeface="Roboto condensed"/>
                </a:endParaRPr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CA132ED4-363C-4026-A036-CDC9DCF16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263" y="3705009"/>
                <a:ext cx="1304967" cy="1306707"/>
              </a:xfrm>
              <a:custGeom>
                <a:avLst/>
                <a:gdLst>
                  <a:gd name="T0" fmla="*/ 996292 w 327"/>
                  <a:gd name="T1" fmla="*/ 610022 h 328"/>
                  <a:gd name="T2" fmla="*/ 965447 w 327"/>
                  <a:gd name="T3" fmla="*/ 705530 h 328"/>
                  <a:gd name="T4" fmla="*/ 956194 w 327"/>
                  <a:gd name="T5" fmla="*/ 724016 h 328"/>
                  <a:gd name="T6" fmla="*/ 740279 w 327"/>
                  <a:gd name="T7" fmla="*/ 945842 h 328"/>
                  <a:gd name="T8" fmla="*/ 626153 w 327"/>
                  <a:gd name="T9" fmla="*/ 988975 h 328"/>
                  <a:gd name="T10" fmla="*/ 533618 w 327"/>
                  <a:gd name="T11" fmla="*/ 1001298 h 328"/>
                  <a:gd name="T12" fmla="*/ 129549 w 327"/>
                  <a:gd name="T13" fmla="*/ 831848 h 328"/>
                  <a:gd name="T14" fmla="*/ 46267 w 327"/>
                  <a:gd name="T15" fmla="*/ 699368 h 328"/>
                  <a:gd name="T16" fmla="*/ 6169 w 327"/>
                  <a:gd name="T17" fmla="*/ 526837 h 328"/>
                  <a:gd name="T18" fmla="*/ 98704 w 327"/>
                  <a:gd name="T19" fmla="*/ 209502 h 328"/>
                  <a:gd name="T20" fmla="*/ 120295 w 327"/>
                  <a:gd name="T21" fmla="*/ 181774 h 328"/>
                  <a:gd name="T22" fmla="*/ 305365 w 327"/>
                  <a:gd name="T23" fmla="*/ 43133 h 328"/>
                  <a:gd name="T24" fmla="*/ 407153 w 327"/>
                  <a:gd name="T25" fmla="*/ 12324 h 328"/>
                  <a:gd name="T26" fmla="*/ 478097 w 327"/>
                  <a:gd name="T27" fmla="*/ 3081 h 328"/>
                  <a:gd name="T28" fmla="*/ 478097 w 327"/>
                  <a:gd name="T29" fmla="*/ 3081 h 328"/>
                  <a:gd name="T30" fmla="*/ 481181 w 327"/>
                  <a:gd name="T31" fmla="*/ 3081 h 328"/>
                  <a:gd name="T32" fmla="*/ 561378 w 327"/>
                  <a:gd name="T33" fmla="*/ 3081 h 328"/>
                  <a:gd name="T34" fmla="*/ 561378 w 327"/>
                  <a:gd name="T35" fmla="*/ 3081 h 328"/>
                  <a:gd name="T36" fmla="*/ 764955 w 327"/>
                  <a:gd name="T37" fmla="*/ 73942 h 328"/>
                  <a:gd name="T38" fmla="*/ 814307 w 327"/>
                  <a:gd name="T39" fmla="*/ 104751 h 328"/>
                  <a:gd name="T40" fmla="*/ 922264 w 327"/>
                  <a:gd name="T41" fmla="*/ 221826 h 328"/>
                  <a:gd name="T42" fmla="*/ 922264 w 327"/>
                  <a:gd name="T43" fmla="*/ 224907 h 328"/>
                  <a:gd name="T44" fmla="*/ 950025 w 327"/>
                  <a:gd name="T45" fmla="*/ 264959 h 328"/>
                  <a:gd name="T46" fmla="*/ 1008630 w 327"/>
                  <a:gd name="T47" fmla="*/ 477542 h 328"/>
                  <a:gd name="T48" fmla="*/ 996292 w 327"/>
                  <a:gd name="T49" fmla="*/ 610022 h 3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27" h="328">
                    <a:moveTo>
                      <a:pt x="323" y="198"/>
                    </a:moveTo>
                    <a:cubicBezTo>
                      <a:pt x="321" y="209"/>
                      <a:pt x="317" y="219"/>
                      <a:pt x="313" y="229"/>
                    </a:cubicBezTo>
                    <a:cubicBezTo>
                      <a:pt x="312" y="231"/>
                      <a:pt x="311" y="233"/>
                      <a:pt x="310" y="235"/>
                    </a:cubicBezTo>
                    <a:cubicBezTo>
                      <a:pt x="295" y="266"/>
                      <a:pt x="270" y="291"/>
                      <a:pt x="240" y="307"/>
                    </a:cubicBezTo>
                    <a:cubicBezTo>
                      <a:pt x="228" y="313"/>
                      <a:pt x="216" y="318"/>
                      <a:pt x="203" y="321"/>
                    </a:cubicBezTo>
                    <a:cubicBezTo>
                      <a:pt x="193" y="323"/>
                      <a:pt x="183" y="325"/>
                      <a:pt x="173" y="325"/>
                    </a:cubicBezTo>
                    <a:cubicBezTo>
                      <a:pt x="121" y="328"/>
                      <a:pt x="74" y="306"/>
                      <a:pt x="42" y="270"/>
                    </a:cubicBezTo>
                    <a:cubicBezTo>
                      <a:pt x="31" y="257"/>
                      <a:pt x="22" y="243"/>
                      <a:pt x="15" y="227"/>
                    </a:cubicBezTo>
                    <a:cubicBezTo>
                      <a:pt x="8" y="210"/>
                      <a:pt x="3" y="191"/>
                      <a:pt x="2" y="171"/>
                    </a:cubicBezTo>
                    <a:cubicBezTo>
                      <a:pt x="0" y="133"/>
                      <a:pt x="12" y="97"/>
                      <a:pt x="32" y="68"/>
                    </a:cubicBezTo>
                    <a:cubicBezTo>
                      <a:pt x="35" y="65"/>
                      <a:pt x="37" y="62"/>
                      <a:pt x="39" y="59"/>
                    </a:cubicBezTo>
                    <a:cubicBezTo>
                      <a:pt x="55" y="40"/>
                      <a:pt x="76" y="24"/>
                      <a:pt x="99" y="14"/>
                    </a:cubicBezTo>
                    <a:cubicBezTo>
                      <a:pt x="109" y="10"/>
                      <a:pt x="120" y="6"/>
                      <a:pt x="132" y="4"/>
                    </a:cubicBezTo>
                    <a:cubicBezTo>
                      <a:pt x="139" y="2"/>
                      <a:pt x="147" y="1"/>
                      <a:pt x="155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5" y="1"/>
                      <a:pt x="156" y="1"/>
                      <a:pt x="156" y="1"/>
                    </a:cubicBezTo>
                    <a:cubicBezTo>
                      <a:pt x="165" y="0"/>
                      <a:pt x="173" y="0"/>
                      <a:pt x="182" y="1"/>
                    </a:cubicBezTo>
                    <a:cubicBezTo>
                      <a:pt x="182" y="1"/>
                      <a:pt x="182" y="1"/>
                      <a:pt x="182" y="1"/>
                    </a:cubicBezTo>
                    <a:cubicBezTo>
                      <a:pt x="206" y="4"/>
                      <a:pt x="228" y="12"/>
                      <a:pt x="248" y="24"/>
                    </a:cubicBezTo>
                    <a:cubicBezTo>
                      <a:pt x="253" y="27"/>
                      <a:pt x="259" y="30"/>
                      <a:pt x="264" y="34"/>
                    </a:cubicBezTo>
                    <a:cubicBezTo>
                      <a:pt x="277" y="45"/>
                      <a:pt x="290" y="58"/>
                      <a:pt x="299" y="72"/>
                    </a:cubicBezTo>
                    <a:cubicBezTo>
                      <a:pt x="299" y="73"/>
                      <a:pt x="299" y="73"/>
                      <a:pt x="299" y="73"/>
                    </a:cubicBezTo>
                    <a:cubicBezTo>
                      <a:pt x="302" y="77"/>
                      <a:pt x="305" y="82"/>
                      <a:pt x="308" y="86"/>
                    </a:cubicBezTo>
                    <a:cubicBezTo>
                      <a:pt x="319" y="107"/>
                      <a:pt x="325" y="130"/>
                      <a:pt x="327" y="155"/>
                    </a:cubicBezTo>
                    <a:cubicBezTo>
                      <a:pt x="327" y="170"/>
                      <a:pt x="326" y="184"/>
                      <a:pt x="323" y="19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  <a:extLst/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9" name="그룹 63">
                <a:extLst>
                  <a:ext uri="{FF2B5EF4-FFF2-40B4-BE49-F238E27FC236}">
                    <a16:creationId xmlns:a16="http://schemas.microsoft.com/office/drawing/2014/main" id="{EC8BC31B-CD96-4BDA-8820-D03BB461966B}"/>
                  </a:ext>
                </a:extLst>
              </p:cNvPr>
              <p:cNvGrpSpPr/>
              <p:nvPr/>
            </p:nvGrpSpPr>
            <p:grpSpPr bwMode="auto">
              <a:xfrm>
                <a:off x="4335620" y="2197369"/>
                <a:ext cx="3395049" cy="2324681"/>
                <a:chOff x="119329" y="2150296"/>
                <a:chExt cx="2182433" cy="1494568"/>
              </a:xfrm>
              <a:solidFill>
                <a:schemeClr val="accent1">
                  <a:alpha val="30000"/>
                </a:schemeClr>
              </a:solidFill>
            </p:grpSpPr>
            <p:sp>
              <p:nvSpPr>
                <p:cNvPr id="34" name="Freeform 25">
                  <a:extLst>
                    <a:ext uri="{FF2B5EF4-FFF2-40B4-BE49-F238E27FC236}">
                      <a16:creationId xmlns:a16="http://schemas.microsoft.com/office/drawing/2014/main" id="{1C3CB587-9F31-4472-B91C-684934463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329" y="2539318"/>
                  <a:ext cx="368300" cy="368300"/>
                </a:xfrm>
                <a:custGeom>
                  <a:avLst/>
                  <a:gdLst>
                    <a:gd name="T0" fmla="*/ 142 w 144"/>
                    <a:gd name="T1" fmla="*/ 69 h 144"/>
                    <a:gd name="T2" fmla="*/ 76 w 144"/>
                    <a:gd name="T3" fmla="*/ 142 h 144"/>
                    <a:gd name="T4" fmla="*/ 2 w 144"/>
                    <a:gd name="T5" fmla="*/ 76 h 144"/>
                    <a:gd name="T6" fmla="*/ 69 w 144"/>
                    <a:gd name="T7" fmla="*/ 2 h 144"/>
                    <a:gd name="T8" fmla="*/ 142 w 144"/>
                    <a:gd name="T9" fmla="*/ 6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144">
                      <a:moveTo>
                        <a:pt x="142" y="69"/>
                      </a:moveTo>
                      <a:cubicBezTo>
                        <a:pt x="144" y="107"/>
                        <a:pt x="114" y="140"/>
                        <a:pt x="76" y="142"/>
                      </a:cubicBezTo>
                      <a:cubicBezTo>
                        <a:pt x="37" y="144"/>
                        <a:pt x="4" y="114"/>
                        <a:pt x="2" y="76"/>
                      </a:cubicBezTo>
                      <a:cubicBezTo>
                        <a:pt x="0" y="37"/>
                        <a:pt x="30" y="4"/>
                        <a:pt x="69" y="2"/>
                      </a:cubicBezTo>
                      <a:cubicBezTo>
                        <a:pt x="107" y="0"/>
                        <a:pt x="140" y="30"/>
                        <a:pt x="142" y="69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  <a:alpha val="1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35" name="Freeform 26">
                  <a:extLst>
                    <a:ext uri="{FF2B5EF4-FFF2-40B4-BE49-F238E27FC236}">
                      <a16:creationId xmlns:a16="http://schemas.microsoft.com/office/drawing/2014/main" id="{5A71B574-8B8A-4A5E-9D2F-983D717F7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1874" y="3062681"/>
                  <a:ext cx="369888" cy="368300"/>
                </a:xfrm>
                <a:custGeom>
                  <a:avLst/>
                  <a:gdLst>
                    <a:gd name="T0" fmla="*/ 142 w 144"/>
                    <a:gd name="T1" fmla="*/ 69 h 144"/>
                    <a:gd name="T2" fmla="*/ 75 w 144"/>
                    <a:gd name="T3" fmla="*/ 142 h 144"/>
                    <a:gd name="T4" fmla="*/ 1 w 144"/>
                    <a:gd name="T5" fmla="*/ 76 h 144"/>
                    <a:gd name="T6" fmla="*/ 68 w 144"/>
                    <a:gd name="T7" fmla="*/ 2 h 144"/>
                    <a:gd name="T8" fmla="*/ 142 w 144"/>
                    <a:gd name="T9" fmla="*/ 6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144">
                      <a:moveTo>
                        <a:pt x="142" y="69"/>
                      </a:moveTo>
                      <a:cubicBezTo>
                        <a:pt x="144" y="108"/>
                        <a:pt x="114" y="141"/>
                        <a:pt x="75" y="142"/>
                      </a:cubicBezTo>
                      <a:cubicBezTo>
                        <a:pt x="36" y="144"/>
                        <a:pt x="3" y="115"/>
                        <a:pt x="1" y="76"/>
                      </a:cubicBezTo>
                      <a:cubicBezTo>
                        <a:pt x="0" y="37"/>
                        <a:pt x="29" y="4"/>
                        <a:pt x="68" y="2"/>
                      </a:cubicBezTo>
                      <a:cubicBezTo>
                        <a:pt x="107" y="0"/>
                        <a:pt x="140" y="30"/>
                        <a:pt x="142" y="6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69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36" name="Freeform 27">
                  <a:extLst>
                    <a:ext uri="{FF2B5EF4-FFF2-40B4-BE49-F238E27FC236}">
                      <a16:creationId xmlns:a16="http://schemas.microsoft.com/office/drawing/2014/main" id="{99007BB6-A034-4585-A40C-F41D4C881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0381" y="3274976"/>
                  <a:ext cx="371475" cy="369888"/>
                </a:xfrm>
                <a:custGeom>
                  <a:avLst/>
                  <a:gdLst>
                    <a:gd name="T0" fmla="*/ 143 w 145"/>
                    <a:gd name="T1" fmla="*/ 68 h 144"/>
                    <a:gd name="T2" fmla="*/ 76 w 145"/>
                    <a:gd name="T3" fmla="*/ 142 h 144"/>
                    <a:gd name="T4" fmla="*/ 2 w 145"/>
                    <a:gd name="T5" fmla="*/ 75 h 144"/>
                    <a:gd name="T6" fmla="*/ 69 w 145"/>
                    <a:gd name="T7" fmla="*/ 2 h 144"/>
                    <a:gd name="T8" fmla="*/ 143 w 145"/>
                    <a:gd name="T9" fmla="*/ 68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" h="144">
                      <a:moveTo>
                        <a:pt x="143" y="68"/>
                      </a:moveTo>
                      <a:cubicBezTo>
                        <a:pt x="145" y="107"/>
                        <a:pt x="115" y="140"/>
                        <a:pt x="76" y="142"/>
                      </a:cubicBezTo>
                      <a:cubicBezTo>
                        <a:pt x="37" y="144"/>
                        <a:pt x="4" y="114"/>
                        <a:pt x="2" y="75"/>
                      </a:cubicBezTo>
                      <a:cubicBezTo>
                        <a:pt x="0" y="36"/>
                        <a:pt x="30" y="3"/>
                        <a:pt x="69" y="2"/>
                      </a:cubicBezTo>
                      <a:cubicBezTo>
                        <a:pt x="108" y="0"/>
                        <a:pt x="141" y="29"/>
                        <a:pt x="143" y="6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41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37" name="Freeform 28">
                  <a:extLst>
                    <a:ext uri="{FF2B5EF4-FFF2-40B4-BE49-F238E27FC236}">
                      <a16:creationId xmlns:a16="http://schemas.microsoft.com/office/drawing/2014/main" id="{EAAF13D6-63DA-42B0-BB74-1DFA9EF37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575" y="2244725"/>
                  <a:ext cx="369888" cy="369888"/>
                </a:xfrm>
                <a:custGeom>
                  <a:avLst/>
                  <a:gdLst>
                    <a:gd name="T0" fmla="*/ 143 w 144"/>
                    <a:gd name="T1" fmla="*/ 68 h 144"/>
                    <a:gd name="T2" fmla="*/ 76 w 144"/>
                    <a:gd name="T3" fmla="*/ 142 h 144"/>
                    <a:gd name="T4" fmla="*/ 2 w 144"/>
                    <a:gd name="T5" fmla="*/ 75 h 144"/>
                    <a:gd name="T6" fmla="*/ 69 w 144"/>
                    <a:gd name="T7" fmla="*/ 2 h 144"/>
                    <a:gd name="T8" fmla="*/ 143 w 144"/>
                    <a:gd name="T9" fmla="*/ 68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4" h="144">
                      <a:moveTo>
                        <a:pt x="143" y="68"/>
                      </a:moveTo>
                      <a:cubicBezTo>
                        <a:pt x="144" y="107"/>
                        <a:pt x="115" y="140"/>
                        <a:pt x="76" y="142"/>
                      </a:cubicBezTo>
                      <a:cubicBezTo>
                        <a:pt x="37" y="144"/>
                        <a:pt x="4" y="114"/>
                        <a:pt x="2" y="75"/>
                      </a:cubicBezTo>
                      <a:cubicBezTo>
                        <a:pt x="0" y="37"/>
                        <a:pt x="30" y="4"/>
                        <a:pt x="69" y="2"/>
                      </a:cubicBezTo>
                      <a:cubicBezTo>
                        <a:pt x="108" y="0"/>
                        <a:pt x="141" y="30"/>
                        <a:pt x="143" y="68"/>
                      </a:cubicBezTo>
                      <a:close/>
                    </a:path>
                  </a:pathLst>
                </a:custGeom>
                <a:solidFill>
                  <a:schemeClr val="tx2">
                    <a:lumMod val="50000"/>
                    <a:alpha val="1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38" name="Freeform 29">
                  <a:extLst>
                    <a:ext uri="{FF2B5EF4-FFF2-40B4-BE49-F238E27FC236}">
                      <a16:creationId xmlns:a16="http://schemas.microsoft.com/office/drawing/2014/main" id="{3388D48E-2DCF-46CB-BB4C-A1D57D0BE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4479" y="2150296"/>
                  <a:ext cx="348324" cy="352328"/>
                </a:xfrm>
                <a:custGeom>
                  <a:avLst/>
                  <a:gdLst>
                    <a:gd name="T0" fmla="*/ 53 w 54"/>
                    <a:gd name="T1" fmla="*/ 25 h 54"/>
                    <a:gd name="T2" fmla="*/ 28 w 54"/>
                    <a:gd name="T3" fmla="*/ 53 h 54"/>
                    <a:gd name="T4" fmla="*/ 1 w 54"/>
                    <a:gd name="T5" fmla="*/ 28 h 54"/>
                    <a:gd name="T6" fmla="*/ 26 w 54"/>
                    <a:gd name="T7" fmla="*/ 1 h 54"/>
                    <a:gd name="T8" fmla="*/ 53 w 54"/>
                    <a:gd name="T9" fmla="*/ 2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54">
                      <a:moveTo>
                        <a:pt x="53" y="25"/>
                      </a:moveTo>
                      <a:cubicBezTo>
                        <a:pt x="54" y="40"/>
                        <a:pt x="43" y="52"/>
                        <a:pt x="28" y="53"/>
                      </a:cubicBezTo>
                      <a:cubicBezTo>
                        <a:pt x="14" y="54"/>
                        <a:pt x="2" y="42"/>
                        <a:pt x="1" y="28"/>
                      </a:cubicBezTo>
                      <a:cubicBezTo>
                        <a:pt x="0" y="14"/>
                        <a:pt x="11" y="1"/>
                        <a:pt x="26" y="1"/>
                      </a:cubicBezTo>
                      <a:cubicBezTo>
                        <a:pt x="40" y="0"/>
                        <a:pt x="52" y="11"/>
                        <a:pt x="53" y="2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</p:grpSp>
          <p:grpSp>
            <p:nvGrpSpPr>
              <p:cNvPr id="20" name="그룹 70">
                <a:extLst>
                  <a:ext uri="{FF2B5EF4-FFF2-40B4-BE49-F238E27FC236}">
                    <a16:creationId xmlns:a16="http://schemas.microsoft.com/office/drawing/2014/main" id="{89D1090C-44ED-43B8-BA2D-09FAF8E0FC83}"/>
                  </a:ext>
                </a:extLst>
              </p:cNvPr>
              <p:cNvGrpSpPr/>
              <p:nvPr/>
            </p:nvGrpSpPr>
            <p:grpSpPr bwMode="auto">
              <a:xfrm>
                <a:off x="5236599" y="2880069"/>
                <a:ext cx="1874397" cy="1417336"/>
                <a:chOff x="4337050" y="2176464"/>
                <a:chExt cx="1204913" cy="911224"/>
              </a:xfrm>
              <a:solidFill>
                <a:schemeClr val="accent1">
                  <a:alpha val="60000"/>
                </a:schemeClr>
              </a:solidFill>
            </p:grpSpPr>
            <p:sp>
              <p:nvSpPr>
                <p:cNvPr id="32" name="Freeform 32">
                  <a:extLst>
                    <a:ext uri="{FF2B5EF4-FFF2-40B4-BE49-F238E27FC236}">
                      <a16:creationId xmlns:a16="http://schemas.microsoft.com/office/drawing/2014/main" id="{C1767463-F68C-49CA-8A91-51FCC6D2E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7050" y="2176464"/>
                  <a:ext cx="630238" cy="631825"/>
                </a:xfrm>
                <a:custGeom>
                  <a:avLst/>
                  <a:gdLst>
                    <a:gd name="T0" fmla="*/ 243 w 246"/>
                    <a:gd name="T1" fmla="*/ 118 h 247"/>
                    <a:gd name="T2" fmla="*/ 129 w 246"/>
                    <a:gd name="T3" fmla="*/ 243 h 247"/>
                    <a:gd name="T4" fmla="*/ 3 w 246"/>
                    <a:gd name="T5" fmla="*/ 130 h 247"/>
                    <a:gd name="T6" fmla="*/ 117 w 246"/>
                    <a:gd name="T7" fmla="*/ 4 h 247"/>
                    <a:gd name="T8" fmla="*/ 243 w 246"/>
                    <a:gd name="T9" fmla="*/ 118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247">
                      <a:moveTo>
                        <a:pt x="243" y="118"/>
                      </a:moveTo>
                      <a:cubicBezTo>
                        <a:pt x="246" y="184"/>
                        <a:pt x="195" y="240"/>
                        <a:pt x="129" y="243"/>
                      </a:cubicBezTo>
                      <a:cubicBezTo>
                        <a:pt x="63" y="247"/>
                        <a:pt x="7" y="196"/>
                        <a:pt x="3" y="130"/>
                      </a:cubicBezTo>
                      <a:cubicBezTo>
                        <a:pt x="0" y="63"/>
                        <a:pt x="51" y="7"/>
                        <a:pt x="117" y="4"/>
                      </a:cubicBezTo>
                      <a:cubicBezTo>
                        <a:pt x="183" y="0"/>
                        <a:pt x="240" y="51"/>
                        <a:pt x="243" y="118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alpha val="8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33" name="Freeform 33">
                  <a:extLst>
                    <a:ext uri="{FF2B5EF4-FFF2-40B4-BE49-F238E27FC236}">
                      <a16:creationId xmlns:a16="http://schemas.microsoft.com/office/drawing/2014/main" id="{8DD1AF72-111D-451C-B7BD-625179B46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3325" y="2560638"/>
                  <a:ext cx="528638" cy="527050"/>
                </a:xfrm>
                <a:custGeom>
                  <a:avLst/>
                  <a:gdLst>
                    <a:gd name="T0" fmla="*/ 204 w 206"/>
                    <a:gd name="T1" fmla="*/ 98 h 206"/>
                    <a:gd name="T2" fmla="*/ 108 w 206"/>
                    <a:gd name="T3" fmla="*/ 203 h 206"/>
                    <a:gd name="T4" fmla="*/ 3 w 206"/>
                    <a:gd name="T5" fmla="*/ 108 h 206"/>
                    <a:gd name="T6" fmla="*/ 98 w 206"/>
                    <a:gd name="T7" fmla="*/ 3 h 206"/>
                    <a:gd name="T8" fmla="*/ 204 w 206"/>
                    <a:gd name="T9" fmla="*/ 98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6" h="206">
                      <a:moveTo>
                        <a:pt x="204" y="98"/>
                      </a:moveTo>
                      <a:cubicBezTo>
                        <a:pt x="206" y="153"/>
                        <a:pt x="164" y="200"/>
                        <a:pt x="108" y="203"/>
                      </a:cubicBezTo>
                      <a:cubicBezTo>
                        <a:pt x="53" y="206"/>
                        <a:pt x="6" y="163"/>
                        <a:pt x="3" y="108"/>
                      </a:cubicBezTo>
                      <a:cubicBezTo>
                        <a:pt x="0" y="52"/>
                        <a:pt x="43" y="5"/>
                        <a:pt x="98" y="3"/>
                      </a:cubicBezTo>
                      <a:cubicBezTo>
                        <a:pt x="154" y="0"/>
                        <a:pt x="201" y="42"/>
                        <a:pt x="204" y="9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41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</p:grpSp>
          <p:grpSp>
            <p:nvGrpSpPr>
              <p:cNvPr id="21" name="그룹 74">
                <a:extLst>
                  <a:ext uri="{FF2B5EF4-FFF2-40B4-BE49-F238E27FC236}">
                    <a16:creationId xmlns:a16="http://schemas.microsoft.com/office/drawing/2014/main" id="{20BD58D4-38BB-4386-A86A-7F0B6CEF4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7383" y="1278230"/>
                <a:ext cx="3161571" cy="4057578"/>
                <a:chOff x="3376463" y="826793"/>
                <a:chExt cx="2445579" cy="3139085"/>
              </a:xfrm>
            </p:grpSpPr>
            <p:sp>
              <p:nvSpPr>
                <p:cNvPr id="23" name="Freeform 5">
                  <a:extLst>
                    <a:ext uri="{FF2B5EF4-FFF2-40B4-BE49-F238E27FC236}">
                      <a16:creationId xmlns:a16="http://schemas.microsoft.com/office/drawing/2014/main" id="{9D49E5E3-0A8B-4FFF-B70B-89AAE5729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9928" y="1469265"/>
                  <a:ext cx="617396" cy="613484"/>
                </a:xfrm>
                <a:custGeom>
                  <a:avLst/>
                  <a:gdLst>
                    <a:gd name="T0" fmla="*/ 197 w 200"/>
                    <a:gd name="T1" fmla="*/ 95 h 199"/>
                    <a:gd name="T2" fmla="*/ 105 w 200"/>
                    <a:gd name="T3" fmla="*/ 197 h 199"/>
                    <a:gd name="T4" fmla="*/ 3 w 200"/>
                    <a:gd name="T5" fmla="*/ 105 h 199"/>
                    <a:gd name="T6" fmla="*/ 95 w 200"/>
                    <a:gd name="T7" fmla="*/ 3 h 199"/>
                    <a:gd name="T8" fmla="*/ 197 w 200"/>
                    <a:gd name="T9" fmla="*/ 95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199">
                      <a:moveTo>
                        <a:pt x="197" y="95"/>
                      </a:moveTo>
                      <a:cubicBezTo>
                        <a:pt x="200" y="148"/>
                        <a:pt x="158" y="194"/>
                        <a:pt x="105" y="197"/>
                      </a:cubicBezTo>
                      <a:cubicBezTo>
                        <a:pt x="51" y="199"/>
                        <a:pt x="6" y="158"/>
                        <a:pt x="3" y="105"/>
                      </a:cubicBezTo>
                      <a:cubicBezTo>
                        <a:pt x="0" y="51"/>
                        <a:pt x="42" y="5"/>
                        <a:pt x="95" y="3"/>
                      </a:cubicBezTo>
                      <a:cubicBezTo>
                        <a:pt x="149" y="0"/>
                        <a:pt x="194" y="41"/>
                        <a:pt x="197" y="95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4" name="Freeform 6">
                  <a:extLst>
                    <a:ext uri="{FF2B5EF4-FFF2-40B4-BE49-F238E27FC236}">
                      <a16:creationId xmlns:a16="http://schemas.microsoft.com/office/drawing/2014/main" id="{9704FEC8-0A23-497F-BDC5-86D2AE0DA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4508" y="2445505"/>
                  <a:ext cx="212021" cy="214719"/>
                </a:xfrm>
                <a:custGeom>
                  <a:avLst/>
                  <a:gdLst>
                    <a:gd name="T0" fmla="*/ 68 w 69"/>
                    <a:gd name="T1" fmla="*/ 33 h 69"/>
                    <a:gd name="T2" fmla="*/ 36 w 69"/>
                    <a:gd name="T3" fmla="*/ 68 h 69"/>
                    <a:gd name="T4" fmla="*/ 0 w 69"/>
                    <a:gd name="T5" fmla="*/ 36 h 69"/>
                    <a:gd name="T6" fmla="*/ 32 w 69"/>
                    <a:gd name="T7" fmla="*/ 1 h 69"/>
                    <a:gd name="T8" fmla="*/ 68 w 69"/>
                    <a:gd name="T9" fmla="*/ 3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69">
                      <a:moveTo>
                        <a:pt x="68" y="33"/>
                      </a:moveTo>
                      <a:cubicBezTo>
                        <a:pt x="69" y="52"/>
                        <a:pt x="54" y="67"/>
                        <a:pt x="36" y="68"/>
                      </a:cubicBezTo>
                      <a:cubicBezTo>
                        <a:pt x="17" y="69"/>
                        <a:pt x="1" y="55"/>
                        <a:pt x="0" y="36"/>
                      </a:cubicBezTo>
                      <a:cubicBezTo>
                        <a:pt x="0" y="18"/>
                        <a:pt x="14" y="2"/>
                        <a:pt x="32" y="1"/>
                      </a:cubicBezTo>
                      <a:cubicBezTo>
                        <a:pt x="51" y="0"/>
                        <a:pt x="67" y="14"/>
                        <a:pt x="68" y="33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5" name="Freeform 7">
                  <a:extLst>
                    <a:ext uri="{FF2B5EF4-FFF2-40B4-BE49-F238E27FC236}">
                      <a16:creationId xmlns:a16="http://schemas.microsoft.com/office/drawing/2014/main" id="{82F8E5EB-5AE7-47EE-B962-44ACDD335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6463" y="1454595"/>
                  <a:ext cx="196019" cy="196049"/>
                </a:xfrm>
                <a:custGeom>
                  <a:avLst/>
                  <a:gdLst>
                    <a:gd name="T0" fmla="*/ 62 w 63"/>
                    <a:gd name="T1" fmla="*/ 30 h 64"/>
                    <a:gd name="T2" fmla="*/ 33 w 63"/>
                    <a:gd name="T3" fmla="*/ 63 h 64"/>
                    <a:gd name="T4" fmla="*/ 1 w 63"/>
                    <a:gd name="T5" fmla="*/ 34 h 64"/>
                    <a:gd name="T6" fmla="*/ 30 w 63"/>
                    <a:gd name="T7" fmla="*/ 1 h 64"/>
                    <a:gd name="T8" fmla="*/ 62 w 63"/>
                    <a:gd name="T9" fmla="*/ 3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4">
                      <a:moveTo>
                        <a:pt x="62" y="30"/>
                      </a:moveTo>
                      <a:cubicBezTo>
                        <a:pt x="63" y="47"/>
                        <a:pt x="50" y="62"/>
                        <a:pt x="33" y="63"/>
                      </a:cubicBezTo>
                      <a:cubicBezTo>
                        <a:pt x="16" y="64"/>
                        <a:pt x="1" y="51"/>
                        <a:pt x="1" y="34"/>
                      </a:cubicBezTo>
                      <a:cubicBezTo>
                        <a:pt x="0" y="16"/>
                        <a:pt x="13" y="2"/>
                        <a:pt x="30" y="1"/>
                      </a:cubicBezTo>
                      <a:cubicBezTo>
                        <a:pt x="47" y="0"/>
                        <a:pt x="62" y="13"/>
                        <a:pt x="62" y="3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6" name="Freeform 8">
                  <a:extLst>
                    <a:ext uri="{FF2B5EF4-FFF2-40B4-BE49-F238E27FC236}">
                      <a16:creationId xmlns:a16="http://schemas.microsoft.com/office/drawing/2014/main" id="{8CE75E88-3786-45B3-8722-894B04642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40" y="826793"/>
                  <a:ext cx="368273" cy="373338"/>
                </a:xfrm>
                <a:custGeom>
                  <a:avLst/>
                  <a:gdLst>
                    <a:gd name="T0" fmla="*/ 63 w 64"/>
                    <a:gd name="T1" fmla="*/ 31 h 64"/>
                    <a:gd name="T2" fmla="*/ 33 w 64"/>
                    <a:gd name="T3" fmla="*/ 63 h 64"/>
                    <a:gd name="T4" fmla="*/ 1 w 64"/>
                    <a:gd name="T5" fmla="*/ 34 h 64"/>
                    <a:gd name="T6" fmla="*/ 30 w 64"/>
                    <a:gd name="T7" fmla="*/ 1 h 64"/>
                    <a:gd name="T8" fmla="*/ 63 w 64"/>
                    <a:gd name="T9" fmla="*/ 3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4">
                      <a:moveTo>
                        <a:pt x="63" y="31"/>
                      </a:moveTo>
                      <a:cubicBezTo>
                        <a:pt x="64" y="48"/>
                        <a:pt x="50" y="62"/>
                        <a:pt x="33" y="63"/>
                      </a:cubicBezTo>
                      <a:cubicBezTo>
                        <a:pt x="16" y="64"/>
                        <a:pt x="2" y="51"/>
                        <a:pt x="1" y="34"/>
                      </a:cubicBezTo>
                      <a:cubicBezTo>
                        <a:pt x="0" y="17"/>
                        <a:pt x="13" y="2"/>
                        <a:pt x="30" y="1"/>
                      </a:cubicBezTo>
                      <a:cubicBezTo>
                        <a:pt x="47" y="0"/>
                        <a:pt x="62" y="13"/>
                        <a:pt x="63" y="3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7" name="Freeform 14">
                  <a:extLst>
                    <a:ext uri="{FF2B5EF4-FFF2-40B4-BE49-F238E27FC236}">
                      <a16:creationId xmlns:a16="http://schemas.microsoft.com/office/drawing/2014/main" id="{1E290BBA-A073-49CC-97F3-FB7F9A87E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6491" y="1922710"/>
                  <a:ext cx="282695" cy="286737"/>
                </a:xfrm>
                <a:custGeom>
                  <a:avLst/>
                  <a:gdLst>
                    <a:gd name="T0" fmla="*/ 91 w 92"/>
                    <a:gd name="T1" fmla="*/ 44 h 93"/>
                    <a:gd name="T2" fmla="*/ 48 w 92"/>
                    <a:gd name="T3" fmla="*/ 91 h 93"/>
                    <a:gd name="T4" fmla="*/ 1 w 92"/>
                    <a:gd name="T5" fmla="*/ 49 h 93"/>
                    <a:gd name="T6" fmla="*/ 44 w 92"/>
                    <a:gd name="T7" fmla="*/ 1 h 93"/>
                    <a:gd name="T8" fmla="*/ 91 w 92"/>
                    <a:gd name="T9" fmla="*/ 4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93">
                      <a:moveTo>
                        <a:pt x="91" y="44"/>
                      </a:moveTo>
                      <a:cubicBezTo>
                        <a:pt x="92" y="69"/>
                        <a:pt x="73" y="90"/>
                        <a:pt x="48" y="91"/>
                      </a:cubicBezTo>
                      <a:cubicBezTo>
                        <a:pt x="23" y="93"/>
                        <a:pt x="2" y="73"/>
                        <a:pt x="1" y="49"/>
                      </a:cubicBezTo>
                      <a:cubicBezTo>
                        <a:pt x="0" y="24"/>
                        <a:pt x="19" y="3"/>
                        <a:pt x="44" y="1"/>
                      </a:cubicBezTo>
                      <a:cubicBezTo>
                        <a:pt x="69" y="0"/>
                        <a:pt x="90" y="19"/>
                        <a:pt x="91" y="4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3DAD58F6-5665-4527-8740-A8AD16499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2664" y="2466843"/>
                  <a:ext cx="286696" cy="286737"/>
                </a:xfrm>
                <a:custGeom>
                  <a:avLst/>
                  <a:gdLst>
                    <a:gd name="T0" fmla="*/ 92 w 93"/>
                    <a:gd name="T1" fmla="*/ 44 h 93"/>
                    <a:gd name="T2" fmla="*/ 49 w 93"/>
                    <a:gd name="T3" fmla="*/ 91 h 93"/>
                    <a:gd name="T4" fmla="*/ 2 w 93"/>
                    <a:gd name="T5" fmla="*/ 49 h 93"/>
                    <a:gd name="T6" fmla="*/ 44 w 93"/>
                    <a:gd name="T7" fmla="*/ 1 h 93"/>
                    <a:gd name="T8" fmla="*/ 92 w 93"/>
                    <a:gd name="T9" fmla="*/ 4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3">
                      <a:moveTo>
                        <a:pt x="92" y="44"/>
                      </a:moveTo>
                      <a:cubicBezTo>
                        <a:pt x="93" y="69"/>
                        <a:pt x="74" y="90"/>
                        <a:pt x="49" y="91"/>
                      </a:cubicBezTo>
                      <a:cubicBezTo>
                        <a:pt x="24" y="93"/>
                        <a:pt x="3" y="74"/>
                        <a:pt x="2" y="49"/>
                      </a:cubicBezTo>
                      <a:cubicBezTo>
                        <a:pt x="0" y="24"/>
                        <a:pt x="19" y="3"/>
                        <a:pt x="44" y="1"/>
                      </a:cubicBezTo>
                      <a:cubicBezTo>
                        <a:pt x="69" y="0"/>
                        <a:pt x="90" y="19"/>
                        <a:pt x="92" y="4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76A02704-6F75-4353-AB85-A6A0B9FA9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936" y="2920288"/>
                  <a:ext cx="1052106" cy="1045590"/>
                </a:xfrm>
                <a:custGeom>
                  <a:avLst/>
                  <a:gdLst>
                    <a:gd name="T0" fmla="*/ 192 w 194"/>
                    <a:gd name="T1" fmla="*/ 93 h 193"/>
                    <a:gd name="T2" fmla="*/ 101 w 194"/>
                    <a:gd name="T3" fmla="*/ 192 h 193"/>
                    <a:gd name="T4" fmla="*/ 55 w 194"/>
                    <a:gd name="T5" fmla="*/ 183 h 193"/>
                    <a:gd name="T6" fmla="*/ 40 w 194"/>
                    <a:gd name="T7" fmla="*/ 174 h 193"/>
                    <a:gd name="T8" fmla="*/ 6 w 194"/>
                    <a:gd name="T9" fmla="*/ 127 h 193"/>
                    <a:gd name="T10" fmla="*/ 1 w 194"/>
                    <a:gd name="T11" fmla="*/ 109 h 193"/>
                    <a:gd name="T12" fmla="*/ 1 w 194"/>
                    <a:gd name="T13" fmla="*/ 101 h 193"/>
                    <a:gd name="T14" fmla="*/ 18 w 194"/>
                    <a:gd name="T15" fmla="*/ 43 h 193"/>
                    <a:gd name="T16" fmla="*/ 48 w 194"/>
                    <a:gd name="T17" fmla="*/ 14 h 193"/>
                    <a:gd name="T18" fmla="*/ 92 w 194"/>
                    <a:gd name="T19" fmla="*/ 1 h 193"/>
                    <a:gd name="T20" fmla="*/ 179 w 194"/>
                    <a:gd name="T21" fmla="*/ 48 h 193"/>
                    <a:gd name="T22" fmla="*/ 179 w 194"/>
                    <a:gd name="T23" fmla="*/ 48 h 193"/>
                    <a:gd name="T24" fmla="*/ 192 w 194"/>
                    <a:gd name="T25" fmla="*/ 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4" h="193">
                      <a:moveTo>
                        <a:pt x="192" y="93"/>
                      </a:moveTo>
                      <a:cubicBezTo>
                        <a:pt x="194" y="145"/>
                        <a:pt x="153" y="190"/>
                        <a:pt x="101" y="192"/>
                      </a:cubicBezTo>
                      <a:cubicBezTo>
                        <a:pt x="84" y="193"/>
                        <a:pt x="69" y="190"/>
                        <a:pt x="55" y="183"/>
                      </a:cubicBezTo>
                      <a:cubicBezTo>
                        <a:pt x="50" y="181"/>
                        <a:pt x="45" y="178"/>
                        <a:pt x="40" y="174"/>
                      </a:cubicBezTo>
                      <a:cubicBezTo>
                        <a:pt x="25" y="163"/>
                        <a:pt x="12" y="147"/>
                        <a:pt x="6" y="127"/>
                      </a:cubicBezTo>
                      <a:cubicBezTo>
                        <a:pt x="4" y="122"/>
                        <a:pt x="2" y="115"/>
                        <a:pt x="1" y="109"/>
                      </a:cubicBezTo>
                      <a:cubicBezTo>
                        <a:pt x="1" y="106"/>
                        <a:pt x="1" y="104"/>
                        <a:pt x="1" y="101"/>
                      </a:cubicBezTo>
                      <a:cubicBezTo>
                        <a:pt x="0" y="79"/>
                        <a:pt x="6" y="59"/>
                        <a:pt x="18" y="43"/>
                      </a:cubicBezTo>
                      <a:cubicBezTo>
                        <a:pt x="26" y="31"/>
                        <a:pt x="36" y="21"/>
                        <a:pt x="48" y="14"/>
                      </a:cubicBezTo>
                      <a:cubicBezTo>
                        <a:pt x="61" y="6"/>
                        <a:pt x="76" y="2"/>
                        <a:pt x="92" y="1"/>
                      </a:cubicBezTo>
                      <a:cubicBezTo>
                        <a:pt x="129" y="0"/>
                        <a:pt x="161" y="19"/>
                        <a:pt x="179" y="48"/>
                      </a:cubicBezTo>
                      <a:cubicBezTo>
                        <a:pt x="179" y="48"/>
                        <a:pt x="179" y="48"/>
                        <a:pt x="179" y="48"/>
                      </a:cubicBezTo>
                      <a:cubicBezTo>
                        <a:pt x="187" y="61"/>
                        <a:pt x="191" y="76"/>
                        <a:pt x="192" y="93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dirty="0"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5E8B3C46-C062-4EB0-9A44-58BB4868DE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1805" y="2753580"/>
                  <a:ext cx="868087" cy="868214"/>
                </a:xfrm>
                <a:custGeom>
                  <a:avLst/>
                  <a:gdLst>
                    <a:gd name="T0" fmla="*/ 232 w 234"/>
                    <a:gd name="T1" fmla="*/ 112 h 234"/>
                    <a:gd name="T2" fmla="*/ 122 w 234"/>
                    <a:gd name="T3" fmla="*/ 232 h 234"/>
                    <a:gd name="T4" fmla="*/ 3 w 234"/>
                    <a:gd name="T5" fmla="*/ 122 h 234"/>
                    <a:gd name="T6" fmla="*/ 112 w 234"/>
                    <a:gd name="T7" fmla="*/ 3 h 234"/>
                    <a:gd name="T8" fmla="*/ 232 w 234"/>
                    <a:gd name="T9" fmla="*/ 11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234">
                      <a:moveTo>
                        <a:pt x="232" y="112"/>
                      </a:moveTo>
                      <a:cubicBezTo>
                        <a:pt x="234" y="175"/>
                        <a:pt x="185" y="229"/>
                        <a:pt x="122" y="232"/>
                      </a:cubicBezTo>
                      <a:cubicBezTo>
                        <a:pt x="59" y="234"/>
                        <a:pt x="6" y="185"/>
                        <a:pt x="3" y="122"/>
                      </a:cubicBezTo>
                      <a:cubicBezTo>
                        <a:pt x="0" y="59"/>
                        <a:pt x="49" y="6"/>
                        <a:pt x="112" y="3"/>
                      </a:cubicBezTo>
                      <a:cubicBezTo>
                        <a:pt x="176" y="0"/>
                        <a:pt x="229" y="49"/>
                        <a:pt x="232" y="112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731" b="1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latin typeface="Roboto condensed"/>
                    <a:cs typeface="Roboto condensed"/>
                  </a:endParaRPr>
                </a:p>
              </p:txBody>
            </p:sp>
            <p:sp>
              <p:nvSpPr>
                <p:cNvPr id="31" name="Oval 19">
                  <a:extLst>
                    <a:ext uri="{FF2B5EF4-FFF2-40B4-BE49-F238E27FC236}">
                      <a16:creationId xmlns:a16="http://schemas.microsoft.com/office/drawing/2014/main" id="{88FE8A80-18DD-4F33-93FF-CBEB5B4CD5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8508" y="979811"/>
                  <a:ext cx="809415" cy="810866"/>
                </a:xfrm>
                <a:prstGeom prst="ellipse">
                  <a:avLst/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731" b="1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latin typeface="Roboto condensed"/>
                    <a:cs typeface="Roboto condensed"/>
                  </a:endParaRPr>
                </a:p>
              </p:txBody>
            </p:sp>
          </p:grp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575BE76B-76E9-4D36-A271-1E9B34F03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846" y="2484854"/>
                <a:ext cx="1437269" cy="1435180"/>
              </a:xfrm>
              <a:custGeom>
                <a:avLst/>
                <a:gdLst>
                  <a:gd name="T0" fmla="*/ 2147483646 w 328"/>
                  <a:gd name="T1" fmla="*/ 2147483646 h 328"/>
                  <a:gd name="T2" fmla="*/ 2147483646 w 328"/>
                  <a:gd name="T3" fmla="*/ 2147483646 h 328"/>
                  <a:gd name="T4" fmla="*/ 2147483646 w 328"/>
                  <a:gd name="T5" fmla="*/ 2147483646 h 328"/>
                  <a:gd name="T6" fmla="*/ 2147483646 w 328"/>
                  <a:gd name="T7" fmla="*/ 2147483646 h 328"/>
                  <a:gd name="T8" fmla="*/ 2147483646 w 328"/>
                  <a:gd name="T9" fmla="*/ 2147483646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328">
                    <a:moveTo>
                      <a:pt x="323" y="156"/>
                    </a:moveTo>
                    <a:cubicBezTo>
                      <a:pt x="328" y="244"/>
                      <a:pt x="260" y="319"/>
                      <a:pt x="172" y="323"/>
                    </a:cubicBezTo>
                    <a:cubicBezTo>
                      <a:pt x="84" y="328"/>
                      <a:pt x="9" y="260"/>
                      <a:pt x="4" y="172"/>
                    </a:cubicBezTo>
                    <a:cubicBezTo>
                      <a:pt x="0" y="84"/>
                      <a:pt x="68" y="9"/>
                      <a:pt x="156" y="4"/>
                    </a:cubicBezTo>
                    <a:cubicBezTo>
                      <a:pt x="244" y="0"/>
                      <a:pt x="319" y="68"/>
                      <a:pt x="323" y="156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1FF25FA-0A8B-487B-B9ED-CB76E33FF535}"/>
              </a:ext>
            </a:extLst>
          </p:cNvPr>
          <p:cNvSpPr/>
          <p:nvPr/>
        </p:nvSpPr>
        <p:spPr>
          <a:xfrm>
            <a:off x="413129" y="211841"/>
            <a:ext cx="7339550" cy="3754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bmk="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ФУНКЦИИ ИНФОРМАЦИОННОЙ СИСТЕМЫ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2075D812-74BE-484E-9196-1D029361C77D}"/>
              </a:ext>
            </a:extLst>
          </p:cNvPr>
          <p:cNvGrpSpPr/>
          <p:nvPr/>
        </p:nvGrpSpPr>
        <p:grpSpPr>
          <a:xfrm>
            <a:off x="8514492" y="4761239"/>
            <a:ext cx="270000" cy="270000"/>
            <a:chOff x="8514492" y="4761239"/>
            <a:chExt cx="270000" cy="270000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2EA8661E-10CC-F342-B8FB-D9F4A854B3A8}"/>
                </a:ext>
              </a:extLst>
            </p:cNvPr>
            <p:cNvSpPr/>
            <p:nvPr/>
          </p:nvSpPr>
          <p:spPr>
            <a:xfrm>
              <a:off x="8514492" y="4761239"/>
              <a:ext cx="270000" cy="2700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Номер слайда 1">
              <a:extLst>
                <a:ext uri="{FF2B5EF4-FFF2-40B4-BE49-F238E27FC236}">
                  <a16:creationId xmlns:a16="http://schemas.microsoft.com/office/drawing/2014/main" id="{2A4F9DD7-88F2-2540-85E8-71E343840C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14492" y="4761239"/>
              <a:ext cx="270000" cy="27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0" tIns="46800" rIns="0" anchor="ctr" anchorCtr="0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25450" indent="31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2488" indent="61913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79525" indent="920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706563" indent="122238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900" dirty="0" smtClean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18</a:t>
              </a:r>
              <a:endParaRPr lang="ru-RU" altLang="ru-RU" sz="9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904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6438</TotalTime>
  <Words>397</Words>
  <Application>Microsoft Office PowerPoint</Application>
  <PresentationFormat>Экран (16:9)</PresentationFormat>
  <Paragraphs>93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맑은 고딕</vt:lpstr>
      <vt:lpstr>Arial</vt:lpstr>
      <vt:lpstr>Calibri</vt:lpstr>
      <vt:lpstr>Calibri Light</vt:lpstr>
      <vt:lpstr>Gotham Pro Regular</vt:lpstr>
      <vt:lpstr>굴림</vt:lpstr>
      <vt:lpstr>Noto Sans</vt:lpstr>
      <vt:lpstr>Open Sans Light</vt:lpstr>
      <vt:lpstr>Relaway</vt:lpstr>
      <vt:lpstr>Roboto condensed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Stalker</dc:creator>
  <cp:lastModifiedBy>Толкын Садырова</cp:lastModifiedBy>
  <cp:revision>840</cp:revision>
  <cp:lastPrinted>2021-02-05T13:03:44Z</cp:lastPrinted>
  <dcterms:created xsi:type="dcterms:W3CDTF">2019-02-08T06:13:57Z</dcterms:created>
  <dcterms:modified xsi:type="dcterms:W3CDTF">2021-02-09T12:01:07Z</dcterms:modified>
</cp:coreProperties>
</file>