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63" r:id="rId1"/>
  </p:sldMasterIdLst>
  <p:sldIdLst>
    <p:sldId id="256" r:id="rId2"/>
    <p:sldId id="257" r:id="rId3"/>
    <p:sldId id="279" r:id="rId4"/>
    <p:sldId id="280" r:id="rId5"/>
    <p:sldId id="283" r:id="rId6"/>
    <p:sldId id="282" r:id="rId7"/>
    <p:sldId id="274" r:id="rId8"/>
    <p:sldId id="275" r:id="rId9"/>
    <p:sldId id="276" r:id="rId10"/>
    <p:sldId id="263" r:id="rId11"/>
    <p:sldId id="278" r:id="rId12"/>
    <p:sldId id="267" r:id="rId13"/>
    <p:sldId id="277" r:id="rId14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K.Alexandra\Desktop\&#1057;&#1090;&#1072;&#1090;&#1080;&#1089;&#1090;&#1080;&#1082;&#1072;%20&#1052;&#1054;&#1053;&#1048;&#1058;&#1054;&#1056;&#1048;&#1053;&#10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проектов по приоритетным направлениям</a:t>
            </a:r>
          </a:p>
        </c:rich>
      </c:tx>
      <c:layout>
        <c:manualLayout>
          <c:xMode val="edge"/>
          <c:yMode val="edge"/>
          <c:x val="0.46068689218305658"/>
          <c:y val="2.093812207890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461386523159116"/>
          <c:y val="0.11824056653989172"/>
          <c:w val="0.50817578267851338"/>
          <c:h val="0.8123696961075348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8"/>
              <c:layout>
                <c:manualLayout>
                  <c:x val="-1.969949251327277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9E-4F61-9D34-ABD7E53E8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Лист3!$A$1:$A$11</c:f>
              <c:strCache>
                <c:ptCount val="11"/>
                <c:pt idx="0">
                  <c:v>Геология, добыча и переработка минерального и углеводородного сырья, новые материалы, технологии, безопасные изделия и конструкции</c:v>
                </c:pt>
                <c:pt idx="1">
                  <c:v>Рациональное использование водных ресурсов, животного и растительного мира, экология</c:v>
                </c:pt>
                <c:pt idx="2">
                  <c:v>Информационные, коммуникационные и космические технологии</c:v>
                </c:pt>
                <c:pt idx="3">
                  <c:v>Научные исследования в области естественных наук</c:v>
                </c:pt>
                <c:pt idx="4">
                  <c:v>Устойчивое развитие агропромышленного комплекса и безопасность сельско-хозяйственной продукции</c:v>
                </c:pt>
                <c:pt idx="5">
                  <c:v>Исследования в области образования и науки</c:v>
                </c:pt>
                <c:pt idx="6">
                  <c:v>Исследования в области социальных </c:v>
                </c:pt>
                <c:pt idx="7">
                  <c:v>Наука о жизни и здоровье</c:v>
                </c:pt>
                <c:pt idx="8">
                  <c:v>Национальная безопасность и оборона</c:v>
                </c:pt>
                <c:pt idx="9">
                  <c:v>Энергетика и машиностроение</c:v>
                </c:pt>
                <c:pt idx="10">
                  <c:v>ПЗГС</c:v>
                </c:pt>
              </c:strCache>
            </c:strRef>
          </c:cat>
          <c:val>
            <c:numRef>
              <c:f>Лист3!$B$1:$B$11</c:f>
              <c:numCache>
                <c:formatCode>General</c:formatCode>
                <c:ptCount val="11"/>
                <c:pt idx="0">
                  <c:v>100</c:v>
                </c:pt>
                <c:pt idx="1">
                  <c:v>29</c:v>
                </c:pt>
                <c:pt idx="2">
                  <c:v>42</c:v>
                </c:pt>
                <c:pt idx="3">
                  <c:v>116</c:v>
                </c:pt>
                <c:pt idx="4">
                  <c:v>42</c:v>
                </c:pt>
                <c:pt idx="5">
                  <c:v>26</c:v>
                </c:pt>
                <c:pt idx="6">
                  <c:v>94</c:v>
                </c:pt>
                <c:pt idx="7">
                  <c:v>50</c:v>
                </c:pt>
                <c:pt idx="8">
                  <c:v>3</c:v>
                </c:pt>
                <c:pt idx="9">
                  <c:v>53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9E-4F61-9D34-ABD7E53E880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31968320"/>
        <c:axId val="381337104"/>
      </c:barChart>
      <c:catAx>
        <c:axId val="53196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337104"/>
        <c:crosses val="autoZero"/>
        <c:auto val="1"/>
        <c:lblAlgn val="ctr"/>
        <c:lblOffset val="100"/>
        <c:noMultiLvlLbl val="0"/>
      </c:catAx>
      <c:valAx>
        <c:axId val="38133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96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Фи!$M$5:$M$29</cx:f>
        <cx:lvl ptCount="25">
          <cx:pt idx="0">Алматы </cx:pt>
          <cx:pt idx="1">Нур-Султан </cx:pt>
          <cx:pt idx="2">Караганда</cx:pt>
          <cx:pt idx="3">Усть-Каменогорск </cx:pt>
          <cx:pt idx="4">Павлодар</cx:pt>
          <cx:pt idx="5">Уральск</cx:pt>
          <cx:pt idx="6">Шымкент</cx:pt>
          <cx:pt idx="7">Костанай</cx:pt>
          <cx:pt idx="8">Курчатов </cx:pt>
          <cx:pt idx="9">Талдыкорган</cx:pt>
          <cx:pt idx="10">Рудный</cx:pt>
          <cx:pt idx="11">Тараз</cx:pt>
          <cx:pt idx="12">Кокшетау</cx:pt>
          <cx:pt idx="13">Кызылорда</cx:pt>
          <cx:pt idx="14">Атырау</cx:pt>
          <cx:pt idx="15">Уральск</cx:pt>
          <cx:pt idx="16">Актау, Актау (Шевченко)</cx:pt>
          <cx:pt idx="17">Карасай</cx:pt>
          <cx:pt idx="18">п.Алмалыбак</cx:pt>
          <cx:pt idx="19">Степногорск</cx:pt>
          <cx:pt idx="20">пгт.Гвардейский</cx:pt>
          <cx:pt idx="21">Каскелен</cx:pt>
          <cx:pt idx="22">Туркестан</cx:pt>
          <cx:pt idx="23">Актобе</cx:pt>
          <cx:pt idx="24">Петропавлоск</cx:pt>
        </cx:lvl>
      </cx:strDim>
      <cx:numDim type="val">
        <cx:f>Фи!$R$5:$R$29</cx:f>
        <cx:lvl ptCount="25" formatCode="Основной">
          <cx:pt idx="0">25</cx:pt>
          <cx:pt idx="1">15</cx:pt>
          <cx:pt idx="2">5</cx:pt>
          <cx:pt idx="3">2</cx:pt>
          <cx:pt idx="4">2</cx:pt>
          <cx:pt idx="8">3</cx:pt>
          <cx:pt idx="24">1</cx:pt>
        </cx:lvl>
      </cx:numDim>
    </cx:data>
  </cx:chartData>
  <cx:chart>
    <cx:title pos="t" align="ctr" overlay="0">
      <cx:tx>
        <cx:txData>
          <cx:v>В разрезе городов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ru-RU" sz="2128" b="1" i="0" u="none" strike="noStrike" spc="100" baseline="0" dirty="0">
              <a:solidFill>
                <a:schemeClr val="accent3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</a:rPr>
            <a:t>В разрезе городов</a:t>
          </a:r>
        </a:p>
      </cx:txPr>
    </cx:title>
    <cx:plotArea>
      <cx:plotAreaRegion>
        <cx:plotSurface>
          <cx:spPr>
            <a:ln>
              <a:solidFill>
                <a:schemeClr val="bg1"/>
              </a:solidFill>
            </a:ln>
          </cx:spPr>
        </cx:plotSurface>
        <cx:series layoutId="clusteredColumn" uniqueId="{FD9D6C8C-9B35-41BB-BD7E-854BCD568A56}">
          <cx:dataId val="0"/>
          <cx:layoutPr>
            <cx:aggregation/>
          </cx:layoutPr>
          <cx:axisId val="1"/>
        </cx:series>
        <cx:series layoutId="paretoLine" ownerIdx="0" uniqueId="{475FA162-2174-405B-991E-D4F055E8116B}"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/>
            </a:pPr>
            <a:endParaRPr lang="ru-RU" sz="1200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/>
            </a:pPr>
            <a:endParaRPr lang="ru-RU" sz="1400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/>
            </a:endParaRPr>
          </a:p>
        </cx:txPr>
      </cx:axis>
      <cx:axis id="2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820" y="3771901"/>
            <a:ext cx="13373099" cy="3394172"/>
          </a:xfrm>
        </p:spPr>
        <p:txBody>
          <a:bodyPr anchor="b">
            <a:normAutofit/>
          </a:bodyPr>
          <a:lstStyle>
            <a:lvl1pPr>
              <a:defRPr sz="8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3820" y="7166069"/>
            <a:ext cx="13373099" cy="16894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6485716"/>
            <a:ext cx="2616978" cy="116788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6794311"/>
            <a:ext cx="1169651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0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14400"/>
            <a:ext cx="13373099" cy="467556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3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12518" y="5257800"/>
            <a:ext cx="11304831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49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3657601"/>
            <a:ext cx="13373100" cy="4087268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5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850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41111"/>
            <a:ext cx="13373099" cy="4320030"/>
          </a:xfrm>
        </p:spPr>
        <p:txBody>
          <a:bodyPr anchor="ctr">
            <a:normAutofit/>
          </a:bodyPr>
          <a:lstStyle>
            <a:lvl1pPr algn="l"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2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45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42219" y="941108"/>
            <a:ext cx="3311402" cy="7925726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818" y="941108"/>
            <a:ext cx="9715500" cy="79257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8" y="936165"/>
            <a:ext cx="13367531" cy="192133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818" y="3200400"/>
            <a:ext cx="13373100" cy="56664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3088125"/>
            <a:ext cx="13373099" cy="220320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5295194"/>
            <a:ext cx="13373099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2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3818" y="3200400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6121" y="3189333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9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060" y="2959055"/>
            <a:ext cx="598909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3819" y="3823449"/>
            <a:ext cx="6514340" cy="503109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59944" y="2954213"/>
            <a:ext cx="599850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0436" y="3818607"/>
            <a:ext cx="6508011" cy="503109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7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8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2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669132"/>
            <a:ext cx="5257799" cy="146446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518" y="669133"/>
            <a:ext cx="7772400" cy="812244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19" y="2397920"/>
            <a:ext cx="5257799" cy="639365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9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7200900"/>
            <a:ext cx="13373100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818" y="952448"/>
            <a:ext cx="13373100" cy="5782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8051007"/>
            <a:ext cx="13373100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4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342900"/>
            <a:ext cx="4277274" cy="9957942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40832" y="236"/>
            <a:ext cx="3535011" cy="10279644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74320" cy="1028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8" y="3200400"/>
            <a:ext cx="13373100" cy="582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19" y="9203713"/>
            <a:ext cx="114299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97719" y="1181674"/>
            <a:ext cx="11696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8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6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microsoft.com/office/2014/relationships/chartEx" Target="../charts/chartEx1.xml"/><Relationship Id="rId5" Type="http://schemas.openxmlformats.org/officeDocument/2006/relationships/image" Target="../media/image45.png"/><Relationship Id="rId10" Type="http://schemas.openxmlformats.org/officeDocument/2006/relationships/chart" Target="../charts/chart1.xml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12" Type="http://schemas.openxmlformats.org/officeDocument/2006/relationships/image" Target="../media/image31.svg"/><Relationship Id="rId2" Type="http://schemas.openxmlformats.org/officeDocument/2006/relationships/image" Target="../media/image23.jpe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sv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73" y="248925"/>
              <a:ext cx="1209674" cy="12477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1690" y="248925"/>
              <a:ext cx="1181099" cy="11810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229986"/>
              <a:ext cx="18288000" cy="2409825"/>
            </a:xfrm>
            <a:custGeom>
              <a:avLst/>
              <a:gdLst/>
              <a:ahLst/>
              <a:cxnLst/>
              <a:rect l="l" t="t" r="r" b="b"/>
              <a:pathLst>
                <a:path w="18288000" h="2409825">
                  <a:moveTo>
                    <a:pt x="0" y="2409824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2409824"/>
                  </a:lnTo>
                  <a:lnTo>
                    <a:pt x="0" y="2409824"/>
                  </a:lnTo>
                  <a:close/>
                </a:path>
              </a:pathLst>
            </a:custGeom>
            <a:solidFill>
              <a:srgbClr val="7DBEB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8983" y="210312"/>
              <a:ext cx="5260847" cy="81381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87928" y="1012190"/>
            <a:ext cx="212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КОМИТЕТ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FFFFFF"/>
                </a:solidFill>
                <a:latin typeface="Arial"/>
                <a:cs typeface="Arial"/>
              </a:rPr>
              <a:t>НАУКИ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1766" y="179587"/>
            <a:ext cx="7214234" cy="11328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НАЦИОНАЛЬНЫЙ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ЦЕНТР</a:t>
            </a:r>
            <a:endParaRPr sz="1800">
              <a:latin typeface="Arial"/>
              <a:cs typeface="Arial"/>
            </a:endParaRPr>
          </a:p>
          <a:p>
            <a:pPr marL="15875" marR="5080" indent="-3810">
              <a:lnSpc>
                <a:spcPct val="132700"/>
              </a:lnSpc>
              <a:spcBef>
                <a:spcPts val="55"/>
              </a:spcBef>
            </a:pP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ГОСУДАРСТВЕННОЙ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 НАУЧНО-ТЕХНИЧЕСКОЙ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ЭКСПЕРТИЗЫ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НЦГНТЭ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66E1B-FDFA-458C-92D0-553335ED4791}"/>
              </a:ext>
            </a:extLst>
          </p:cNvPr>
          <p:cNvSpPr txBox="1"/>
          <p:nvPr/>
        </p:nvSpPr>
        <p:spPr>
          <a:xfrm>
            <a:off x="4474029" y="4700842"/>
            <a:ext cx="93399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spc="15" dirty="0">
                <a:solidFill>
                  <a:srgbClr val="FFFFFF"/>
                </a:solidFill>
                <a:latin typeface="Arial"/>
                <a:cs typeface="Arial"/>
              </a:rPr>
              <a:t>Деятельность НЦГНТЭ за 2021 год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" y="0"/>
            <a:ext cx="10438765" cy="1086485"/>
            <a:chOff x="474" y="0"/>
            <a:chExt cx="10438765" cy="1086485"/>
          </a:xfrm>
        </p:grpSpPr>
        <p:sp>
          <p:nvSpPr>
            <p:cNvPr id="3" name="object 3"/>
            <p:cNvSpPr/>
            <p:nvPr/>
          </p:nvSpPr>
          <p:spPr>
            <a:xfrm>
              <a:off x="150968" y="208722"/>
              <a:ext cx="878205" cy="878205"/>
            </a:xfrm>
            <a:custGeom>
              <a:avLst/>
              <a:gdLst/>
              <a:ahLst/>
              <a:cxnLst/>
              <a:rect l="l" t="t" r="r" b="b"/>
              <a:pathLst>
                <a:path w="878205" h="878205">
                  <a:moveTo>
                    <a:pt x="0" y="877685"/>
                  </a:moveTo>
                  <a:lnTo>
                    <a:pt x="0" y="438842"/>
                  </a:lnTo>
                  <a:lnTo>
                    <a:pt x="2574" y="391024"/>
                  </a:lnTo>
                  <a:lnTo>
                    <a:pt x="10121" y="344698"/>
                  </a:lnTo>
                  <a:lnTo>
                    <a:pt x="22371" y="300131"/>
                  </a:lnTo>
                  <a:lnTo>
                    <a:pt x="39058" y="257591"/>
                  </a:lnTo>
                  <a:lnTo>
                    <a:pt x="59913" y="217347"/>
                  </a:lnTo>
                  <a:lnTo>
                    <a:pt x="84669" y="179664"/>
                  </a:lnTo>
                  <a:lnTo>
                    <a:pt x="113057" y="144812"/>
                  </a:lnTo>
                  <a:lnTo>
                    <a:pt x="144812" y="113057"/>
                  </a:lnTo>
                  <a:lnTo>
                    <a:pt x="179664" y="84669"/>
                  </a:lnTo>
                  <a:lnTo>
                    <a:pt x="217347" y="59913"/>
                  </a:lnTo>
                  <a:lnTo>
                    <a:pt x="257591" y="39058"/>
                  </a:lnTo>
                  <a:lnTo>
                    <a:pt x="300131" y="22371"/>
                  </a:lnTo>
                  <a:lnTo>
                    <a:pt x="344698" y="10121"/>
                  </a:lnTo>
                  <a:lnTo>
                    <a:pt x="391024" y="2574"/>
                  </a:lnTo>
                  <a:lnTo>
                    <a:pt x="438842" y="0"/>
                  </a:lnTo>
                  <a:lnTo>
                    <a:pt x="486660" y="2574"/>
                  </a:lnTo>
                  <a:lnTo>
                    <a:pt x="532987" y="10121"/>
                  </a:lnTo>
                  <a:lnTo>
                    <a:pt x="577553" y="22371"/>
                  </a:lnTo>
                  <a:lnTo>
                    <a:pt x="620093" y="39058"/>
                  </a:lnTo>
                  <a:lnTo>
                    <a:pt x="660338" y="59913"/>
                  </a:lnTo>
                  <a:lnTo>
                    <a:pt x="698020" y="84669"/>
                  </a:lnTo>
                  <a:lnTo>
                    <a:pt x="732873" y="113057"/>
                  </a:lnTo>
                  <a:lnTo>
                    <a:pt x="764627" y="144812"/>
                  </a:lnTo>
                  <a:lnTo>
                    <a:pt x="793016" y="179664"/>
                  </a:lnTo>
                  <a:lnTo>
                    <a:pt x="817772" y="217347"/>
                  </a:lnTo>
                  <a:lnTo>
                    <a:pt x="838627" y="257591"/>
                  </a:lnTo>
                  <a:lnTo>
                    <a:pt x="855313" y="300131"/>
                  </a:lnTo>
                  <a:lnTo>
                    <a:pt x="867564" y="344698"/>
                  </a:lnTo>
                  <a:lnTo>
                    <a:pt x="875110" y="391024"/>
                  </a:lnTo>
                  <a:lnTo>
                    <a:pt x="877685" y="438842"/>
                  </a:lnTo>
                  <a:lnTo>
                    <a:pt x="875110" y="486661"/>
                  </a:lnTo>
                  <a:lnTo>
                    <a:pt x="867564" y="532990"/>
                  </a:lnTo>
                  <a:lnTo>
                    <a:pt x="855313" y="577561"/>
                  </a:lnTo>
                  <a:lnTo>
                    <a:pt x="838627" y="620105"/>
                  </a:lnTo>
                  <a:lnTo>
                    <a:pt x="817772" y="660355"/>
                  </a:lnTo>
                  <a:lnTo>
                    <a:pt x="793016" y="698043"/>
                  </a:lnTo>
                  <a:lnTo>
                    <a:pt x="764627" y="732900"/>
                  </a:lnTo>
                  <a:lnTo>
                    <a:pt x="732873" y="764658"/>
                  </a:lnTo>
                  <a:lnTo>
                    <a:pt x="698020" y="793050"/>
                  </a:lnTo>
                  <a:lnTo>
                    <a:pt x="660338" y="817806"/>
                  </a:lnTo>
                  <a:lnTo>
                    <a:pt x="620093" y="838660"/>
                  </a:lnTo>
                  <a:lnTo>
                    <a:pt x="577553" y="855343"/>
                  </a:lnTo>
                  <a:lnTo>
                    <a:pt x="532987" y="867587"/>
                  </a:lnTo>
                  <a:lnTo>
                    <a:pt x="486660" y="875124"/>
                  </a:lnTo>
                  <a:lnTo>
                    <a:pt x="438842" y="877685"/>
                  </a:lnTo>
                  <a:lnTo>
                    <a:pt x="0" y="877685"/>
                  </a:lnTo>
                  <a:close/>
                </a:path>
              </a:pathLst>
            </a:custGeom>
            <a:solidFill>
              <a:srgbClr val="2B9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665" y="760597"/>
              <a:ext cx="191147" cy="1911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018" y="460950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4048" y="368096"/>
                  </a:moveTo>
                  <a:lnTo>
                    <a:pt x="135123" y="361521"/>
                  </a:lnTo>
                  <a:lnTo>
                    <a:pt x="91158" y="342966"/>
                  </a:lnTo>
                  <a:lnTo>
                    <a:pt x="53909" y="314186"/>
                  </a:lnTo>
                  <a:lnTo>
                    <a:pt x="25129" y="276937"/>
                  </a:lnTo>
                  <a:lnTo>
                    <a:pt x="6574" y="232972"/>
                  </a:lnTo>
                  <a:lnTo>
                    <a:pt x="0" y="184048"/>
                  </a:lnTo>
                  <a:lnTo>
                    <a:pt x="6574" y="135123"/>
                  </a:lnTo>
                  <a:lnTo>
                    <a:pt x="25129" y="91158"/>
                  </a:lnTo>
                  <a:lnTo>
                    <a:pt x="53909" y="53909"/>
                  </a:lnTo>
                  <a:lnTo>
                    <a:pt x="91158" y="25129"/>
                  </a:lnTo>
                  <a:lnTo>
                    <a:pt x="135123" y="6574"/>
                  </a:lnTo>
                  <a:lnTo>
                    <a:pt x="184048" y="0"/>
                  </a:lnTo>
                  <a:lnTo>
                    <a:pt x="232972" y="6574"/>
                  </a:lnTo>
                  <a:lnTo>
                    <a:pt x="276937" y="25129"/>
                  </a:lnTo>
                  <a:lnTo>
                    <a:pt x="303965" y="46012"/>
                  </a:lnTo>
                  <a:lnTo>
                    <a:pt x="184048" y="46012"/>
                  </a:lnTo>
                  <a:lnTo>
                    <a:pt x="140463" y="53060"/>
                  </a:lnTo>
                  <a:lnTo>
                    <a:pt x="102576" y="72678"/>
                  </a:lnTo>
                  <a:lnTo>
                    <a:pt x="72678" y="102576"/>
                  </a:lnTo>
                  <a:lnTo>
                    <a:pt x="53060" y="140463"/>
                  </a:lnTo>
                  <a:lnTo>
                    <a:pt x="46012" y="184048"/>
                  </a:lnTo>
                  <a:lnTo>
                    <a:pt x="53060" y="227632"/>
                  </a:lnTo>
                  <a:lnTo>
                    <a:pt x="72678" y="265519"/>
                  </a:lnTo>
                  <a:lnTo>
                    <a:pt x="102576" y="295417"/>
                  </a:lnTo>
                  <a:lnTo>
                    <a:pt x="140463" y="315035"/>
                  </a:lnTo>
                  <a:lnTo>
                    <a:pt x="184048" y="322084"/>
                  </a:lnTo>
                  <a:lnTo>
                    <a:pt x="303965" y="322084"/>
                  </a:lnTo>
                  <a:lnTo>
                    <a:pt x="276937" y="342966"/>
                  </a:lnTo>
                  <a:lnTo>
                    <a:pt x="232972" y="361521"/>
                  </a:lnTo>
                  <a:lnTo>
                    <a:pt x="184048" y="368096"/>
                  </a:lnTo>
                  <a:close/>
                </a:path>
                <a:path w="368300" h="368300">
                  <a:moveTo>
                    <a:pt x="303965" y="322084"/>
                  </a:moveTo>
                  <a:lnTo>
                    <a:pt x="184048" y="322084"/>
                  </a:lnTo>
                  <a:lnTo>
                    <a:pt x="227632" y="315035"/>
                  </a:lnTo>
                  <a:lnTo>
                    <a:pt x="265519" y="295417"/>
                  </a:lnTo>
                  <a:lnTo>
                    <a:pt x="295417" y="265519"/>
                  </a:lnTo>
                  <a:lnTo>
                    <a:pt x="315035" y="227632"/>
                  </a:lnTo>
                  <a:lnTo>
                    <a:pt x="322084" y="184048"/>
                  </a:lnTo>
                  <a:lnTo>
                    <a:pt x="315035" y="140463"/>
                  </a:lnTo>
                  <a:lnTo>
                    <a:pt x="295417" y="102576"/>
                  </a:lnTo>
                  <a:lnTo>
                    <a:pt x="265519" y="72678"/>
                  </a:lnTo>
                  <a:lnTo>
                    <a:pt x="227632" y="53060"/>
                  </a:lnTo>
                  <a:lnTo>
                    <a:pt x="184048" y="46012"/>
                  </a:lnTo>
                  <a:lnTo>
                    <a:pt x="303965" y="46012"/>
                  </a:lnTo>
                  <a:lnTo>
                    <a:pt x="314186" y="53909"/>
                  </a:lnTo>
                  <a:lnTo>
                    <a:pt x="342966" y="91158"/>
                  </a:lnTo>
                  <a:lnTo>
                    <a:pt x="361521" y="135123"/>
                  </a:lnTo>
                  <a:lnTo>
                    <a:pt x="368096" y="184048"/>
                  </a:lnTo>
                  <a:lnTo>
                    <a:pt x="361521" y="232972"/>
                  </a:lnTo>
                  <a:lnTo>
                    <a:pt x="342966" y="276937"/>
                  </a:lnTo>
                  <a:lnTo>
                    <a:pt x="314186" y="314186"/>
                  </a:lnTo>
                  <a:lnTo>
                    <a:pt x="303965" y="3220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704" y="537636"/>
              <a:ext cx="107361" cy="10736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4" y="0"/>
              <a:ext cx="180975" cy="180340"/>
            </a:xfrm>
            <a:custGeom>
              <a:avLst/>
              <a:gdLst/>
              <a:ahLst/>
              <a:cxnLst/>
              <a:rect l="l" t="t" r="r" b="b"/>
              <a:pathLst>
                <a:path w="180975" h="180340">
                  <a:moveTo>
                    <a:pt x="180716" y="180045"/>
                  </a:moveTo>
                  <a:lnTo>
                    <a:pt x="0" y="180045"/>
                  </a:lnTo>
                  <a:lnTo>
                    <a:pt x="180716" y="0"/>
                  </a:lnTo>
                  <a:lnTo>
                    <a:pt x="180716" y="180045"/>
                  </a:lnTo>
                  <a:close/>
                </a:path>
              </a:pathLst>
            </a:custGeom>
            <a:solidFill>
              <a:srgbClr val="054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4" y="180045"/>
              <a:ext cx="10438765" cy="906780"/>
            </a:xfrm>
            <a:custGeom>
              <a:avLst/>
              <a:gdLst/>
              <a:ahLst/>
              <a:cxnLst/>
              <a:rect l="l" t="t" r="r" b="b"/>
              <a:pathLst>
                <a:path w="10438765" h="906780">
                  <a:moveTo>
                    <a:pt x="10202245" y="906311"/>
                  </a:moveTo>
                  <a:lnTo>
                    <a:pt x="0" y="906311"/>
                  </a:lnTo>
                  <a:lnTo>
                    <a:pt x="0" y="0"/>
                  </a:lnTo>
                  <a:lnTo>
                    <a:pt x="10202245" y="0"/>
                  </a:lnTo>
                  <a:lnTo>
                    <a:pt x="10438449" y="452902"/>
                  </a:lnTo>
                  <a:lnTo>
                    <a:pt x="10202245" y="905804"/>
                  </a:lnTo>
                  <a:lnTo>
                    <a:pt x="10202245" y="906311"/>
                  </a:lnTo>
                  <a:close/>
                </a:path>
              </a:pathLst>
            </a:custGeom>
            <a:solidFill>
              <a:srgbClr val="2B9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681787" y="7620"/>
            <a:ext cx="7533005" cy="10287000"/>
            <a:chOff x="10755488" y="0"/>
            <a:chExt cx="7533005" cy="102870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0686" y="0"/>
              <a:ext cx="7527313" cy="10286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55488" y="0"/>
              <a:ext cx="7533005" cy="10287000"/>
            </a:xfrm>
            <a:custGeom>
              <a:avLst/>
              <a:gdLst/>
              <a:ahLst/>
              <a:cxnLst/>
              <a:rect l="l" t="t" r="r" b="b"/>
              <a:pathLst>
                <a:path w="7533005" h="10287000">
                  <a:moveTo>
                    <a:pt x="7532511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7532511" y="0"/>
                  </a:lnTo>
                  <a:lnTo>
                    <a:pt x="7532511" y="10287000"/>
                  </a:lnTo>
                  <a:close/>
                </a:path>
              </a:pathLst>
            </a:custGeom>
            <a:solidFill>
              <a:srgbClr val="18181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/>
          <p:nvPr/>
        </p:nvSpPr>
        <p:spPr>
          <a:xfrm>
            <a:off x="453275" y="2700517"/>
            <a:ext cx="429259" cy="295275"/>
          </a:xfrm>
          <a:custGeom>
            <a:avLst/>
            <a:gdLst/>
            <a:ahLst/>
            <a:cxnLst/>
            <a:rect l="l" t="t" r="r" b="b"/>
            <a:pathLst>
              <a:path w="429259" h="295275">
                <a:moveTo>
                  <a:pt x="256476" y="147574"/>
                </a:moveTo>
                <a:lnTo>
                  <a:pt x="224434" y="115277"/>
                </a:lnTo>
                <a:lnTo>
                  <a:pt x="110020" y="0"/>
                </a:lnTo>
                <a:lnTo>
                  <a:pt x="0" y="0"/>
                </a:lnTo>
                <a:lnTo>
                  <a:pt x="148336" y="147574"/>
                </a:lnTo>
                <a:lnTo>
                  <a:pt x="0" y="295148"/>
                </a:lnTo>
                <a:lnTo>
                  <a:pt x="110020" y="295148"/>
                </a:lnTo>
                <a:lnTo>
                  <a:pt x="256476" y="147574"/>
                </a:lnTo>
                <a:close/>
              </a:path>
              <a:path w="429259" h="295275">
                <a:moveTo>
                  <a:pt x="428663" y="147574"/>
                </a:moveTo>
                <a:lnTo>
                  <a:pt x="396621" y="115277"/>
                </a:lnTo>
                <a:lnTo>
                  <a:pt x="282206" y="0"/>
                </a:lnTo>
                <a:lnTo>
                  <a:pt x="172186" y="0"/>
                </a:lnTo>
                <a:lnTo>
                  <a:pt x="320522" y="147574"/>
                </a:lnTo>
                <a:lnTo>
                  <a:pt x="172186" y="295148"/>
                </a:lnTo>
                <a:lnTo>
                  <a:pt x="282206" y="295148"/>
                </a:lnTo>
                <a:lnTo>
                  <a:pt x="428663" y="147574"/>
                </a:lnTo>
                <a:close/>
              </a:path>
            </a:pathLst>
          </a:custGeom>
          <a:solidFill>
            <a:srgbClr val="2B9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89589" y="343872"/>
            <a:ext cx="9225813" cy="608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6700"/>
              </a:lnSpc>
              <a:spcBef>
                <a:spcPts val="95"/>
              </a:spcBef>
            </a:pPr>
            <a:r>
              <a:rPr sz="1500" b="1" spc="30" dirty="0">
                <a:solidFill>
                  <a:srgbClr val="FFC000"/>
                </a:solidFill>
                <a:latin typeface="Arial"/>
                <a:cs typeface="Arial"/>
              </a:rPr>
              <a:t>ГОСУДАРСТВЕННЫЙ </a:t>
            </a:r>
            <a:r>
              <a:rPr sz="1500" b="1" spc="10" dirty="0">
                <a:solidFill>
                  <a:srgbClr val="FFC000"/>
                </a:solidFill>
                <a:latin typeface="Arial"/>
                <a:cs typeface="Arial"/>
              </a:rPr>
              <a:t>УЧЕТ </a:t>
            </a:r>
            <a:r>
              <a:rPr sz="1500" b="1" spc="45" dirty="0">
                <a:solidFill>
                  <a:srgbClr val="FFC000"/>
                </a:solidFill>
                <a:latin typeface="Arial"/>
                <a:cs typeface="Arial"/>
              </a:rPr>
              <a:t>НАУЧНЫХ</a:t>
            </a:r>
            <a:r>
              <a:rPr sz="1500" b="1" spc="45" dirty="0">
                <a:solidFill>
                  <a:srgbClr val="FFC000"/>
                </a:solidFill>
                <a:latin typeface="Tahoma"/>
                <a:cs typeface="Tahoma"/>
              </a:rPr>
              <a:t>, </a:t>
            </a:r>
            <a:r>
              <a:rPr sz="1500" b="1" spc="60" dirty="0">
                <a:solidFill>
                  <a:srgbClr val="FFC000"/>
                </a:solidFill>
                <a:latin typeface="Arial"/>
                <a:cs typeface="Arial"/>
              </a:rPr>
              <a:t>НАУЧНО</a:t>
            </a:r>
            <a:r>
              <a:rPr sz="1500" b="1" spc="60" dirty="0">
                <a:solidFill>
                  <a:srgbClr val="FFC000"/>
                </a:solidFill>
                <a:latin typeface="Tahoma"/>
                <a:cs typeface="Tahoma"/>
              </a:rPr>
              <a:t>-</a:t>
            </a:r>
            <a:r>
              <a:rPr sz="1500" b="1" spc="60" dirty="0">
                <a:solidFill>
                  <a:srgbClr val="FFC000"/>
                </a:solidFill>
                <a:latin typeface="Arial"/>
                <a:cs typeface="Arial"/>
              </a:rPr>
              <a:t>ТЕХНИЧЕСКИХ </a:t>
            </a:r>
            <a:r>
              <a:rPr sz="1500" b="1" spc="25" dirty="0">
                <a:solidFill>
                  <a:srgbClr val="FFC000"/>
                </a:solidFill>
                <a:latin typeface="Arial"/>
                <a:cs typeface="Arial"/>
              </a:rPr>
              <a:t>ПРОЕКТОВ </a:t>
            </a:r>
            <a:r>
              <a:rPr sz="1500" b="1" spc="170" dirty="0">
                <a:solidFill>
                  <a:srgbClr val="FFC000"/>
                </a:solidFill>
                <a:latin typeface="Arial"/>
                <a:cs typeface="Arial"/>
              </a:rPr>
              <a:t>И </a:t>
            </a:r>
            <a:r>
              <a:rPr sz="1500" b="1" spc="1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00" b="1" spc="60" dirty="0">
                <a:solidFill>
                  <a:srgbClr val="FFC000"/>
                </a:solidFill>
                <a:latin typeface="Arial"/>
                <a:cs typeface="Arial"/>
              </a:rPr>
              <a:t>ПРОГРАММ</a:t>
            </a:r>
            <a:r>
              <a:rPr sz="1500" b="1" spc="60" dirty="0">
                <a:solidFill>
                  <a:srgbClr val="FFC000"/>
                </a:solidFill>
                <a:latin typeface="Tahoma"/>
                <a:cs typeface="Tahoma"/>
              </a:rPr>
              <a:t>,</a:t>
            </a:r>
            <a:r>
              <a:rPr sz="1500" b="1" spc="1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500" b="1" spc="10" dirty="0">
                <a:solidFill>
                  <a:srgbClr val="FFC000"/>
                </a:solidFill>
                <a:latin typeface="Arial"/>
                <a:cs typeface="Arial"/>
              </a:rPr>
              <a:t>ОТЧЕТОВ</a:t>
            </a:r>
            <a:r>
              <a:rPr sz="1500" b="1" spc="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00" b="1" spc="35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500" b="1" spc="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00" b="1" spc="105" dirty="0">
                <a:solidFill>
                  <a:srgbClr val="FFC000"/>
                </a:solidFill>
                <a:latin typeface="Arial"/>
                <a:cs typeface="Arial"/>
              </a:rPr>
              <a:t>НАУЧНОЙ</a:t>
            </a:r>
            <a:r>
              <a:rPr sz="1500" b="1" spc="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00" b="1" spc="170" dirty="0">
                <a:solidFill>
                  <a:srgbClr val="FFC000"/>
                </a:solidFill>
                <a:latin typeface="Arial"/>
                <a:cs typeface="Arial"/>
              </a:rPr>
              <a:t>И</a:t>
            </a:r>
            <a:r>
              <a:rPr sz="1500" b="1" spc="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00" b="1" spc="60" dirty="0">
                <a:solidFill>
                  <a:srgbClr val="FFC000"/>
                </a:solidFill>
                <a:latin typeface="Arial"/>
                <a:cs typeface="Arial"/>
              </a:rPr>
              <a:t>НАУЧНО</a:t>
            </a:r>
            <a:r>
              <a:rPr sz="1500" b="1" spc="60" dirty="0">
                <a:solidFill>
                  <a:srgbClr val="FFC000"/>
                </a:solidFill>
                <a:latin typeface="Tahoma"/>
                <a:cs typeface="Tahoma"/>
              </a:rPr>
              <a:t>-</a:t>
            </a:r>
            <a:r>
              <a:rPr sz="1500" b="1" spc="60" dirty="0">
                <a:solidFill>
                  <a:srgbClr val="FFC000"/>
                </a:solidFill>
                <a:latin typeface="Arial"/>
                <a:cs typeface="Arial"/>
              </a:rPr>
              <a:t>ТЕХНИЧЕСКОЙ</a:t>
            </a:r>
            <a:r>
              <a:rPr sz="1500" b="1" spc="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00" b="1" spc="10" dirty="0">
                <a:solidFill>
                  <a:srgbClr val="FFC000"/>
                </a:solidFill>
                <a:latin typeface="Arial"/>
                <a:cs typeface="Arial"/>
              </a:rPr>
              <a:t>ДЕЯТЕЛЬНОСТИ</a:t>
            </a:r>
            <a:r>
              <a:rPr sz="1500" b="1" spc="10" dirty="0">
                <a:solidFill>
                  <a:srgbClr val="FFC000"/>
                </a:solidFill>
                <a:latin typeface="Tahoma"/>
                <a:cs typeface="Tahoma"/>
              </a:rPr>
              <a:t>, </a:t>
            </a:r>
            <a:r>
              <a:rPr sz="1500" b="1" spc="-45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500" b="1" spc="55" dirty="0">
                <a:solidFill>
                  <a:srgbClr val="FFC000"/>
                </a:solidFill>
                <a:latin typeface="Arial"/>
                <a:cs typeface="Arial"/>
              </a:rPr>
              <a:t>ДИССЕРТАЦИЙ</a:t>
            </a:r>
            <a:r>
              <a:rPr sz="1500" b="1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00" b="1" spc="65" dirty="0">
                <a:solidFill>
                  <a:srgbClr val="FFC000"/>
                </a:solidFill>
                <a:latin typeface="Tahoma"/>
                <a:cs typeface="Tahoma"/>
              </a:rPr>
              <a:t>PHD</a:t>
            </a:r>
            <a:endParaRPr sz="1500" b="1" dirty="0">
              <a:solidFill>
                <a:srgbClr val="FFC000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4841" y="1609293"/>
            <a:ext cx="8969278" cy="4060086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3800" b="1" spc="125" dirty="0">
                <a:solidFill>
                  <a:srgbClr val="2B91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endParaRPr lang="ru-RU" sz="3800" b="1" spc="125" dirty="0">
              <a:solidFill>
                <a:srgbClr val="2B91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3200" b="1" spc="285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3200" b="1" spc="285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b="1" spc="285" dirty="0" err="1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</a:t>
            </a:r>
            <a:r>
              <a:rPr sz="3200" b="1" spc="155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1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r>
              <a:rPr sz="3200" b="1" spc="155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204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</a:t>
            </a:r>
            <a:r>
              <a:rPr sz="3200" b="1" spc="155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305" dirty="0" err="1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науке</a:t>
            </a:r>
            <a:r>
              <a:rPr sz="3200" b="1" spc="305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b="1" spc="305" dirty="0">
              <a:solidFill>
                <a:srgbClr val="181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kumimoji="0" lang="ru-RU" sz="3000" b="1" i="0" u="none" strike="noStrike" kern="1200" cap="none" spc="14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kumimoji="0" lang="ru-RU" sz="3000" b="1" i="0" u="none" strike="noStrike" kern="1200" cap="none" spc="155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000" b="1" i="0" u="none" strike="noStrike" kern="1200" cap="none" spc="15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государственного</a:t>
            </a:r>
            <a:r>
              <a:rPr kumimoji="0" lang="ru-RU" sz="3000" b="1" i="0" u="none" strike="noStrike" kern="1200" cap="none" spc="16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000" b="1" i="0" u="none" strike="noStrike" kern="1200" cap="none" spc="114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учета</a:t>
            </a:r>
            <a:r>
              <a:rPr kumimoji="0" lang="ru-RU" sz="3000" b="1" i="0" u="none" strike="noStrike" kern="1200" cap="none" spc="16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000" b="1" i="0" u="none" strike="noStrike" kern="1200" cap="none" spc="165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научных,</a:t>
            </a:r>
            <a:r>
              <a:rPr kumimoji="0" lang="ru-RU" sz="3000" b="1" i="0" u="none" strike="noStrike" kern="1200" cap="none" spc="16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000" b="1" i="0" u="none" strike="noStrike" kern="1200" cap="none" spc="175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научно- </a:t>
            </a:r>
            <a:r>
              <a:rPr kumimoji="0" lang="ru-RU" sz="3000" b="1" i="0" u="none" strike="noStrike" kern="1200" cap="none" spc="18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000" b="1" i="0" u="none" strike="noStrike" kern="1200" cap="none" spc="165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технических </a:t>
            </a:r>
            <a:r>
              <a:rPr kumimoji="0" lang="ru-RU" sz="3000" b="1" i="0" u="none" strike="noStrike" kern="1200" cap="none" spc="17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r>
              <a:rPr kumimoji="0" lang="ru-RU" sz="3000" b="1" i="0" u="none" strike="noStrike" kern="1200" cap="none" spc="20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kumimoji="0" lang="ru-RU" sz="3000" b="1" i="0" u="none" strike="noStrike" kern="1200" cap="none" spc="155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программ, </a:t>
            </a:r>
            <a:r>
              <a:rPr kumimoji="0" lang="ru-RU" sz="3000" b="1" i="0" u="none" strike="noStrike" kern="1200" cap="none" spc="145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финансируемых </a:t>
            </a:r>
            <a:r>
              <a:rPr kumimoji="0" lang="ru-RU" sz="3000" b="1" i="0" u="none" strike="noStrike" kern="1200" cap="none" spc="12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kumimoji="0" lang="ru-RU" sz="3000" b="1" i="0" u="none" strike="noStrike" kern="1200" cap="none" spc="-705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000" b="1" i="0" u="none" strike="noStrike" kern="1200" cap="none" spc="15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</a:t>
            </a:r>
            <a:r>
              <a:rPr kumimoji="0" lang="ru-RU" sz="3000" b="1" i="0" u="none" strike="noStrike" kern="1200" cap="none" spc="11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бюджета, </a:t>
            </a:r>
            <a:r>
              <a:rPr kumimoji="0" lang="ru-RU" sz="3000" b="1" i="0" u="none" strike="noStrike" kern="1200" cap="none" spc="20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kumimoji="0" lang="ru-RU" sz="3000" b="1" i="0" u="none" strike="noStrike" kern="1200" cap="none" spc="16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отчетов </a:t>
            </a:r>
            <a:r>
              <a:rPr kumimoji="0" lang="ru-RU" sz="3000" b="1" i="0" u="none" strike="noStrike" kern="1200" cap="none" spc="19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kumimoji="0" lang="ru-RU" sz="3000" b="1" i="0" u="none" strike="noStrike" kern="1200" cap="none" spc="175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kumimoji="0" lang="ru-RU" sz="3000" b="1" i="0" u="none" strike="noStrike" kern="1200" cap="none" spc="18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000" b="1" i="0" u="none" strike="noStrike" kern="1200" cap="none" spc="200" normalizeH="0" baseline="0" noProof="0" dirty="0">
                <a:ln>
                  <a:noFill/>
                </a:ln>
                <a:solidFill>
                  <a:srgbClr val="0F24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выполнению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25707" y="1287984"/>
            <a:ext cx="462534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b="1" spc="65" dirty="0">
                <a:solidFill>
                  <a:srgbClr val="FFBC58"/>
                </a:solidFill>
                <a:latin typeface="Arial"/>
                <a:cs typeface="Arial"/>
              </a:rPr>
              <a:t>По</a:t>
            </a:r>
            <a:r>
              <a:rPr sz="2450" b="1" spc="-45" dirty="0">
                <a:solidFill>
                  <a:srgbClr val="FFBC58"/>
                </a:solidFill>
                <a:latin typeface="Arial"/>
                <a:cs typeface="Arial"/>
              </a:rPr>
              <a:t> </a:t>
            </a:r>
            <a:r>
              <a:rPr sz="2450" b="1" spc="85" dirty="0">
                <a:solidFill>
                  <a:srgbClr val="FFBC58"/>
                </a:solidFill>
                <a:latin typeface="Arial"/>
                <a:cs typeface="Arial"/>
              </a:rPr>
              <a:t>государственному</a:t>
            </a:r>
            <a:r>
              <a:rPr sz="2450" b="1" spc="-45" dirty="0">
                <a:solidFill>
                  <a:srgbClr val="FFBC58"/>
                </a:solidFill>
                <a:latin typeface="Arial"/>
                <a:cs typeface="Arial"/>
              </a:rPr>
              <a:t> </a:t>
            </a:r>
            <a:r>
              <a:rPr sz="2450" b="1" spc="114" dirty="0">
                <a:solidFill>
                  <a:srgbClr val="FFBC58"/>
                </a:solidFill>
                <a:latin typeface="Arial"/>
                <a:cs typeface="Arial"/>
              </a:rPr>
              <a:t>учету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25707" y="2649987"/>
            <a:ext cx="6908361" cy="527644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1460500" algn="l"/>
              </a:tabLst>
            </a:pPr>
            <a:r>
              <a:rPr lang="ru-RU" sz="235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sz="235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5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	</a:t>
            </a:r>
            <a:r>
              <a:rPr lang="ru-RU" sz="2350" b="1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(зарегистрировано):</a:t>
            </a:r>
            <a:endParaRPr lang="ru-RU" sz="2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580"/>
              </a:spcBef>
              <a:buFont typeface="Arial" panose="020B0604020202020204" pitchFamily="34" charset="0"/>
              <a:buChar char="•"/>
              <a:tabLst>
                <a:tab pos="1460500" algn="l"/>
              </a:tabLst>
            </a:pPr>
            <a:r>
              <a:rPr lang="ru-RU" sz="2350" b="1" spc="40" dirty="0">
                <a:solidFill>
                  <a:srgbClr val="FFA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350" b="1" spc="75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2350" b="1" spc="-45" dirty="0">
                <a:solidFill>
                  <a:srgbClr val="FFA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5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научных,</a:t>
            </a:r>
            <a:r>
              <a:rPr lang="ru-RU" sz="235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5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научно-технических</a:t>
            </a:r>
            <a:r>
              <a:rPr lang="ru-RU" sz="23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5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lang="ru-RU" sz="235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</a:t>
            </a:r>
          </a:p>
          <a:p>
            <a:pPr marL="355600" indent="-342900" algn="just">
              <a:lnSpc>
                <a:spcPct val="100000"/>
              </a:lnSpc>
              <a:spcBef>
                <a:spcPts val="1580"/>
              </a:spcBef>
              <a:buFont typeface="Arial" panose="020B0604020202020204" pitchFamily="34" charset="0"/>
              <a:buChar char="•"/>
              <a:tabLst>
                <a:tab pos="1460500" algn="l"/>
              </a:tabLst>
            </a:pPr>
            <a:r>
              <a:rPr sz="2350" b="1" spc="75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350" b="1" spc="75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sz="2350" spc="7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научных</a:t>
            </a:r>
            <a:r>
              <a:rPr sz="23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3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9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научно-технических</a:t>
            </a:r>
            <a:r>
              <a:rPr sz="23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9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sz="2350" spc="9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580"/>
              </a:spcBef>
              <a:buFont typeface="Arial" panose="020B0604020202020204" pitchFamily="34" charset="0"/>
              <a:buChar char="•"/>
              <a:tabLst>
                <a:tab pos="1460500" algn="l"/>
              </a:tabLst>
            </a:pPr>
            <a:r>
              <a:rPr lang="ru-RU" sz="2350" b="1" spc="40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b="1" spc="40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350" b="1" spc="40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ru-RU" sz="2350" b="1" spc="-55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8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отчетов</a:t>
            </a:r>
            <a:r>
              <a:rPr lang="ru-RU" sz="235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14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35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1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научным</a:t>
            </a:r>
            <a:r>
              <a:rPr lang="ru-RU" sz="235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проектам</a:t>
            </a:r>
            <a:endParaRPr lang="ru-RU" sz="2350" spc="7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580"/>
              </a:spcBef>
              <a:buFont typeface="Arial" panose="020B0604020202020204" pitchFamily="34" charset="0"/>
              <a:buChar char="•"/>
              <a:tabLst>
                <a:tab pos="1460500" algn="l"/>
              </a:tabLst>
            </a:pPr>
            <a:r>
              <a:rPr lang="ru-RU" sz="2350" b="1" spc="30" dirty="0">
                <a:solidFill>
                  <a:srgbClr val="FFA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350" b="1" spc="40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027</a:t>
            </a:r>
            <a:r>
              <a:rPr lang="ru-RU" sz="2350" b="1" spc="-50" dirty="0">
                <a:solidFill>
                  <a:srgbClr val="FFA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7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кратких</a:t>
            </a:r>
            <a:r>
              <a:rPr sz="235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  <a:r>
              <a:rPr sz="235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35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8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lang="ru-RU" sz="235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7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</a:t>
            </a:r>
            <a:r>
              <a:rPr sz="2350" spc="8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</a:t>
            </a:r>
            <a:r>
              <a:rPr sz="23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</a:t>
            </a:r>
            <a:r>
              <a:rPr sz="23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проектам</a:t>
            </a:r>
            <a:r>
              <a:rPr sz="23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  <a:r>
              <a:rPr sz="23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35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sz="23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-2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ГФ, </a:t>
            </a:r>
            <a:r>
              <a:rPr sz="2350" spc="-6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sz="235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</a:t>
            </a:r>
            <a:r>
              <a:rPr sz="23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переходит</a:t>
            </a:r>
            <a:r>
              <a:rPr sz="235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1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3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</a:t>
            </a:r>
            <a:r>
              <a:rPr sz="2350" spc="-6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1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щий</a:t>
            </a:r>
            <a:r>
              <a:rPr sz="235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</a:t>
            </a:r>
            <a:r>
              <a:rPr sz="23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3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sz="235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350" spc="3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580"/>
              </a:spcBef>
              <a:buFont typeface="Arial" panose="020B0604020202020204" pitchFamily="34" charset="0"/>
              <a:buChar char="•"/>
              <a:tabLst>
                <a:tab pos="1460500" algn="l"/>
              </a:tabLst>
            </a:pPr>
            <a:r>
              <a:rPr sz="2350" b="1" spc="40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350" b="1" spc="40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350" b="1" spc="-45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sz="2350" spc="3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sz="23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научной</a:t>
            </a:r>
            <a:r>
              <a:rPr sz="235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1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3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(или)</a:t>
            </a:r>
            <a:r>
              <a:rPr sz="235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</a:t>
            </a:r>
            <a:r>
              <a:rPr lang="ru-RU" sz="2350" spc="1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нической</a:t>
            </a:r>
            <a:r>
              <a:rPr lang="ru-RU" sz="2350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6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2350" spc="6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580"/>
              </a:spcBef>
              <a:buFont typeface="Arial" panose="020B0604020202020204" pitchFamily="34" charset="0"/>
              <a:buChar char="•"/>
              <a:tabLst>
                <a:tab pos="1460500" algn="l"/>
              </a:tabLst>
            </a:pPr>
            <a:r>
              <a:rPr lang="ru-RU" sz="2350" b="1" spc="40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sz="2350" b="1" spc="-85" dirty="0">
                <a:solidFill>
                  <a:srgbClr val="FFB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диссертаци</a:t>
            </a:r>
            <a:r>
              <a:rPr lang="ru-RU" sz="23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7441" y="335655"/>
            <a:ext cx="609600" cy="618490"/>
          </a:xfrm>
          <a:custGeom>
            <a:avLst/>
            <a:gdLst/>
            <a:ahLst/>
            <a:cxnLst/>
            <a:rect l="l" t="t" r="r" b="b"/>
            <a:pathLst>
              <a:path w="609600" h="618490">
                <a:moveTo>
                  <a:pt x="268262" y="26670"/>
                </a:moveTo>
                <a:lnTo>
                  <a:pt x="192101" y="26670"/>
                </a:lnTo>
                <a:lnTo>
                  <a:pt x="197970" y="15240"/>
                </a:lnTo>
                <a:lnTo>
                  <a:pt x="206690" y="7620"/>
                </a:lnTo>
                <a:lnTo>
                  <a:pt x="217634" y="1270"/>
                </a:lnTo>
                <a:lnTo>
                  <a:pt x="230174" y="0"/>
                </a:lnTo>
                <a:lnTo>
                  <a:pt x="242715" y="1270"/>
                </a:lnTo>
                <a:lnTo>
                  <a:pt x="253661" y="7620"/>
                </a:lnTo>
                <a:lnTo>
                  <a:pt x="262385" y="15240"/>
                </a:lnTo>
                <a:lnTo>
                  <a:pt x="268262" y="26670"/>
                </a:lnTo>
                <a:close/>
              </a:path>
              <a:path w="609600" h="618490">
                <a:moveTo>
                  <a:pt x="124822" y="26670"/>
                </a:moveTo>
                <a:lnTo>
                  <a:pt x="119325" y="26670"/>
                </a:lnTo>
                <a:lnTo>
                  <a:pt x="120164" y="25400"/>
                </a:lnTo>
                <a:lnTo>
                  <a:pt x="123441" y="25400"/>
                </a:lnTo>
                <a:lnTo>
                  <a:pt x="124822" y="26670"/>
                </a:lnTo>
                <a:close/>
              </a:path>
              <a:path w="609600" h="618490">
                <a:moveTo>
                  <a:pt x="568667" y="618490"/>
                </a:moveTo>
                <a:lnTo>
                  <a:pt x="324952" y="618490"/>
                </a:lnTo>
                <a:lnTo>
                  <a:pt x="309209" y="614680"/>
                </a:lnTo>
                <a:lnTo>
                  <a:pt x="296290" y="607060"/>
                </a:lnTo>
                <a:lnTo>
                  <a:pt x="287548" y="594360"/>
                </a:lnTo>
                <a:lnTo>
                  <a:pt x="284333" y="577850"/>
                </a:lnTo>
                <a:lnTo>
                  <a:pt x="40619" y="577850"/>
                </a:lnTo>
                <a:lnTo>
                  <a:pt x="24876" y="575310"/>
                </a:lnTo>
                <a:lnTo>
                  <a:pt x="11957" y="566420"/>
                </a:lnTo>
                <a:lnTo>
                  <a:pt x="3214" y="553720"/>
                </a:lnTo>
                <a:lnTo>
                  <a:pt x="0" y="537210"/>
                </a:lnTo>
                <a:lnTo>
                  <a:pt x="0" y="66040"/>
                </a:lnTo>
                <a:lnTo>
                  <a:pt x="3214" y="50800"/>
                </a:lnTo>
                <a:lnTo>
                  <a:pt x="11957" y="38100"/>
                </a:lnTo>
                <a:lnTo>
                  <a:pt x="24876" y="29210"/>
                </a:lnTo>
                <a:lnTo>
                  <a:pt x="40619" y="26670"/>
                </a:lnTo>
                <a:lnTo>
                  <a:pt x="222565" y="26670"/>
                </a:lnTo>
                <a:lnTo>
                  <a:pt x="216635" y="31750"/>
                </a:lnTo>
                <a:lnTo>
                  <a:pt x="216741" y="41910"/>
                </a:lnTo>
                <a:lnTo>
                  <a:pt x="217271" y="48260"/>
                </a:lnTo>
                <a:lnTo>
                  <a:pt x="222985" y="53340"/>
                </a:lnTo>
                <a:lnTo>
                  <a:pt x="32955" y="53340"/>
                </a:lnTo>
                <a:lnTo>
                  <a:pt x="27079" y="58420"/>
                </a:lnTo>
                <a:lnTo>
                  <a:pt x="27079" y="544830"/>
                </a:lnTo>
                <a:lnTo>
                  <a:pt x="32955" y="551180"/>
                </a:lnTo>
                <a:lnTo>
                  <a:pt x="311413" y="551180"/>
                </a:lnTo>
                <a:lnTo>
                  <a:pt x="311413" y="561340"/>
                </a:lnTo>
                <a:lnTo>
                  <a:pt x="311778" y="563880"/>
                </a:lnTo>
                <a:lnTo>
                  <a:pt x="311778" y="565150"/>
                </a:lnTo>
                <a:lnTo>
                  <a:pt x="311413" y="567690"/>
                </a:lnTo>
                <a:lnTo>
                  <a:pt x="311413" y="585470"/>
                </a:lnTo>
                <a:lnTo>
                  <a:pt x="317289" y="591820"/>
                </a:lnTo>
                <a:lnTo>
                  <a:pt x="606566" y="591820"/>
                </a:lnTo>
                <a:lnTo>
                  <a:pt x="606071" y="594360"/>
                </a:lnTo>
                <a:lnTo>
                  <a:pt x="597329" y="607060"/>
                </a:lnTo>
                <a:lnTo>
                  <a:pt x="584410" y="614680"/>
                </a:lnTo>
                <a:lnTo>
                  <a:pt x="568667" y="618490"/>
                </a:lnTo>
                <a:close/>
              </a:path>
              <a:path w="609600" h="618490">
                <a:moveTo>
                  <a:pt x="460349" y="228600"/>
                </a:moveTo>
                <a:lnTo>
                  <a:pt x="433270" y="228600"/>
                </a:lnTo>
                <a:lnTo>
                  <a:pt x="433270" y="58420"/>
                </a:lnTo>
                <a:lnTo>
                  <a:pt x="427394" y="53340"/>
                </a:lnTo>
                <a:lnTo>
                  <a:pt x="236944" y="53340"/>
                </a:lnTo>
                <a:lnTo>
                  <a:pt x="242130" y="48260"/>
                </a:lnTo>
                <a:lnTo>
                  <a:pt x="243294" y="41910"/>
                </a:lnTo>
                <a:lnTo>
                  <a:pt x="242969" y="40640"/>
                </a:lnTo>
                <a:lnTo>
                  <a:pt x="242969" y="39370"/>
                </a:lnTo>
                <a:lnTo>
                  <a:pt x="243294" y="36830"/>
                </a:lnTo>
                <a:lnTo>
                  <a:pt x="242130" y="30480"/>
                </a:lnTo>
                <a:lnTo>
                  <a:pt x="236944" y="26670"/>
                </a:lnTo>
                <a:lnTo>
                  <a:pt x="419730" y="26670"/>
                </a:lnTo>
                <a:lnTo>
                  <a:pt x="435473" y="29210"/>
                </a:lnTo>
                <a:lnTo>
                  <a:pt x="448392" y="38100"/>
                </a:lnTo>
                <a:lnTo>
                  <a:pt x="457135" y="50800"/>
                </a:lnTo>
                <a:lnTo>
                  <a:pt x="460349" y="66040"/>
                </a:lnTo>
                <a:lnTo>
                  <a:pt x="460349" y="228600"/>
                </a:lnTo>
                <a:close/>
              </a:path>
              <a:path w="609600" h="618490">
                <a:moveTo>
                  <a:pt x="311413" y="133350"/>
                </a:moveTo>
                <a:lnTo>
                  <a:pt x="148936" y="133350"/>
                </a:lnTo>
                <a:lnTo>
                  <a:pt x="133193" y="130810"/>
                </a:lnTo>
                <a:lnTo>
                  <a:pt x="120274" y="121920"/>
                </a:lnTo>
                <a:lnTo>
                  <a:pt x="111532" y="109220"/>
                </a:lnTo>
                <a:lnTo>
                  <a:pt x="108317" y="93980"/>
                </a:lnTo>
                <a:lnTo>
                  <a:pt x="108317" y="53340"/>
                </a:lnTo>
                <a:lnTo>
                  <a:pt x="135397" y="53340"/>
                </a:lnTo>
                <a:lnTo>
                  <a:pt x="135397" y="101600"/>
                </a:lnTo>
                <a:lnTo>
                  <a:pt x="141273" y="106680"/>
                </a:lnTo>
                <a:lnTo>
                  <a:pt x="349353" y="106680"/>
                </a:lnTo>
                <a:lnTo>
                  <a:pt x="348817" y="109220"/>
                </a:lnTo>
                <a:lnTo>
                  <a:pt x="340074" y="121920"/>
                </a:lnTo>
                <a:lnTo>
                  <a:pt x="327156" y="130810"/>
                </a:lnTo>
                <a:lnTo>
                  <a:pt x="311413" y="133350"/>
                </a:lnTo>
                <a:close/>
              </a:path>
              <a:path w="609600" h="618490">
                <a:moveTo>
                  <a:pt x="230174" y="80010"/>
                </a:moveTo>
                <a:lnTo>
                  <a:pt x="217634" y="77470"/>
                </a:lnTo>
                <a:lnTo>
                  <a:pt x="206690" y="72390"/>
                </a:lnTo>
                <a:lnTo>
                  <a:pt x="197970" y="63500"/>
                </a:lnTo>
                <a:lnTo>
                  <a:pt x="192101" y="53340"/>
                </a:lnTo>
                <a:lnTo>
                  <a:pt x="268262" y="53340"/>
                </a:lnTo>
                <a:lnTo>
                  <a:pt x="262385" y="63500"/>
                </a:lnTo>
                <a:lnTo>
                  <a:pt x="253661" y="72390"/>
                </a:lnTo>
                <a:lnTo>
                  <a:pt x="242715" y="77470"/>
                </a:lnTo>
                <a:lnTo>
                  <a:pt x="230174" y="80010"/>
                </a:lnTo>
                <a:close/>
              </a:path>
              <a:path w="609600" h="618490">
                <a:moveTo>
                  <a:pt x="349353" y="106680"/>
                </a:moveTo>
                <a:lnTo>
                  <a:pt x="319076" y="106680"/>
                </a:lnTo>
                <a:lnTo>
                  <a:pt x="324952" y="101600"/>
                </a:lnTo>
                <a:lnTo>
                  <a:pt x="324952" y="53340"/>
                </a:lnTo>
                <a:lnTo>
                  <a:pt x="352032" y="53340"/>
                </a:lnTo>
                <a:lnTo>
                  <a:pt x="352032" y="93980"/>
                </a:lnTo>
                <a:lnTo>
                  <a:pt x="349353" y="106680"/>
                </a:lnTo>
                <a:close/>
              </a:path>
              <a:path w="609600" h="618490">
                <a:moveTo>
                  <a:pt x="176016" y="267970"/>
                </a:moveTo>
                <a:lnTo>
                  <a:pt x="148936" y="267970"/>
                </a:lnTo>
                <a:lnTo>
                  <a:pt x="148936" y="187960"/>
                </a:lnTo>
                <a:lnTo>
                  <a:pt x="176016" y="187960"/>
                </a:lnTo>
                <a:lnTo>
                  <a:pt x="176016" y="267970"/>
                </a:lnTo>
                <a:close/>
              </a:path>
              <a:path w="609600" h="618490">
                <a:moveTo>
                  <a:pt x="230174" y="267970"/>
                </a:moveTo>
                <a:lnTo>
                  <a:pt x="203095" y="267970"/>
                </a:lnTo>
                <a:lnTo>
                  <a:pt x="203095" y="214630"/>
                </a:lnTo>
                <a:lnTo>
                  <a:pt x="230174" y="214630"/>
                </a:lnTo>
                <a:lnTo>
                  <a:pt x="230174" y="267970"/>
                </a:lnTo>
                <a:close/>
              </a:path>
              <a:path w="609600" h="618490">
                <a:moveTo>
                  <a:pt x="121857" y="267970"/>
                </a:moveTo>
                <a:lnTo>
                  <a:pt x="94777" y="267970"/>
                </a:lnTo>
                <a:lnTo>
                  <a:pt x="94777" y="228600"/>
                </a:lnTo>
                <a:lnTo>
                  <a:pt x="121857" y="228600"/>
                </a:lnTo>
                <a:lnTo>
                  <a:pt x="121857" y="267970"/>
                </a:lnTo>
                <a:close/>
              </a:path>
              <a:path w="609600" h="618490">
                <a:moveTo>
                  <a:pt x="311413" y="551180"/>
                </a:moveTo>
                <a:lnTo>
                  <a:pt x="284333" y="551180"/>
                </a:lnTo>
                <a:lnTo>
                  <a:pt x="284333" y="267970"/>
                </a:lnTo>
                <a:lnTo>
                  <a:pt x="287548" y="252730"/>
                </a:lnTo>
                <a:lnTo>
                  <a:pt x="296290" y="240030"/>
                </a:lnTo>
                <a:lnTo>
                  <a:pt x="309209" y="231140"/>
                </a:lnTo>
                <a:lnTo>
                  <a:pt x="324952" y="228600"/>
                </a:lnTo>
                <a:lnTo>
                  <a:pt x="568667" y="228600"/>
                </a:lnTo>
                <a:lnTo>
                  <a:pt x="584410" y="231140"/>
                </a:lnTo>
                <a:lnTo>
                  <a:pt x="597329" y="240030"/>
                </a:lnTo>
                <a:lnTo>
                  <a:pt x="606071" y="252730"/>
                </a:lnTo>
                <a:lnTo>
                  <a:pt x="606607" y="255270"/>
                </a:lnTo>
                <a:lnTo>
                  <a:pt x="317289" y="255270"/>
                </a:lnTo>
                <a:lnTo>
                  <a:pt x="311413" y="260350"/>
                </a:lnTo>
                <a:lnTo>
                  <a:pt x="311413" y="551180"/>
                </a:lnTo>
                <a:close/>
              </a:path>
              <a:path w="609600" h="618490">
                <a:moveTo>
                  <a:pt x="606566" y="591820"/>
                </a:moveTo>
                <a:lnTo>
                  <a:pt x="576330" y="591820"/>
                </a:lnTo>
                <a:lnTo>
                  <a:pt x="582207" y="585470"/>
                </a:lnTo>
                <a:lnTo>
                  <a:pt x="582207" y="260350"/>
                </a:lnTo>
                <a:lnTo>
                  <a:pt x="576330" y="255270"/>
                </a:lnTo>
                <a:lnTo>
                  <a:pt x="606607" y="255270"/>
                </a:lnTo>
                <a:lnTo>
                  <a:pt x="609286" y="267970"/>
                </a:lnTo>
                <a:lnTo>
                  <a:pt x="609286" y="577850"/>
                </a:lnTo>
                <a:lnTo>
                  <a:pt x="606566" y="591820"/>
                </a:lnTo>
                <a:close/>
              </a:path>
              <a:path w="609600" h="618490">
                <a:moveTo>
                  <a:pt x="257254" y="295910"/>
                </a:moveTo>
                <a:lnTo>
                  <a:pt x="67698" y="295910"/>
                </a:lnTo>
                <a:lnTo>
                  <a:pt x="67698" y="267970"/>
                </a:lnTo>
                <a:lnTo>
                  <a:pt x="257254" y="267970"/>
                </a:lnTo>
                <a:lnTo>
                  <a:pt x="257254" y="295910"/>
                </a:lnTo>
                <a:close/>
              </a:path>
              <a:path w="609600" h="618490">
                <a:moveTo>
                  <a:pt x="549048" y="363220"/>
                </a:moveTo>
                <a:lnTo>
                  <a:pt x="344571" y="363220"/>
                </a:lnTo>
                <a:lnTo>
                  <a:pt x="338492" y="356870"/>
                </a:lnTo>
                <a:lnTo>
                  <a:pt x="338384" y="288290"/>
                </a:lnTo>
                <a:lnTo>
                  <a:pt x="343041" y="283210"/>
                </a:lnTo>
                <a:lnTo>
                  <a:pt x="349500" y="281940"/>
                </a:lnTo>
                <a:lnTo>
                  <a:pt x="549048" y="281940"/>
                </a:lnTo>
                <a:lnTo>
                  <a:pt x="555127" y="288290"/>
                </a:lnTo>
                <a:lnTo>
                  <a:pt x="555127" y="308610"/>
                </a:lnTo>
                <a:lnTo>
                  <a:pt x="365571" y="308610"/>
                </a:lnTo>
                <a:lnTo>
                  <a:pt x="365571" y="335280"/>
                </a:lnTo>
                <a:lnTo>
                  <a:pt x="555127" y="335280"/>
                </a:lnTo>
                <a:lnTo>
                  <a:pt x="555127" y="356870"/>
                </a:lnTo>
                <a:lnTo>
                  <a:pt x="549048" y="363220"/>
                </a:lnTo>
                <a:close/>
              </a:path>
              <a:path w="609600" h="618490">
                <a:moveTo>
                  <a:pt x="555127" y="335280"/>
                </a:moveTo>
                <a:lnTo>
                  <a:pt x="528048" y="335280"/>
                </a:lnTo>
                <a:lnTo>
                  <a:pt x="528048" y="308610"/>
                </a:lnTo>
                <a:lnTo>
                  <a:pt x="555127" y="308610"/>
                </a:lnTo>
                <a:lnTo>
                  <a:pt x="555127" y="335280"/>
                </a:lnTo>
                <a:close/>
              </a:path>
              <a:path w="609600" h="618490">
                <a:moveTo>
                  <a:pt x="148936" y="510540"/>
                </a:moveTo>
                <a:lnTo>
                  <a:pt x="117387" y="504190"/>
                </a:lnTo>
                <a:lnTo>
                  <a:pt x="91557" y="487680"/>
                </a:lnTo>
                <a:lnTo>
                  <a:pt x="74106" y="461010"/>
                </a:lnTo>
                <a:lnTo>
                  <a:pt x="67698" y="430530"/>
                </a:lnTo>
                <a:lnTo>
                  <a:pt x="74106" y="398780"/>
                </a:lnTo>
                <a:lnTo>
                  <a:pt x="91557" y="373380"/>
                </a:lnTo>
                <a:lnTo>
                  <a:pt x="117387" y="355600"/>
                </a:lnTo>
                <a:lnTo>
                  <a:pt x="148936" y="349250"/>
                </a:lnTo>
                <a:lnTo>
                  <a:pt x="180485" y="355600"/>
                </a:lnTo>
                <a:lnTo>
                  <a:pt x="206316" y="373380"/>
                </a:lnTo>
                <a:lnTo>
                  <a:pt x="208061" y="375920"/>
                </a:lnTo>
                <a:lnTo>
                  <a:pt x="148936" y="375920"/>
                </a:lnTo>
                <a:lnTo>
                  <a:pt x="127776" y="381000"/>
                </a:lnTo>
                <a:lnTo>
                  <a:pt x="110570" y="392430"/>
                </a:lnTo>
                <a:lnTo>
                  <a:pt x="99007" y="408940"/>
                </a:lnTo>
                <a:lnTo>
                  <a:pt x="94777" y="430530"/>
                </a:lnTo>
                <a:lnTo>
                  <a:pt x="99007" y="450850"/>
                </a:lnTo>
                <a:lnTo>
                  <a:pt x="110570" y="468630"/>
                </a:lnTo>
                <a:lnTo>
                  <a:pt x="127776" y="480060"/>
                </a:lnTo>
                <a:lnTo>
                  <a:pt x="148936" y="483870"/>
                </a:lnTo>
                <a:lnTo>
                  <a:pt x="208809" y="483870"/>
                </a:lnTo>
                <a:lnTo>
                  <a:pt x="206316" y="487680"/>
                </a:lnTo>
                <a:lnTo>
                  <a:pt x="180485" y="504190"/>
                </a:lnTo>
                <a:lnTo>
                  <a:pt x="148936" y="510540"/>
                </a:lnTo>
                <a:close/>
              </a:path>
              <a:path w="609600" h="618490">
                <a:moveTo>
                  <a:pt x="208809" y="483870"/>
                </a:moveTo>
                <a:lnTo>
                  <a:pt x="148936" y="483870"/>
                </a:lnTo>
                <a:lnTo>
                  <a:pt x="170096" y="480060"/>
                </a:lnTo>
                <a:lnTo>
                  <a:pt x="187303" y="468630"/>
                </a:lnTo>
                <a:lnTo>
                  <a:pt x="198865" y="450850"/>
                </a:lnTo>
                <a:lnTo>
                  <a:pt x="203095" y="430530"/>
                </a:lnTo>
                <a:lnTo>
                  <a:pt x="148936" y="430530"/>
                </a:lnTo>
                <a:lnTo>
                  <a:pt x="148936" y="375920"/>
                </a:lnTo>
                <a:lnTo>
                  <a:pt x="208061" y="375920"/>
                </a:lnTo>
                <a:lnTo>
                  <a:pt x="223766" y="398780"/>
                </a:lnTo>
                <a:lnTo>
                  <a:pt x="230174" y="430530"/>
                </a:lnTo>
                <a:lnTo>
                  <a:pt x="223766" y="461010"/>
                </a:lnTo>
                <a:lnTo>
                  <a:pt x="208809" y="483870"/>
                </a:lnTo>
                <a:close/>
              </a:path>
              <a:path w="609600" h="618490">
                <a:moveTo>
                  <a:pt x="386571" y="430530"/>
                </a:moveTo>
                <a:lnTo>
                  <a:pt x="344571" y="430530"/>
                </a:lnTo>
                <a:lnTo>
                  <a:pt x="338492" y="424180"/>
                </a:lnTo>
                <a:lnTo>
                  <a:pt x="338492" y="396240"/>
                </a:lnTo>
                <a:lnTo>
                  <a:pt x="344571" y="389890"/>
                </a:lnTo>
                <a:lnTo>
                  <a:pt x="386571" y="389890"/>
                </a:lnTo>
                <a:lnTo>
                  <a:pt x="392651" y="396240"/>
                </a:lnTo>
                <a:lnTo>
                  <a:pt x="392651" y="424180"/>
                </a:lnTo>
                <a:lnTo>
                  <a:pt x="386571" y="430530"/>
                </a:lnTo>
                <a:close/>
              </a:path>
              <a:path w="609600" h="618490">
                <a:moveTo>
                  <a:pt x="467810" y="430530"/>
                </a:moveTo>
                <a:lnTo>
                  <a:pt x="425810" y="430530"/>
                </a:lnTo>
                <a:lnTo>
                  <a:pt x="419730" y="424180"/>
                </a:lnTo>
                <a:lnTo>
                  <a:pt x="419730" y="396240"/>
                </a:lnTo>
                <a:lnTo>
                  <a:pt x="425810" y="389890"/>
                </a:lnTo>
                <a:lnTo>
                  <a:pt x="467810" y="389890"/>
                </a:lnTo>
                <a:lnTo>
                  <a:pt x="473889" y="396240"/>
                </a:lnTo>
                <a:lnTo>
                  <a:pt x="473889" y="424180"/>
                </a:lnTo>
                <a:lnTo>
                  <a:pt x="467810" y="430530"/>
                </a:lnTo>
                <a:close/>
              </a:path>
              <a:path w="609600" h="618490">
                <a:moveTo>
                  <a:pt x="549048" y="430530"/>
                </a:moveTo>
                <a:lnTo>
                  <a:pt x="507048" y="430530"/>
                </a:lnTo>
                <a:lnTo>
                  <a:pt x="500968" y="424180"/>
                </a:lnTo>
                <a:lnTo>
                  <a:pt x="500968" y="396240"/>
                </a:lnTo>
                <a:lnTo>
                  <a:pt x="507048" y="389890"/>
                </a:lnTo>
                <a:lnTo>
                  <a:pt x="549048" y="389890"/>
                </a:lnTo>
                <a:lnTo>
                  <a:pt x="555127" y="396240"/>
                </a:lnTo>
                <a:lnTo>
                  <a:pt x="555127" y="424180"/>
                </a:lnTo>
                <a:lnTo>
                  <a:pt x="549048" y="430530"/>
                </a:lnTo>
                <a:close/>
              </a:path>
              <a:path w="609600" h="618490">
                <a:moveTo>
                  <a:pt x="386571" y="497840"/>
                </a:moveTo>
                <a:lnTo>
                  <a:pt x="344571" y="497840"/>
                </a:lnTo>
                <a:lnTo>
                  <a:pt x="338492" y="491490"/>
                </a:lnTo>
                <a:lnTo>
                  <a:pt x="338492" y="463550"/>
                </a:lnTo>
                <a:lnTo>
                  <a:pt x="344571" y="457200"/>
                </a:lnTo>
                <a:lnTo>
                  <a:pt x="386571" y="457200"/>
                </a:lnTo>
                <a:lnTo>
                  <a:pt x="392651" y="463550"/>
                </a:lnTo>
                <a:lnTo>
                  <a:pt x="392651" y="491490"/>
                </a:lnTo>
                <a:lnTo>
                  <a:pt x="386571" y="497840"/>
                </a:lnTo>
                <a:close/>
              </a:path>
              <a:path w="609600" h="618490">
                <a:moveTo>
                  <a:pt x="467810" y="497840"/>
                </a:moveTo>
                <a:lnTo>
                  <a:pt x="425810" y="497840"/>
                </a:lnTo>
                <a:lnTo>
                  <a:pt x="419730" y="491490"/>
                </a:lnTo>
                <a:lnTo>
                  <a:pt x="419730" y="463550"/>
                </a:lnTo>
                <a:lnTo>
                  <a:pt x="425810" y="457200"/>
                </a:lnTo>
                <a:lnTo>
                  <a:pt x="467810" y="457200"/>
                </a:lnTo>
                <a:lnTo>
                  <a:pt x="473889" y="463550"/>
                </a:lnTo>
                <a:lnTo>
                  <a:pt x="473889" y="491490"/>
                </a:lnTo>
                <a:lnTo>
                  <a:pt x="467810" y="497840"/>
                </a:lnTo>
                <a:close/>
              </a:path>
              <a:path w="609600" h="618490">
                <a:moveTo>
                  <a:pt x="549048" y="497840"/>
                </a:moveTo>
                <a:lnTo>
                  <a:pt x="507048" y="497840"/>
                </a:lnTo>
                <a:lnTo>
                  <a:pt x="500968" y="491490"/>
                </a:lnTo>
                <a:lnTo>
                  <a:pt x="500968" y="463550"/>
                </a:lnTo>
                <a:lnTo>
                  <a:pt x="507048" y="457200"/>
                </a:lnTo>
                <a:lnTo>
                  <a:pt x="549048" y="457200"/>
                </a:lnTo>
                <a:lnTo>
                  <a:pt x="555127" y="463550"/>
                </a:lnTo>
                <a:lnTo>
                  <a:pt x="555127" y="491490"/>
                </a:lnTo>
                <a:lnTo>
                  <a:pt x="549048" y="497840"/>
                </a:lnTo>
                <a:close/>
              </a:path>
              <a:path w="609600" h="618490">
                <a:moveTo>
                  <a:pt x="386571" y="565150"/>
                </a:moveTo>
                <a:lnTo>
                  <a:pt x="344571" y="565150"/>
                </a:lnTo>
                <a:lnTo>
                  <a:pt x="338492" y="558800"/>
                </a:lnTo>
                <a:lnTo>
                  <a:pt x="338492" y="530860"/>
                </a:lnTo>
                <a:lnTo>
                  <a:pt x="344571" y="524510"/>
                </a:lnTo>
                <a:lnTo>
                  <a:pt x="386571" y="524510"/>
                </a:lnTo>
                <a:lnTo>
                  <a:pt x="392651" y="530860"/>
                </a:lnTo>
                <a:lnTo>
                  <a:pt x="392651" y="558800"/>
                </a:lnTo>
                <a:lnTo>
                  <a:pt x="386571" y="565150"/>
                </a:lnTo>
                <a:close/>
              </a:path>
              <a:path w="609600" h="618490">
                <a:moveTo>
                  <a:pt x="467810" y="565150"/>
                </a:moveTo>
                <a:lnTo>
                  <a:pt x="425810" y="565150"/>
                </a:lnTo>
                <a:lnTo>
                  <a:pt x="419730" y="558800"/>
                </a:lnTo>
                <a:lnTo>
                  <a:pt x="419730" y="530860"/>
                </a:lnTo>
                <a:lnTo>
                  <a:pt x="425810" y="524510"/>
                </a:lnTo>
                <a:lnTo>
                  <a:pt x="467810" y="524510"/>
                </a:lnTo>
                <a:lnTo>
                  <a:pt x="473889" y="530860"/>
                </a:lnTo>
                <a:lnTo>
                  <a:pt x="473889" y="558800"/>
                </a:lnTo>
                <a:lnTo>
                  <a:pt x="467810" y="565150"/>
                </a:lnTo>
                <a:close/>
              </a:path>
              <a:path w="609600" h="618490">
                <a:moveTo>
                  <a:pt x="549048" y="565150"/>
                </a:moveTo>
                <a:lnTo>
                  <a:pt x="507048" y="565150"/>
                </a:lnTo>
                <a:lnTo>
                  <a:pt x="500968" y="558800"/>
                </a:lnTo>
                <a:lnTo>
                  <a:pt x="500968" y="530860"/>
                </a:lnTo>
                <a:lnTo>
                  <a:pt x="507048" y="524510"/>
                </a:lnTo>
                <a:lnTo>
                  <a:pt x="549048" y="524510"/>
                </a:lnTo>
                <a:lnTo>
                  <a:pt x="555127" y="530860"/>
                </a:lnTo>
                <a:lnTo>
                  <a:pt x="555127" y="558800"/>
                </a:lnTo>
                <a:lnTo>
                  <a:pt x="549048" y="56515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526" y="6743700"/>
            <a:ext cx="123825" cy="12382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496605" y="6463754"/>
            <a:ext cx="7905750" cy="234950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800" b="1" spc="80" dirty="0">
                <a:solidFill>
                  <a:srgbClr val="2B91D4"/>
                </a:solidFill>
                <a:latin typeface="Arial"/>
                <a:cs typeface="Arial"/>
              </a:rPr>
              <a:t>21</a:t>
            </a:r>
            <a:r>
              <a:rPr sz="2800" b="1" spc="110" dirty="0">
                <a:solidFill>
                  <a:srgbClr val="2B91D4"/>
                </a:solidFill>
                <a:latin typeface="Arial"/>
                <a:cs typeface="Arial"/>
              </a:rPr>
              <a:t> </a:t>
            </a:r>
            <a:r>
              <a:rPr lang="ru-RU" sz="2800" b="1" spc="110" dirty="0">
                <a:solidFill>
                  <a:srgbClr val="2B91D4"/>
                </a:solidFill>
                <a:latin typeface="Arial"/>
                <a:cs typeface="Arial"/>
              </a:rPr>
              <a:t>3</a:t>
            </a:r>
            <a:r>
              <a:rPr sz="2800" b="1" spc="95" dirty="0">
                <a:solidFill>
                  <a:srgbClr val="2B91D4"/>
                </a:solidFill>
                <a:latin typeface="Arial"/>
                <a:cs typeface="Arial"/>
              </a:rPr>
              <a:t>00</a:t>
            </a:r>
            <a:r>
              <a:rPr sz="2800" b="1" spc="110" dirty="0">
                <a:solidFill>
                  <a:srgbClr val="2B91D4"/>
                </a:solidFill>
                <a:latin typeface="Arial"/>
                <a:cs typeface="Arial"/>
              </a:rPr>
              <a:t> </a:t>
            </a:r>
            <a:r>
              <a:rPr sz="2800" b="1" spc="180" dirty="0">
                <a:latin typeface="Arial"/>
                <a:cs typeface="Arial"/>
              </a:rPr>
              <a:t>научных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spc="145" dirty="0">
                <a:latin typeface="Arial"/>
                <a:cs typeface="Arial"/>
              </a:rPr>
              <a:t>работ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ru-RU" sz="2800" b="1" spc="80" dirty="0">
                <a:solidFill>
                  <a:srgbClr val="2B91D4"/>
                </a:solidFill>
                <a:latin typeface="Arial"/>
                <a:cs typeface="Arial"/>
              </a:rPr>
              <a:t>39</a:t>
            </a:r>
            <a:r>
              <a:rPr sz="2800" b="1" spc="114" dirty="0">
                <a:solidFill>
                  <a:srgbClr val="2B91D4"/>
                </a:solidFill>
                <a:latin typeface="Arial"/>
                <a:cs typeface="Arial"/>
              </a:rPr>
              <a:t> </a:t>
            </a:r>
            <a:r>
              <a:rPr lang="ru-RU" sz="2800" b="1" spc="95" dirty="0">
                <a:solidFill>
                  <a:srgbClr val="2B91D4"/>
                </a:solidFill>
                <a:latin typeface="Arial"/>
                <a:cs typeface="Arial"/>
              </a:rPr>
              <a:t>100</a:t>
            </a:r>
            <a:r>
              <a:rPr sz="2800" b="1" spc="120" dirty="0">
                <a:solidFill>
                  <a:srgbClr val="2B91D4"/>
                </a:solidFill>
                <a:latin typeface="Arial"/>
                <a:cs typeface="Arial"/>
              </a:rPr>
              <a:t> </a:t>
            </a:r>
            <a:r>
              <a:rPr sz="2800" b="1" spc="180" dirty="0">
                <a:latin typeface="Arial"/>
                <a:cs typeface="Arial"/>
              </a:rPr>
              <a:t>отчетов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о</a:t>
            </a:r>
            <a:r>
              <a:rPr sz="2800" b="1" spc="120" dirty="0">
                <a:latin typeface="Arial"/>
                <a:cs typeface="Arial"/>
              </a:rPr>
              <a:t> </a:t>
            </a:r>
            <a:r>
              <a:rPr sz="2800" b="1" spc="170" dirty="0">
                <a:latin typeface="Arial"/>
                <a:cs typeface="Arial"/>
              </a:rPr>
              <a:t>НИОКР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ts val="4580"/>
              </a:lnSpc>
              <a:spcBef>
                <a:spcPts val="150"/>
              </a:spcBef>
            </a:pPr>
            <a:r>
              <a:rPr sz="2800" b="1" spc="80" dirty="0">
                <a:solidFill>
                  <a:srgbClr val="2B91D4"/>
                </a:solidFill>
                <a:latin typeface="Arial"/>
                <a:cs typeface="Arial"/>
              </a:rPr>
              <a:t>2</a:t>
            </a:r>
            <a:r>
              <a:rPr lang="ru-RU" sz="2800" b="1" spc="80" dirty="0">
                <a:solidFill>
                  <a:srgbClr val="2B91D4"/>
                </a:solidFill>
                <a:latin typeface="Arial"/>
                <a:cs typeface="Arial"/>
              </a:rPr>
              <a:t>4</a:t>
            </a:r>
            <a:r>
              <a:rPr sz="2800" b="1" spc="80" dirty="0">
                <a:solidFill>
                  <a:srgbClr val="2B91D4"/>
                </a:solidFill>
                <a:latin typeface="Arial"/>
                <a:cs typeface="Arial"/>
              </a:rPr>
              <a:t> </a:t>
            </a:r>
            <a:r>
              <a:rPr lang="ru-RU" sz="2800" b="1" spc="95" dirty="0">
                <a:solidFill>
                  <a:srgbClr val="2B91D4"/>
                </a:solidFill>
                <a:latin typeface="Arial"/>
                <a:cs typeface="Arial"/>
              </a:rPr>
              <a:t>500</a:t>
            </a:r>
            <a:r>
              <a:rPr sz="2800" b="1" spc="95" dirty="0">
                <a:solidFill>
                  <a:srgbClr val="2B91D4"/>
                </a:solidFill>
                <a:latin typeface="Arial"/>
                <a:cs typeface="Arial"/>
              </a:rPr>
              <a:t> </a:t>
            </a:r>
            <a:r>
              <a:rPr sz="2800" b="1" spc="240" dirty="0">
                <a:latin typeface="Arial"/>
                <a:cs typeface="Arial"/>
              </a:rPr>
              <a:t>кандидатских </a:t>
            </a:r>
            <a:r>
              <a:rPr sz="2800" b="1" spc="295" dirty="0">
                <a:latin typeface="Arial"/>
                <a:cs typeface="Arial"/>
              </a:rPr>
              <a:t>и </a:t>
            </a:r>
            <a:r>
              <a:rPr sz="2800" b="1" spc="200" dirty="0">
                <a:latin typeface="Arial"/>
                <a:cs typeface="Arial"/>
              </a:rPr>
              <a:t>докторских </a:t>
            </a:r>
            <a:r>
              <a:rPr sz="2800" b="1" spc="204" dirty="0">
                <a:latin typeface="Arial"/>
                <a:cs typeface="Arial"/>
              </a:rPr>
              <a:t> </a:t>
            </a:r>
            <a:r>
              <a:rPr sz="2800" b="1" spc="195" dirty="0">
                <a:latin typeface="Arial"/>
                <a:cs typeface="Arial"/>
              </a:rPr>
              <a:t>диссертаций,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spc="130" dirty="0">
                <a:latin typeface="Arial"/>
                <a:cs typeface="Arial"/>
              </a:rPr>
              <a:t>а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spc="305" dirty="0">
                <a:latin typeface="Arial"/>
                <a:cs typeface="Arial"/>
              </a:rPr>
              <a:t>также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spc="204" dirty="0">
                <a:latin typeface="Arial"/>
                <a:cs typeface="Arial"/>
              </a:rPr>
              <a:t>диссертаций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spc="80" dirty="0">
                <a:latin typeface="Arial"/>
                <a:cs typeface="Arial"/>
              </a:rPr>
              <a:t>PhD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526" y="7353300"/>
            <a:ext cx="123825" cy="12382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526" y="7886700"/>
            <a:ext cx="123825" cy="12382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911043" y="5910580"/>
            <a:ext cx="74123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35" dirty="0">
                <a:latin typeface="Arial"/>
                <a:cs typeface="Arial"/>
              </a:rPr>
              <a:t>ИНФОРМАЦИОННЫЕ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spc="90" dirty="0">
                <a:latin typeface="Arial"/>
                <a:cs typeface="Arial"/>
              </a:rPr>
              <a:t>ФОНДЫ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spc="70" dirty="0">
                <a:latin typeface="Arial"/>
                <a:cs typeface="Arial"/>
              </a:rPr>
              <a:t>НЦГНТЭ: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4A0162DA-DEAC-4AF5-89D9-06C39280FE8E}"/>
              </a:ext>
            </a:extLst>
          </p:cNvPr>
          <p:cNvSpPr/>
          <p:nvPr/>
        </p:nvSpPr>
        <p:spPr>
          <a:xfrm>
            <a:off x="462779" y="3400425"/>
            <a:ext cx="429259" cy="295275"/>
          </a:xfrm>
          <a:custGeom>
            <a:avLst/>
            <a:gdLst/>
            <a:ahLst/>
            <a:cxnLst/>
            <a:rect l="l" t="t" r="r" b="b"/>
            <a:pathLst>
              <a:path w="429259" h="295275">
                <a:moveTo>
                  <a:pt x="256476" y="147574"/>
                </a:moveTo>
                <a:lnTo>
                  <a:pt x="224434" y="115277"/>
                </a:lnTo>
                <a:lnTo>
                  <a:pt x="110020" y="0"/>
                </a:lnTo>
                <a:lnTo>
                  <a:pt x="0" y="0"/>
                </a:lnTo>
                <a:lnTo>
                  <a:pt x="148336" y="147574"/>
                </a:lnTo>
                <a:lnTo>
                  <a:pt x="0" y="295148"/>
                </a:lnTo>
                <a:lnTo>
                  <a:pt x="110020" y="295148"/>
                </a:lnTo>
                <a:lnTo>
                  <a:pt x="256476" y="147574"/>
                </a:lnTo>
                <a:close/>
              </a:path>
              <a:path w="429259" h="295275">
                <a:moveTo>
                  <a:pt x="428663" y="147574"/>
                </a:moveTo>
                <a:lnTo>
                  <a:pt x="396621" y="115277"/>
                </a:lnTo>
                <a:lnTo>
                  <a:pt x="282206" y="0"/>
                </a:lnTo>
                <a:lnTo>
                  <a:pt x="172186" y="0"/>
                </a:lnTo>
                <a:lnTo>
                  <a:pt x="320522" y="147574"/>
                </a:lnTo>
                <a:lnTo>
                  <a:pt x="172186" y="295148"/>
                </a:lnTo>
                <a:lnTo>
                  <a:pt x="282206" y="295148"/>
                </a:lnTo>
                <a:lnTo>
                  <a:pt x="428663" y="147574"/>
                </a:lnTo>
                <a:close/>
              </a:path>
            </a:pathLst>
          </a:custGeom>
          <a:solidFill>
            <a:srgbClr val="2B91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C7C06A89-2C28-47F9-9A86-F0AB59532DE6}"/>
              </a:ext>
            </a:extLst>
          </p:cNvPr>
          <p:cNvGrpSpPr/>
          <p:nvPr/>
        </p:nvGrpSpPr>
        <p:grpSpPr>
          <a:xfrm>
            <a:off x="0" y="-34688"/>
            <a:ext cx="18288000" cy="1139588"/>
            <a:chOff x="0" y="0"/>
            <a:chExt cx="18288000" cy="287020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A4486215-D41C-4747-B99B-4F0FDFFF1C2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739" cy="2868977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7F9C62A7-7D57-4647-9445-3E7D4C86543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68" y="0"/>
              <a:ext cx="18275630" cy="2869858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1475E5-24D5-41B8-9B1F-8267BDD3F17B}"/>
              </a:ext>
            </a:extLst>
          </p:cNvPr>
          <p:cNvSpPr/>
          <p:nvPr/>
        </p:nvSpPr>
        <p:spPr>
          <a:xfrm>
            <a:off x="2133600" y="342900"/>
            <a:ext cx="1470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НАУЧНЫХ, НАУЧНО-ТЕХНИЧЕСКИХ ПРОЕКТОВ И ПРОГРАММ,  ПРОЕКТОВ КОММЕРЦИАЛИЗАЦИИ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A79F6E-B965-4B99-B4F8-97D44A91F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11" y="105830"/>
            <a:ext cx="877052" cy="87425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D8DF14D3-C2A7-4312-AEC4-2A437465C106}"/>
              </a:ext>
            </a:extLst>
          </p:cNvPr>
          <p:cNvSpPr txBox="1">
            <a:spLocks/>
          </p:cNvSpPr>
          <p:nvPr/>
        </p:nvSpPr>
        <p:spPr>
          <a:xfrm>
            <a:off x="1371600" y="1358058"/>
            <a:ext cx="19199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1" kern="0" spc="28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600" b="1" kern="0" spc="22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600" b="1" kern="0" spc="-125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b="1" kern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F832A87-AEAA-4EC1-B892-7A854E137289}"/>
              </a:ext>
            </a:extLst>
          </p:cNvPr>
          <p:cNvSpPr txBox="1"/>
          <p:nvPr/>
        </p:nvSpPr>
        <p:spPr>
          <a:xfrm>
            <a:off x="945430" y="2084589"/>
            <a:ext cx="68256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2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Приказ</a:t>
            </a:r>
            <a:r>
              <a:rPr sz="2800" b="1" spc="1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№126-НЖ</a:t>
            </a:r>
            <a:r>
              <a:rPr sz="2800" b="1" spc="1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12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от</a:t>
            </a:r>
            <a:r>
              <a:rPr sz="2800" b="1" spc="1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23</a:t>
            </a:r>
            <a:r>
              <a:rPr sz="2800" b="1" spc="114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13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августа</a:t>
            </a:r>
            <a:r>
              <a:rPr sz="2800" b="1" spc="1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9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2021</a:t>
            </a:r>
            <a:r>
              <a:rPr sz="2800" b="1" spc="1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14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года</a:t>
            </a:r>
            <a:endParaRPr sz="28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A8E06D-94B9-428D-9400-5CFC3A785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4844" y1="35625" x2="78281" y2="4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624" y="2185544"/>
            <a:ext cx="678038" cy="62390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E81160-37C5-4AEE-9FD4-B1BCDA1A52BE}"/>
              </a:ext>
            </a:extLst>
          </p:cNvPr>
          <p:cNvSpPr/>
          <p:nvPr/>
        </p:nvSpPr>
        <p:spPr>
          <a:xfrm>
            <a:off x="751244" y="3136795"/>
            <a:ext cx="7306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функции Управления мониторинга </a:t>
            </a:r>
          </a:p>
          <a:p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научных, научно-технических проектов и программ,  проектов коммерциализации: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A52C93-8F3E-4016-92C5-24311579D781}"/>
              </a:ext>
            </a:extLst>
          </p:cNvPr>
          <p:cNvSpPr/>
          <p:nvPr/>
        </p:nvSpPr>
        <p:spPr>
          <a:xfrm>
            <a:off x="2272332" y="4292974"/>
            <a:ext cx="63382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ЭКСПЕРТНЫХ ГРУПП, ВОВЛЕКАЕМЫХ В  ПРОЦЕСС МОНИТОРИНГА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 КООРДИНАЦИЯ ИХ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АНАЛИЗ ИНФОРМАЦИИ О ХОДЕ РЕАЛИЗАЦИИ НТПИП  И ПРОЕКТОВ КОММЕРЦИАЛИЗАЦИИ РННТД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545DD4-61C4-4299-95B7-0D9B46489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839" y="4274450"/>
            <a:ext cx="773926" cy="7651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0D877A-9A93-4737-BE73-BED433BDA4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66" t="26246" r="26000" b="26000"/>
          <a:stretch/>
        </p:blipFill>
        <p:spPr>
          <a:xfrm>
            <a:off x="542014" y="5241973"/>
            <a:ext cx="1009576" cy="9803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9E3B86-9252-41A2-BF02-50C9CB201F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013" y="6798662"/>
            <a:ext cx="891751" cy="910632"/>
          </a:xfrm>
          <a:prstGeom prst="rect">
            <a:avLst/>
          </a:prstGeom>
        </p:spPr>
      </p:pic>
      <p:sp>
        <p:nvSpPr>
          <p:cNvPr id="16" name="object 6">
            <a:extLst>
              <a:ext uri="{FF2B5EF4-FFF2-40B4-BE49-F238E27FC236}">
                <a16:creationId xmlns:a16="http://schemas.microsoft.com/office/drawing/2014/main" id="{B7AABE2D-B1EF-402D-8B77-EC1A88CCE631}"/>
              </a:ext>
            </a:extLst>
          </p:cNvPr>
          <p:cNvSpPr txBox="1"/>
          <p:nvPr/>
        </p:nvSpPr>
        <p:spPr>
          <a:xfrm>
            <a:off x="9143868" y="1285546"/>
            <a:ext cx="8839331" cy="620041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lang="ru-RU" sz="3200" b="1" spc="160" dirty="0">
                <a:solidFill>
                  <a:srgbClr val="FFBD58"/>
                </a:solidFill>
                <a:latin typeface="Arial"/>
                <a:cs typeface="Arial"/>
              </a:rPr>
              <a:t>  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8" name="object 3">
            <a:extLst>
              <a:ext uri="{FF2B5EF4-FFF2-40B4-BE49-F238E27FC236}">
                <a16:creationId xmlns:a16="http://schemas.microsoft.com/office/drawing/2014/main" id="{CC794D31-D355-4308-9B82-CDD246E6D18E}"/>
              </a:ext>
            </a:extLst>
          </p:cNvPr>
          <p:cNvGrpSpPr/>
          <p:nvPr/>
        </p:nvGrpSpPr>
        <p:grpSpPr>
          <a:xfrm rot="5400000" flipV="1">
            <a:off x="3634247" y="5601389"/>
            <a:ext cx="8322026" cy="45719"/>
            <a:chOff x="0" y="0"/>
            <a:chExt cx="18288000" cy="2870200"/>
          </a:xfrm>
        </p:grpSpPr>
        <p:pic>
          <p:nvPicPr>
            <p:cNvPr id="19" name="object 4">
              <a:extLst>
                <a:ext uri="{FF2B5EF4-FFF2-40B4-BE49-F238E27FC236}">
                  <a16:creationId xmlns:a16="http://schemas.microsoft.com/office/drawing/2014/main" id="{F4876F4B-44A1-4910-BBDB-9C269BD17E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739" cy="2868977"/>
            </a:xfrm>
            <a:prstGeom prst="rect">
              <a:avLst/>
            </a:prstGeom>
          </p:spPr>
        </p:pic>
        <p:pic>
          <p:nvPicPr>
            <p:cNvPr id="20" name="object 5">
              <a:extLst>
                <a:ext uri="{FF2B5EF4-FFF2-40B4-BE49-F238E27FC236}">
                  <a16:creationId xmlns:a16="http://schemas.microsoft.com/office/drawing/2014/main" id="{A715A03E-21F3-4BE9-97D9-CF91BCBDBFE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68" y="0"/>
              <a:ext cx="18275630" cy="2869858"/>
            </a:xfrm>
            <a:prstGeom prst="rect">
              <a:avLst/>
            </a:prstGeom>
          </p:spPr>
        </p:pic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2686AD-AE31-43E7-95AE-62F9CCE9AE0B}"/>
              </a:ext>
            </a:extLst>
          </p:cNvPr>
          <p:cNvSpPr/>
          <p:nvPr/>
        </p:nvSpPr>
        <p:spPr>
          <a:xfrm>
            <a:off x="8031492" y="1165032"/>
            <a:ext cx="9885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указанный период мониторинг был проведен в 125 организациях в 25 городах / поселках городского типа Казахстана. </a:t>
            </a:r>
          </a:p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проектов и программ, охваченных в ходе мониторинга – 561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7A26BFA0-41B3-4794-A809-4B05A22BD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536552"/>
              </p:ext>
            </p:extLst>
          </p:nvPr>
        </p:nvGraphicFramePr>
        <p:xfrm>
          <a:off x="7953120" y="2303865"/>
          <a:ext cx="10212256" cy="453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8" name="Диаграмма 27">
                <a:extLst>
                  <a:ext uri="{FF2B5EF4-FFF2-40B4-BE49-F238E27FC236}">
                    <a16:creationId xmlns:a16="http://schemas.microsoft.com/office/drawing/2014/main" id="{7E2B98E6-29D3-4B81-981E-70A77C56829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70280098"/>
                  </p:ext>
                </p:extLst>
              </p:nvPr>
            </p:nvGraphicFramePr>
            <p:xfrm>
              <a:off x="8051942" y="6834413"/>
              <a:ext cx="10166541" cy="332609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1"/>
              </a:graphicData>
            </a:graphic>
          </p:graphicFrame>
        </mc:Choice>
        <mc:Fallback xmlns="">
          <p:pic>
            <p:nvPicPr>
              <p:cNvPr id="28" name="Диаграмма 27">
                <a:extLst>
                  <a:ext uri="{FF2B5EF4-FFF2-40B4-BE49-F238E27FC236}">
                    <a16:creationId xmlns:a16="http://schemas.microsoft.com/office/drawing/2014/main" id="{7E2B98E6-29D3-4B81-981E-70A77C5682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1942" y="6834413"/>
                <a:ext cx="10166541" cy="3326097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069B58-9823-4E1F-AF77-4C7D6AEEEC0A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615" l="0" r="100000">
                        <a14:foregroundMark x1="48778" y1="62500" x2="51556" y2="65000"/>
                        <a14:foregroundMark x1="29000" y1="26538" x2="28000" y2="29038"/>
                        <a14:foregroundMark x1="29111" y1="44038" x2="25000" y2="48654"/>
                        <a14:foregroundMark x1="38556" y1="38269" x2="38556" y2="32115"/>
                        <a14:foregroundMark x1="39667" y1="19423" x2="39778" y2="13654"/>
                        <a14:foregroundMark x1="50667" y1="8462" x2="50000" y2="6538"/>
                        <a14:foregroundMark x1="51778" y1="26154" x2="51222" y2="30962"/>
                        <a14:foregroundMark x1="58778" y1="34808" x2="61333" y2="33462"/>
                        <a14:foregroundMark x1="59222" y1="18846" x2="62778" y2="16346"/>
                        <a14:foregroundMark x1="72000" y1="28077" x2="73889" y2="32885"/>
                        <a14:foregroundMark x1="75667" y1="45962" x2="75333" y2="51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53" y="8495851"/>
            <a:ext cx="1535755" cy="985341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3B33CCD-1086-4A3E-BC33-7EB401829DA2}"/>
              </a:ext>
            </a:extLst>
          </p:cNvPr>
          <p:cNvSpPr/>
          <p:nvPr/>
        </p:nvSpPr>
        <p:spPr>
          <a:xfrm>
            <a:off x="2286000" y="8323759"/>
            <a:ext cx="602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ИТОГИ МОНИТОРИНГА ПЕРЕДАНЫ В НАЦИОНАЛЬНЫЕ НАУЧНЫЕ СОВЕТЫ 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ПО СООТВЕТСТВУЮЩИМ ПРИОРИТЕТНЫМ НАПРАВЛЕНИЯМ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2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079615" cy="10287000"/>
            <a:chOff x="0" y="0"/>
            <a:chExt cx="707961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07927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7075805" cy="10287000"/>
            </a:xfrm>
            <a:custGeom>
              <a:avLst/>
              <a:gdLst/>
              <a:ahLst/>
              <a:cxnLst/>
              <a:rect l="l" t="t" r="r" b="b"/>
              <a:pathLst>
                <a:path w="7075805" h="10287000">
                  <a:moveTo>
                    <a:pt x="0" y="10286999"/>
                  </a:moveTo>
                  <a:lnTo>
                    <a:pt x="0" y="0"/>
                  </a:lnTo>
                  <a:lnTo>
                    <a:pt x="7075380" y="0"/>
                  </a:lnTo>
                  <a:lnTo>
                    <a:pt x="7075380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81818">
                <a:alpha val="60778"/>
              </a:srgbClr>
            </a:solidFill>
          </p:spPr>
          <p:txBody>
            <a:bodyPr wrap="square" lIns="0" tIns="0" rIns="0" bIns="0" rtlCol="0"/>
            <a:lstStyle/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7293115" y="1615106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1219200" h="1219200">
                <a:moveTo>
                  <a:pt x="609599" y="1219199"/>
                </a:moveTo>
                <a:lnTo>
                  <a:pt x="564759" y="1217548"/>
                </a:lnTo>
                <a:lnTo>
                  <a:pt x="520152" y="1212602"/>
                </a:lnTo>
                <a:lnTo>
                  <a:pt x="476031" y="1204387"/>
                </a:lnTo>
                <a:lnTo>
                  <a:pt x="432642" y="1192950"/>
                </a:lnTo>
                <a:lnTo>
                  <a:pt x="390212" y="1178354"/>
                </a:lnTo>
                <a:lnTo>
                  <a:pt x="348962" y="1160672"/>
                </a:lnTo>
                <a:lnTo>
                  <a:pt x="309125" y="1140002"/>
                </a:lnTo>
                <a:lnTo>
                  <a:pt x="270924" y="1116463"/>
                </a:lnTo>
                <a:lnTo>
                  <a:pt x="234558" y="1090178"/>
                </a:lnTo>
                <a:lnTo>
                  <a:pt x="200217" y="1061283"/>
                </a:lnTo>
                <a:lnTo>
                  <a:pt x="168095" y="1029940"/>
                </a:lnTo>
                <a:lnTo>
                  <a:pt x="138372" y="996326"/>
                </a:lnTo>
                <a:lnTo>
                  <a:pt x="111202" y="960616"/>
                </a:lnTo>
                <a:lnTo>
                  <a:pt x="86728" y="922997"/>
                </a:lnTo>
                <a:lnTo>
                  <a:pt x="65088" y="883679"/>
                </a:lnTo>
                <a:lnTo>
                  <a:pt x="46403" y="842883"/>
                </a:lnTo>
                <a:lnTo>
                  <a:pt x="30768" y="800824"/>
                </a:lnTo>
                <a:lnTo>
                  <a:pt x="18268" y="757720"/>
                </a:lnTo>
                <a:lnTo>
                  <a:pt x="8973" y="713813"/>
                </a:lnTo>
                <a:lnTo>
                  <a:pt x="2935" y="669351"/>
                </a:lnTo>
                <a:lnTo>
                  <a:pt x="183" y="624564"/>
                </a:lnTo>
                <a:lnTo>
                  <a:pt x="0" y="609599"/>
                </a:lnTo>
                <a:lnTo>
                  <a:pt x="183" y="594635"/>
                </a:lnTo>
                <a:lnTo>
                  <a:pt x="2935" y="549848"/>
                </a:lnTo>
                <a:lnTo>
                  <a:pt x="8973" y="505385"/>
                </a:lnTo>
                <a:lnTo>
                  <a:pt x="18268" y="461479"/>
                </a:lnTo>
                <a:lnTo>
                  <a:pt x="30768" y="418375"/>
                </a:lnTo>
                <a:lnTo>
                  <a:pt x="46403" y="376316"/>
                </a:lnTo>
                <a:lnTo>
                  <a:pt x="65088" y="335520"/>
                </a:lnTo>
                <a:lnTo>
                  <a:pt x="86728" y="296202"/>
                </a:lnTo>
                <a:lnTo>
                  <a:pt x="111202" y="258583"/>
                </a:lnTo>
                <a:lnTo>
                  <a:pt x="138372" y="222873"/>
                </a:lnTo>
                <a:lnTo>
                  <a:pt x="168095" y="189259"/>
                </a:lnTo>
                <a:lnTo>
                  <a:pt x="200217" y="157915"/>
                </a:lnTo>
                <a:lnTo>
                  <a:pt x="234558" y="129021"/>
                </a:lnTo>
                <a:lnTo>
                  <a:pt x="270924" y="102736"/>
                </a:lnTo>
                <a:lnTo>
                  <a:pt x="309125" y="79196"/>
                </a:lnTo>
                <a:lnTo>
                  <a:pt x="348962" y="58527"/>
                </a:lnTo>
                <a:lnTo>
                  <a:pt x="390212" y="40845"/>
                </a:lnTo>
                <a:lnTo>
                  <a:pt x="432642" y="26249"/>
                </a:lnTo>
                <a:lnTo>
                  <a:pt x="476031" y="14812"/>
                </a:lnTo>
                <a:lnTo>
                  <a:pt x="520152" y="6597"/>
                </a:lnTo>
                <a:lnTo>
                  <a:pt x="564759" y="1651"/>
                </a:lnTo>
                <a:lnTo>
                  <a:pt x="609599" y="0"/>
                </a:lnTo>
                <a:lnTo>
                  <a:pt x="624564" y="183"/>
                </a:lnTo>
                <a:lnTo>
                  <a:pt x="669351" y="2935"/>
                </a:lnTo>
                <a:lnTo>
                  <a:pt x="713813" y="8973"/>
                </a:lnTo>
                <a:lnTo>
                  <a:pt x="757720" y="18268"/>
                </a:lnTo>
                <a:lnTo>
                  <a:pt x="800824" y="30768"/>
                </a:lnTo>
                <a:lnTo>
                  <a:pt x="842883" y="46403"/>
                </a:lnTo>
                <a:lnTo>
                  <a:pt x="883678" y="65088"/>
                </a:lnTo>
                <a:lnTo>
                  <a:pt x="922997" y="86728"/>
                </a:lnTo>
                <a:lnTo>
                  <a:pt x="960616" y="111202"/>
                </a:lnTo>
                <a:lnTo>
                  <a:pt x="996326" y="138372"/>
                </a:lnTo>
                <a:lnTo>
                  <a:pt x="1029940" y="168095"/>
                </a:lnTo>
                <a:lnTo>
                  <a:pt x="1061283" y="200217"/>
                </a:lnTo>
                <a:lnTo>
                  <a:pt x="1090178" y="234558"/>
                </a:lnTo>
                <a:lnTo>
                  <a:pt x="1116463" y="270924"/>
                </a:lnTo>
                <a:lnTo>
                  <a:pt x="1140002" y="309125"/>
                </a:lnTo>
                <a:lnTo>
                  <a:pt x="1160672" y="348962"/>
                </a:lnTo>
                <a:lnTo>
                  <a:pt x="1178353" y="390212"/>
                </a:lnTo>
                <a:lnTo>
                  <a:pt x="1192950" y="432642"/>
                </a:lnTo>
                <a:lnTo>
                  <a:pt x="1204387" y="476031"/>
                </a:lnTo>
                <a:lnTo>
                  <a:pt x="1212602" y="520152"/>
                </a:lnTo>
                <a:lnTo>
                  <a:pt x="1217548" y="564759"/>
                </a:lnTo>
                <a:lnTo>
                  <a:pt x="1219199" y="609599"/>
                </a:lnTo>
                <a:lnTo>
                  <a:pt x="1219016" y="624564"/>
                </a:lnTo>
                <a:lnTo>
                  <a:pt x="1216264" y="669351"/>
                </a:lnTo>
                <a:lnTo>
                  <a:pt x="1210226" y="713813"/>
                </a:lnTo>
                <a:lnTo>
                  <a:pt x="1200931" y="757720"/>
                </a:lnTo>
                <a:lnTo>
                  <a:pt x="1188431" y="800824"/>
                </a:lnTo>
                <a:lnTo>
                  <a:pt x="1172796" y="842883"/>
                </a:lnTo>
                <a:lnTo>
                  <a:pt x="1154111" y="883678"/>
                </a:lnTo>
                <a:lnTo>
                  <a:pt x="1132471" y="922997"/>
                </a:lnTo>
                <a:lnTo>
                  <a:pt x="1107997" y="960616"/>
                </a:lnTo>
                <a:lnTo>
                  <a:pt x="1080826" y="996326"/>
                </a:lnTo>
                <a:lnTo>
                  <a:pt x="1051104" y="1029940"/>
                </a:lnTo>
                <a:lnTo>
                  <a:pt x="1018982" y="1061283"/>
                </a:lnTo>
                <a:lnTo>
                  <a:pt x="984641" y="1090178"/>
                </a:lnTo>
                <a:lnTo>
                  <a:pt x="948275" y="1116463"/>
                </a:lnTo>
                <a:lnTo>
                  <a:pt x="910074" y="1140002"/>
                </a:lnTo>
                <a:lnTo>
                  <a:pt x="870237" y="1160672"/>
                </a:lnTo>
                <a:lnTo>
                  <a:pt x="828987" y="1178353"/>
                </a:lnTo>
                <a:lnTo>
                  <a:pt x="786557" y="1192950"/>
                </a:lnTo>
                <a:lnTo>
                  <a:pt x="743168" y="1204387"/>
                </a:lnTo>
                <a:lnTo>
                  <a:pt x="699046" y="1212602"/>
                </a:lnTo>
                <a:lnTo>
                  <a:pt x="654440" y="1217548"/>
                </a:lnTo>
                <a:lnTo>
                  <a:pt x="609599" y="121919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3115" y="6948630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1219200" h="1219200">
                <a:moveTo>
                  <a:pt x="609599" y="1219199"/>
                </a:moveTo>
                <a:lnTo>
                  <a:pt x="564759" y="1217548"/>
                </a:lnTo>
                <a:lnTo>
                  <a:pt x="520152" y="1212602"/>
                </a:lnTo>
                <a:lnTo>
                  <a:pt x="476031" y="1204387"/>
                </a:lnTo>
                <a:lnTo>
                  <a:pt x="432642" y="1192950"/>
                </a:lnTo>
                <a:lnTo>
                  <a:pt x="390212" y="1178354"/>
                </a:lnTo>
                <a:lnTo>
                  <a:pt x="348962" y="1160672"/>
                </a:lnTo>
                <a:lnTo>
                  <a:pt x="309125" y="1140002"/>
                </a:lnTo>
                <a:lnTo>
                  <a:pt x="270924" y="1116463"/>
                </a:lnTo>
                <a:lnTo>
                  <a:pt x="234558" y="1090178"/>
                </a:lnTo>
                <a:lnTo>
                  <a:pt x="200217" y="1061283"/>
                </a:lnTo>
                <a:lnTo>
                  <a:pt x="168095" y="1029940"/>
                </a:lnTo>
                <a:lnTo>
                  <a:pt x="138372" y="996326"/>
                </a:lnTo>
                <a:lnTo>
                  <a:pt x="111202" y="960616"/>
                </a:lnTo>
                <a:lnTo>
                  <a:pt x="86728" y="922997"/>
                </a:lnTo>
                <a:lnTo>
                  <a:pt x="65088" y="883679"/>
                </a:lnTo>
                <a:lnTo>
                  <a:pt x="46403" y="842883"/>
                </a:lnTo>
                <a:lnTo>
                  <a:pt x="30768" y="800824"/>
                </a:lnTo>
                <a:lnTo>
                  <a:pt x="18268" y="757720"/>
                </a:lnTo>
                <a:lnTo>
                  <a:pt x="8973" y="713813"/>
                </a:lnTo>
                <a:lnTo>
                  <a:pt x="2935" y="669351"/>
                </a:lnTo>
                <a:lnTo>
                  <a:pt x="183" y="624564"/>
                </a:lnTo>
                <a:lnTo>
                  <a:pt x="0" y="609599"/>
                </a:lnTo>
                <a:lnTo>
                  <a:pt x="183" y="594635"/>
                </a:lnTo>
                <a:lnTo>
                  <a:pt x="2935" y="549848"/>
                </a:lnTo>
                <a:lnTo>
                  <a:pt x="8973" y="505385"/>
                </a:lnTo>
                <a:lnTo>
                  <a:pt x="18268" y="461479"/>
                </a:lnTo>
                <a:lnTo>
                  <a:pt x="30768" y="418375"/>
                </a:lnTo>
                <a:lnTo>
                  <a:pt x="46403" y="376316"/>
                </a:lnTo>
                <a:lnTo>
                  <a:pt x="65088" y="335520"/>
                </a:lnTo>
                <a:lnTo>
                  <a:pt x="86728" y="296202"/>
                </a:lnTo>
                <a:lnTo>
                  <a:pt x="111202" y="258583"/>
                </a:lnTo>
                <a:lnTo>
                  <a:pt x="138372" y="222873"/>
                </a:lnTo>
                <a:lnTo>
                  <a:pt x="168095" y="189259"/>
                </a:lnTo>
                <a:lnTo>
                  <a:pt x="200217" y="157915"/>
                </a:lnTo>
                <a:lnTo>
                  <a:pt x="234558" y="129021"/>
                </a:lnTo>
                <a:lnTo>
                  <a:pt x="270924" y="102736"/>
                </a:lnTo>
                <a:lnTo>
                  <a:pt x="309125" y="79196"/>
                </a:lnTo>
                <a:lnTo>
                  <a:pt x="348962" y="58527"/>
                </a:lnTo>
                <a:lnTo>
                  <a:pt x="390212" y="40845"/>
                </a:lnTo>
                <a:lnTo>
                  <a:pt x="432642" y="26249"/>
                </a:lnTo>
                <a:lnTo>
                  <a:pt x="476031" y="14812"/>
                </a:lnTo>
                <a:lnTo>
                  <a:pt x="520152" y="6597"/>
                </a:lnTo>
                <a:lnTo>
                  <a:pt x="564759" y="1651"/>
                </a:lnTo>
                <a:lnTo>
                  <a:pt x="609599" y="0"/>
                </a:lnTo>
                <a:lnTo>
                  <a:pt x="624564" y="183"/>
                </a:lnTo>
                <a:lnTo>
                  <a:pt x="669351" y="2935"/>
                </a:lnTo>
                <a:lnTo>
                  <a:pt x="713813" y="8973"/>
                </a:lnTo>
                <a:lnTo>
                  <a:pt x="757720" y="18268"/>
                </a:lnTo>
                <a:lnTo>
                  <a:pt x="800824" y="30768"/>
                </a:lnTo>
                <a:lnTo>
                  <a:pt x="842883" y="46403"/>
                </a:lnTo>
                <a:lnTo>
                  <a:pt x="883678" y="65088"/>
                </a:lnTo>
                <a:lnTo>
                  <a:pt x="922997" y="86728"/>
                </a:lnTo>
                <a:lnTo>
                  <a:pt x="960616" y="111202"/>
                </a:lnTo>
                <a:lnTo>
                  <a:pt x="996326" y="138372"/>
                </a:lnTo>
                <a:lnTo>
                  <a:pt x="1029940" y="168095"/>
                </a:lnTo>
                <a:lnTo>
                  <a:pt x="1061283" y="200217"/>
                </a:lnTo>
                <a:lnTo>
                  <a:pt x="1090178" y="234558"/>
                </a:lnTo>
                <a:lnTo>
                  <a:pt x="1116463" y="270924"/>
                </a:lnTo>
                <a:lnTo>
                  <a:pt x="1140002" y="309125"/>
                </a:lnTo>
                <a:lnTo>
                  <a:pt x="1160672" y="348962"/>
                </a:lnTo>
                <a:lnTo>
                  <a:pt x="1178353" y="390212"/>
                </a:lnTo>
                <a:lnTo>
                  <a:pt x="1192950" y="432642"/>
                </a:lnTo>
                <a:lnTo>
                  <a:pt x="1204387" y="476031"/>
                </a:lnTo>
                <a:lnTo>
                  <a:pt x="1212602" y="520152"/>
                </a:lnTo>
                <a:lnTo>
                  <a:pt x="1217548" y="564759"/>
                </a:lnTo>
                <a:lnTo>
                  <a:pt x="1219199" y="609599"/>
                </a:lnTo>
                <a:lnTo>
                  <a:pt x="1219016" y="624564"/>
                </a:lnTo>
                <a:lnTo>
                  <a:pt x="1216264" y="669351"/>
                </a:lnTo>
                <a:lnTo>
                  <a:pt x="1210226" y="713813"/>
                </a:lnTo>
                <a:lnTo>
                  <a:pt x="1200931" y="757720"/>
                </a:lnTo>
                <a:lnTo>
                  <a:pt x="1188431" y="800824"/>
                </a:lnTo>
                <a:lnTo>
                  <a:pt x="1172796" y="842883"/>
                </a:lnTo>
                <a:lnTo>
                  <a:pt x="1154111" y="883678"/>
                </a:lnTo>
                <a:lnTo>
                  <a:pt x="1132471" y="922997"/>
                </a:lnTo>
                <a:lnTo>
                  <a:pt x="1107997" y="960616"/>
                </a:lnTo>
                <a:lnTo>
                  <a:pt x="1080826" y="996326"/>
                </a:lnTo>
                <a:lnTo>
                  <a:pt x="1051104" y="1029940"/>
                </a:lnTo>
                <a:lnTo>
                  <a:pt x="1018982" y="1061283"/>
                </a:lnTo>
                <a:lnTo>
                  <a:pt x="984641" y="1090178"/>
                </a:lnTo>
                <a:lnTo>
                  <a:pt x="948275" y="1116463"/>
                </a:lnTo>
                <a:lnTo>
                  <a:pt x="910074" y="1140002"/>
                </a:lnTo>
                <a:lnTo>
                  <a:pt x="870237" y="1160672"/>
                </a:lnTo>
                <a:lnTo>
                  <a:pt x="828987" y="1178353"/>
                </a:lnTo>
                <a:lnTo>
                  <a:pt x="786557" y="1192950"/>
                </a:lnTo>
                <a:lnTo>
                  <a:pt x="743168" y="1204387"/>
                </a:lnTo>
                <a:lnTo>
                  <a:pt x="699046" y="1212602"/>
                </a:lnTo>
                <a:lnTo>
                  <a:pt x="654440" y="1217548"/>
                </a:lnTo>
                <a:lnTo>
                  <a:pt x="609599" y="121919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1523" y="2285087"/>
            <a:ext cx="151765" cy="126364"/>
          </a:xfrm>
          <a:custGeom>
            <a:avLst/>
            <a:gdLst/>
            <a:ahLst/>
            <a:cxnLst/>
            <a:rect l="l" t="t" r="r" b="b"/>
            <a:pathLst>
              <a:path w="151765" h="126364">
                <a:moveTo>
                  <a:pt x="151170" y="125975"/>
                </a:moveTo>
                <a:lnTo>
                  <a:pt x="0" y="125975"/>
                </a:lnTo>
                <a:lnTo>
                  <a:pt x="0" y="0"/>
                </a:lnTo>
                <a:lnTo>
                  <a:pt x="151170" y="0"/>
                </a:lnTo>
                <a:lnTo>
                  <a:pt x="151170" y="125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5036" y="1957549"/>
            <a:ext cx="75585" cy="10078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988280" y="2146513"/>
            <a:ext cx="50800" cy="252095"/>
          </a:xfrm>
          <a:custGeom>
            <a:avLst/>
            <a:gdLst/>
            <a:ahLst/>
            <a:cxnLst/>
            <a:rect l="l" t="t" r="r" b="b"/>
            <a:pathLst>
              <a:path w="50800" h="252094">
                <a:moveTo>
                  <a:pt x="50390" y="251951"/>
                </a:moveTo>
                <a:lnTo>
                  <a:pt x="0" y="251951"/>
                </a:lnTo>
                <a:lnTo>
                  <a:pt x="0" y="0"/>
                </a:lnTo>
                <a:lnTo>
                  <a:pt x="50390" y="0"/>
                </a:lnTo>
                <a:lnTo>
                  <a:pt x="50390" y="251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509571" y="1831574"/>
            <a:ext cx="756285" cy="781050"/>
            <a:chOff x="7509571" y="1831574"/>
            <a:chExt cx="756285" cy="781050"/>
          </a:xfrm>
        </p:grpSpPr>
        <p:sp>
          <p:nvSpPr>
            <p:cNvPr id="11" name="object 11"/>
            <p:cNvSpPr/>
            <p:nvPr/>
          </p:nvSpPr>
          <p:spPr>
            <a:xfrm>
              <a:off x="7509560" y="1831580"/>
              <a:ext cx="756285" cy="781050"/>
            </a:xfrm>
            <a:custGeom>
              <a:avLst/>
              <a:gdLst/>
              <a:ahLst/>
              <a:cxnLst/>
              <a:rect l="l" t="t" r="r" b="b"/>
              <a:pathLst>
                <a:path w="756284" h="781050">
                  <a:moveTo>
                    <a:pt x="251955" y="453517"/>
                  </a:moveTo>
                  <a:lnTo>
                    <a:pt x="226758" y="453517"/>
                  </a:lnTo>
                  <a:lnTo>
                    <a:pt x="226758" y="478713"/>
                  </a:lnTo>
                  <a:lnTo>
                    <a:pt x="251955" y="478713"/>
                  </a:lnTo>
                  <a:lnTo>
                    <a:pt x="251955" y="453517"/>
                  </a:lnTo>
                  <a:close/>
                </a:path>
                <a:path w="756284" h="781050">
                  <a:moveTo>
                    <a:pt x="277152" y="554291"/>
                  </a:moveTo>
                  <a:lnTo>
                    <a:pt x="251955" y="554291"/>
                  </a:lnTo>
                  <a:lnTo>
                    <a:pt x="251955" y="579488"/>
                  </a:lnTo>
                  <a:lnTo>
                    <a:pt x="277152" y="579488"/>
                  </a:lnTo>
                  <a:lnTo>
                    <a:pt x="277152" y="554291"/>
                  </a:lnTo>
                  <a:close/>
                </a:path>
                <a:path w="756284" h="781050">
                  <a:moveTo>
                    <a:pt x="403123" y="503897"/>
                  </a:moveTo>
                  <a:lnTo>
                    <a:pt x="226758" y="503897"/>
                  </a:lnTo>
                  <a:lnTo>
                    <a:pt x="226758" y="529094"/>
                  </a:lnTo>
                  <a:lnTo>
                    <a:pt x="403123" y="529094"/>
                  </a:lnTo>
                  <a:lnTo>
                    <a:pt x="403123" y="503897"/>
                  </a:lnTo>
                  <a:close/>
                </a:path>
                <a:path w="756284" h="781050">
                  <a:moveTo>
                    <a:pt x="403123" y="453517"/>
                  </a:moveTo>
                  <a:lnTo>
                    <a:pt x="277152" y="453517"/>
                  </a:lnTo>
                  <a:lnTo>
                    <a:pt x="277152" y="478713"/>
                  </a:lnTo>
                  <a:lnTo>
                    <a:pt x="403123" y="478713"/>
                  </a:lnTo>
                  <a:lnTo>
                    <a:pt x="403123" y="453517"/>
                  </a:lnTo>
                  <a:close/>
                </a:path>
                <a:path w="756284" h="781050">
                  <a:moveTo>
                    <a:pt x="529107" y="503897"/>
                  </a:moveTo>
                  <a:lnTo>
                    <a:pt x="478713" y="503897"/>
                  </a:lnTo>
                  <a:lnTo>
                    <a:pt x="478713" y="529094"/>
                  </a:lnTo>
                  <a:lnTo>
                    <a:pt x="529107" y="529094"/>
                  </a:lnTo>
                  <a:lnTo>
                    <a:pt x="529107" y="503897"/>
                  </a:lnTo>
                  <a:close/>
                </a:path>
                <a:path w="756284" h="781050">
                  <a:moveTo>
                    <a:pt x="529107" y="453517"/>
                  </a:moveTo>
                  <a:lnTo>
                    <a:pt x="478713" y="453517"/>
                  </a:lnTo>
                  <a:lnTo>
                    <a:pt x="478713" y="478713"/>
                  </a:lnTo>
                  <a:lnTo>
                    <a:pt x="529107" y="478713"/>
                  </a:lnTo>
                  <a:lnTo>
                    <a:pt x="529107" y="453517"/>
                  </a:lnTo>
                  <a:close/>
                </a:path>
                <a:path w="756284" h="781050">
                  <a:moveTo>
                    <a:pt x="529107" y="403123"/>
                  </a:moveTo>
                  <a:lnTo>
                    <a:pt x="478713" y="403123"/>
                  </a:lnTo>
                  <a:lnTo>
                    <a:pt x="478713" y="428320"/>
                  </a:lnTo>
                  <a:lnTo>
                    <a:pt x="529107" y="428320"/>
                  </a:lnTo>
                  <a:lnTo>
                    <a:pt x="529107" y="403123"/>
                  </a:lnTo>
                  <a:close/>
                </a:path>
                <a:path w="756284" h="781050">
                  <a:moveTo>
                    <a:pt x="529107" y="352729"/>
                  </a:moveTo>
                  <a:lnTo>
                    <a:pt x="478713" y="352729"/>
                  </a:lnTo>
                  <a:lnTo>
                    <a:pt x="478713" y="377926"/>
                  </a:lnTo>
                  <a:lnTo>
                    <a:pt x="529107" y="377926"/>
                  </a:lnTo>
                  <a:lnTo>
                    <a:pt x="529107" y="352729"/>
                  </a:lnTo>
                  <a:close/>
                </a:path>
                <a:path w="756284" h="781050">
                  <a:moveTo>
                    <a:pt x="529107" y="302336"/>
                  </a:moveTo>
                  <a:lnTo>
                    <a:pt x="478713" y="302336"/>
                  </a:lnTo>
                  <a:lnTo>
                    <a:pt x="478713" y="327533"/>
                  </a:lnTo>
                  <a:lnTo>
                    <a:pt x="529107" y="327533"/>
                  </a:lnTo>
                  <a:lnTo>
                    <a:pt x="529107" y="302336"/>
                  </a:lnTo>
                  <a:close/>
                </a:path>
                <a:path w="756284" h="781050">
                  <a:moveTo>
                    <a:pt x="655078" y="554291"/>
                  </a:moveTo>
                  <a:lnTo>
                    <a:pt x="478713" y="554291"/>
                  </a:lnTo>
                  <a:lnTo>
                    <a:pt x="478713" y="579488"/>
                  </a:lnTo>
                  <a:lnTo>
                    <a:pt x="655078" y="579488"/>
                  </a:lnTo>
                  <a:lnTo>
                    <a:pt x="655078" y="554291"/>
                  </a:lnTo>
                  <a:close/>
                </a:path>
                <a:path w="756284" h="781050">
                  <a:moveTo>
                    <a:pt x="755865" y="62992"/>
                  </a:moveTo>
                  <a:lnTo>
                    <a:pt x="750900" y="37795"/>
                  </a:lnTo>
                  <a:lnTo>
                    <a:pt x="742454" y="25196"/>
                  </a:lnTo>
                  <a:lnTo>
                    <a:pt x="737400" y="17640"/>
                  </a:lnTo>
                  <a:lnTo>
                    <a:pt x="717372" y="3784"/>
                  </a:lnTo>
                  <a:lnTo>
                    <a:pt x="692873" y="0"/>
                  </a:lnTo>
                  <a:lnTo>
                    <a:pt x="617283" y="0"/>
                  </a:lnTo>
                  <a:lnTo>
                    <a:pt x="617283" y="30238"/>
                  </a:lnTo>
                  <a:lnTo>
                    <a:pt x="617283" y="50393"/>
                  </a:lnTo>
                  <a:lnTo>
                    <a:pt x="592086" y="50393"/>
                  </a:lnTo>
                  <a:lnTo>
                    <a:pt x="592086" y="30238"/>
                  </a:lnTo>
                  <a:lnTo>
                    <a:pt x="597750" y="25196"/>
                  </a:lnTo>
                  <a:lnTo>
                    <a:pt x="611632" y="25196"/>
                  </a:lnTo>
                  <a:lnTo>
                    <a:pt x="617283" y="30238"/>
                  </a:lnTo>
                  <a:lnTo>
                    <a:pt x="617283" y="0"/>
                  </a:lnTo>
                  <a:lnTo>
                    <a:pt x="604685" y="0"/>
                  </a:lnTo>
                  <a:lnTo>
                    <a:pt x="589978" y="2514"/>
                  </a:lnTo>
                  <a:lnTo>
                    <a:pt x="577964" y="10083"/>
                  </a:lnTo>
                  <a:lnTo>
                    <a:pt x="569861" y="22669"/>
                  </a:lnTo>
                  <a:lnTo>
                    <a:pt x="566889" y="37795"/>
                  </a:lnTo>
                  <a:lnTo>
                    <a:pt x="566889" y="50393"/>
                  </a:lnTo>
                  <a:lnTo>
                    <a:pt x="529107" y="50393"/>
                  </a:lnTo>
                  <a:lnTo>
                    <a:pt x="519315" y="51650"/>
                  </a:lnTo>
                  <a:lnTo>
                    <a:pt x="511302" y="56692"/>
                  </a:lnTo>
                  <a:lnTo>
                    <a:pt x="505891" y="65506"/>
                  </a:lnTo>
                  <a:lnTo>
                    <a:pt x="503910" y="75590"/>
                  </a:lnTo>
                  <a:lnTo>
                    <a:pt x="503910" y="100774"/>
                  </a:lnTo>
                  <a:lnTo>
                    <a:pt x="505891" y="109601"/>
                  </a:lnTo>
                  <a:lnTo>
                    <a:pt x="511302" y="118414"/>
                  </a:lnTo>
                  <a:lnTo>
                    <a:pt x="519315" y="123456"/>
                  </a:lnTo>
                  <a:lnTo>
                    <a:pt x="529107" y="125971"/>
                  </a:lnTo>
                  <a:lnTo>
                    <a:pt x="529107" y="176364"/>
                  </a:lnTo>
                  <a:lnTo>
                    <a:pt x="531088" y="185178"/>
                  </a:lnTo>
                  <a:lnTo>
                    <a:pt x="536498" y="194005"/>
                  </a:lnTo>
                  <a:lnTo>
                    <a:pt x="544512" y="199047"/>
                  </a:lnTo>
                  <a:lnTo>
                    <a:pt x="554304" y="201561"/>
                  </a:lnTo>
                  <a:lnTo>
                    <a:pt x="554304" y="251955"/>
                  </a:lnTo>
                  <a:lnTo>
                    <a:pt x="516509" y="251955"/>
                  </a:lnTo>
                  <a:lnTo>
                    <a:pt x="493331" y="254469"/>
                  </a:lnTo>
                  <a:lnTo>
                    <a:pt x="472452" y="263283"/>
                  </a:lnTo>
                  <a:lnTo>
                    <a:pt x="454710" y="277152"/>
                  </a:lnTo>
                  <a:lnTo>
                    <a:pt x="440918" y="294779"/>
                  </a:lnTo>
                  <a:lnTo>
                    <a:pt x="428320" y="278688"/>
                  </a:lnTo>
                  <a:lnTo>
                    <a:pt x="428320" y="340131"/>
                  </a:lnTo>
                  <a:lnTo>
                    <a:pt x="428320" y="639953"/>
                  </a:lnTo>
                  <a:lnTo>
                    <a:pt x="411848" y="629881"/>
                  </a:lnTo>
                  <a:lnTo>
                    <a:pt x="405193" y="625805"/>
                  </a:lnTo>
                  <a:lnTo>
                    <a:pt x="405193" y="655078"/>
                  </a:lnTo>
                  <a:lnTo>
                    <a:pt x="251955" y="655078"/>
                  </a:lnTo>
                  <a:lnTo>
                    <a:pt x="251955" y="641210"/>
                  </a:lnTo>
                  <a:lnTo>
                    <a:pt x="266179" y="636181"/>
                  </a:lnTo>
                  <a:lnTo>
                    <a:pt x="280708" y="632396"/>
                  </a:lnTo>
                  <a:lnTo>
                    <a:pt x="295529" y="629881"/>
                  </a:lnTo>
                  <a:lnTo>
                    <a:pt x="319278" y="629881"/>
                  </a:lnTo>
                  <a:lnTo>
                    <a:pt x="342163" y="631139"/>
                  </a:lnTo>
                  <a:lnTo>
                    <a:pt x="364286" y="636181"/>
                  </a:lnTo>
                  <a:lnTo>
                    <a:pt x="385381" y="643737"/>
                  </a:lnTo>
                  <a:lnTo>
                    <a:pt x="405193" y="655078"/>
                  </a:lnTo>
                  <a:lnTo>
                    <a:pt x="405193" y="625805"/>
                  </a:lnTo>
                  <a:lnTo>
                    <a:pt x="403618" y="624840"/>
                  </a:lnTo>
                  <a:lnTo>
                    <a:pt x="376936" y="613498"/>
                  </a:lnTo>
                  <a:lnTo>
                    <a:pt x="348691" y="605942"/>
                  </a:lnTo>
                  <a:lnTo>
                    <a:pt x="319278" y="604685"/>
                  </a:lnTo>
                  <a:lnTo>
                    <a:pt x="293217" y="604685"/>
                  </a:lnTo>
                  <a:lnTo>
                    <a:pt x="276123" y="607199"/>
                  </a:lnTo>
                  <a:lnTo>
                    <a:pt x="259346" y="610984"/>
                  </a:lnTo>
                  <a:lnTo>
                    <a:pt x="242951" y="617283"/>
                  </a:lnTo>
                  <a:lnTo>
                    <a:pt x="251955" y="619798"/>
                  </a:lnTo>
                  <a:lnTo>
                    <a:pt x="251955" y="620877"/>
                  </a:lnTo>
                  <a:lnTo>
                    <a:pt x="231584" y="613930"/>
                  </a:lnTo>
                  <a:lnTo>
                    <a:pt x="230403" y="610984"/>
                  </a:lnTo>
                  <a:lnTo>
                    <a:pt x="229717" y="609511"/>
                  </a:lnTo>
                  <a:lnTo>
                    <a:pt x="232092" y="604685"/>
                  </a:lnTo>
                  <a:lnTo>
                    <a:pt x="239255" y="590169"/>
                  </a:lnTo>
                  <a:lnTo>
                    <a:pt x="200431" y="551345"/>
                  </a:lnTo>
                  <a:lnTo>
                    <a:pt x="190893" y="541794"/>
                  </a:lnTo>
                  <a:lnTo>
                    <a:pt x="176364" y="548970"/>
                  </a:lnTo>
                  <a:lnTo>
                    <a:pt x="176364" y="655078"/>
                  </a:lnTo>
                  <a:lnTo>
                    <a:pt x="172415" y="674674"/>
                  </a:lnTo>
                  <a:lnTo>
                    <a:pt x="161620" y="690689"/>
                  </a:lnTo>
                  <a:lnTo>
                    <a:pt x="145605" y="701497"/>
                  </a:lnTo>
                  <a:lnTo>
                    <a:pt x="125984" y="705459"/>
                  </a:lnTo>
                  <a:lnTo>
                    <a:pt x="106375" y="701497"/>
                  </a:lnTo>
                  <a:lnTo>
                    <a:pt x="90360" y="690689"/>
                  </a:lnTo>
                  <a:lnTo>
                    <a:pt x="79552" y="674674"/>
                  </a:lnTo>
                  <a:lnTo>
                    <a:pt x="75590" y="655078"/>
                  </a:lnTo>
                  <a:lnTo>
                    <a:pt x="79552" y="635444"/>
                  </a:lnTo>
                  <a:lnTo>
                    <a:pt x="90360" y="619429"/>
                  </a:lnTo>
                  <a:lnTo>
                    <a:pt x="106375" y="608634"/>
                  </a:lnTo>
                  <a:lnTo>
                    <a:pt x="125984" y="604685"/>
                  </a:lnTo>
                  <a:lnTo>
                    <a:pt x="145605" y="608634"/>
                  </a:lnTo>
                  <a:lnTo>
                    <a:pt x="161620" y="619429"/>
                  </a:lnTo>
                  <a:lnTo>
                    <a:pt x="172415" y="635444"/>
                  </a:lnTo>
                  <a:lnTo>
                    <a:pt x="176364" y="655078"/>
                  </a:lnTo>
                  <a:lnTo>
                    <a:pt x="176364" y="548970"/>
                  </a:lnTo>
                  <a:lnTo>
                    <a:pt x="171551" y="551345"/>
                  </a:lnTo>
                  <a:lnTo>
                    <a:pt x="170078" y="550646"/>
                  </a:lnTo>
                  <a:lnTo>
                    <a:pt x="167119" y="549465"/>
                  </a:lnTo>
                  <a:lnTo>
                    <a:pt x="160185" y="529094"/>
                  </a:lnTo>
                  <a:lnTo>
                    <a:pt x="151180" y="529094"/>
                  </a:lnTo>
                  <a:lnTo>
                    <a:pt x="151180" y="401866"/>
                  </a:lnTo>
                  <a:lnTo>
                    <a:pt x="151180" y="377926"/>
                  </a:lnTo>
                  <a:lnTo>
                    <a:pt x="151180" y="352729"/>
                  </a:lnTo>
                  <a:lnTo>
                    <a:pt x="176364" y="352729"/>
                  </a:lnTo>
                  <a:lnTo>
                    <a:pt x="176364" y="547992"/>
                  </a:lnTo>
                  <a:lnTo>
                    <a:pt x="190893" y="541693"/>
                  </a:lnTo>
                  <a:lnTo>
                    <a:pt x="201561" y="551776"/>
                  </a:lnTo>
                  <a:lnTo>
                    <a:pt x="201561" y="541693"/>
                  </a:lnTo>
                  <a:lnTo>
                    <a:pt x="201561" y="352729"/>
                  </a:lnTo>
                  <a:lnTo>
                    <a:pt x="226758" y="352729"/>
                  </a:lnTo>
                  <a:lnTo>
                    <a:pt x="226758" y="428320"/>
                  </a:lnTo>
                  <a:lnTo>
                    <a:pt x="403123" y="428320"/>
                  </a:lnTo>
                  <a:lnTo>
                    <a:pt x="403123" y="403123"/>
                  </a:lnTo>
                  <a:lnTo>
                    <a:pt x="403123" y="302336"/>
                  </a:lnTo>
                  <a:lnTo>
                    <a:pt x="377926" y="302336"/>
                  </a:lnTo>
                  <a:lnTo>
                    <a:pt x="377926" y="327533"/>
                  </a:lnTo>
                  <a:lnTo>
                    <a:pt x="377926" y="403123"/>
                  </a:lnTo>
                  <a:lnTo>
                    <a:pt x="251955" y="403123"/>
                  </a:lnTo>
                  <a:lnTo>
                    <a:pt x="251955" y="352729"/>
                  </a:lnTo>
                  <a:lnTo>
                    <a:pt x="314947" y="352729"/>
                  </a:lnTo>
                  <a:lnTo>
                    <a:pt x="326669" y="350215"/>
                  </a:lnTo>
                  <a:lnTo>
                    <a:pt x="336867" y="345173"/>
                  </a:lnTo>
                  <a:lnTo>
                    <a:pt x="344982" y="337616"/>
                  </a:lnTo>
                  <a:lnTo>
                    <a:pt x="350418" y="327533"/>
                  </a:lnTo>
                  <a:lnTo>
                    <a:pt x="377926" y="327533"/>
                  </a:lnTo>
                  <a:lnTo>
                    <a:pt x="377926" y="302336"/>
                  </a:lnTo>
                  <a:lnTo>
                    <a:pt x="352742" y="302336"/>
                  </a:lnTo>
                  <a:lnTo>
                    <a:pt x="352742" y="277152"/>
                  </a:lnTo>
                  <a:lnTo>
                    <a:pt x="365340" y="277152"/>
                  </a:lnTo>
                  <a:lnTo>
                    <a:pt x="389839" y="280924"/>
                  </a:lnTo>
                  <a:lnTo>
                    <a:pt x="409854" y="294779"/>
                  </a:lnTo>
                  <a:lnTo>
                    <a:pt x="423367" y="314934"/>
                  </a:lnTo>
                  <a:lnTo>
                    <a:pt x="428320" y="340131"/>
                  </a:lnTo>
                  <a:lnTo>
                    <a:pt x="428320" y="278688"/>
                  </a:lnTo>
                  <a:lnTo>
                    <a:pt x="427126" y="277152"/>
                  </a:lnTo>
                  <a:lnTo>
                    <a:pt x="409384" y="263283"/>
                  </a:lnTo>
                  <a:lnTo>
                    <a:pt x="388518" y="254469"/>
                  </a:lnTo>
                  <a:lnTo>
                    <a:pt x="365340" y="251955"/>
                  </a:lnTo>
                  <a:lnTo>
                    <a:pt x="352742" y="251955"/>
                  </a:lnTo>
                  <a:lnTo>
                    <a:pt x="352742" y="113372"/>
                  </a:lnTo>
                  <a:lnTo>
                    <a:pt x="329653" y="78105"/>
                  </a:lnTo>
                  <a:lnTo>
                    <a:pt x="327545" y="77749"/>
                  </a:lnTo>
                  <a:lnTo>
                    <a:pt x="327545" y="105816"/>
                  </a:lnTo>
                  <a:lnTo>
                    <a:pt x="327545" y="321233"/>
                  </a:lnTo>
                  <a:lnTo>
                    <a:pt x="321881" y="327533"/>
                  </a:lnTo>
                  <a:lnTo>
                    <a:pt x="125984" y="327533"/>
                  </a:lnTo>
                  <a:lnTo>
                    <a:pt x="125984" y="376669"/>
                  </a:lnTo>
                  <a:lnTo>
                    <a:pt x="120611" y="377926"/>
                  </a:lnTo>
                  <a:lnTo>
                    <a:pt x="118402" y="375412"/>
                  </a:lnTo>
                  <a:lnTo>
                    <a:pt x="81889" y="327533"/>
                  </a:lnTo>
                  <a:lnTo>
                    <a:pt x="30861" y="327533"/>
                  </a:lnTo>
                  <a:lnTo>
                    <a:pt x="25196" y="321233"/>
                  </a:lnTo>
                  <a:lnTo>
                    <a:pt x="25196" y="105816"/>
                  </a:lnTo>
                  <a:lnTo>
                    <a:pt x="30861" y="100774"/>
                  </a:lnTo>
                  <a:lnTo>
                    <a:pt x="321881" y="100774"/>
                  </a:lnTo>
                  <a:lnTo>
                    <a:pt x="327545" y="105816"/>
                  </a:lnTo>
                  <a:lnTo>
                    <a:pt x="327545" y="77749"/>
                  </a:lnTo>
                  <a:lnTo>
                    <a:pt x="314947" y="75590"/>
                  </a:lnTo>
                  <a:lnTo>
                    <a:pt x="37795" y="75590"/>
                  </a:lnTo>
                  <a:lnTo>
                    <a:pt x="23088" y="78105"/>
                  </a:lnTo>
                  <a:lnTo>
                    <a:pt x="11074" y="85661"/>
                  </a:lnTo>
                  <a:lnTo>
                    <a:pt x="2971" y="98259"/>
                  </a:lnTo>
                  <a:lnTo>
                    <a:pt x="0" y="113372"/>
                  </a:lnTo>
                  <a:lnTo>
                    <a:pt x="0" y="314934"/>
                  </a:lnTo>
                  <a:lnTo>
                    <a:pt x="2971" y="328790"/>
                  </a:lnTo>
                  <a:lnTo>
                    <a:pt x="11074" y="341388"/>
                  </a:lnTo>
                  <a:lnTo>
                    <a:pt x="23088" y="348957"/>
                  </a:lnTo>
                  <a:lnTo>
                    <a:pt x="37795" y="352729"/>
                  </a:lnTo>
                  <a:lnTo>
                    <a:pt x="69291" y="352729"/>
                  </a:lnTo>
                  <a:lnTo>
                    <a:pt x="98272" y="390525"/>
                  </a:lnTo>
                  <a:lnTo>
                    <a:pt x="102984" y="395566"/>
                  </a:lnTo>
                  <a:lnTo>
                    <a:pt x="108648" y="399338"/>
                  </a:lnTo>
                  <a:lnTo>
                    <a:pt x="115011" y="401866"/>
                  </a:lnTo>
                  <a:lnTo>
                    <a:pt x="121793" y="403123"/>
                  </a:lnTo>
                  <a:lnTo>
                    <a:pt x="123228" y="403123"/>
                  </a:lnTo>
                  <a:lnTo>
                    <a:pt x="124599" y="401866"/>
                  </a:lnTo>
                  <a:lnTo>
                    <a:pt x="125984" y="401866"/>
                  </a:lnTo>
                  <a:lnTo>
                    <a:pt x="125984" y="529094"/>
                  </a:lnTo>
                  <a:lnTo>
                    <a:pt x="91782" y="529094"/>
                  </a:lnTo>
                  <a:lnTo>
                    <a:pt x="84836" y="549465"/>
                  </a:lnTo>
                  <a:lnTo>
                    <a:pt x="81889" y="550646"/>
                  </a:lnTo>
                  <a:lnTo>
                    <a:pt x="80416" y="551345"/>
                  </a:lnTo>
                  <a:lnTo>
                    <a:pt x="61074" y="541794"/>
                  </a:lnTo>
                  <a:lnTo>
                    <a:pt x="12700" y="590169"/>
                  </a:lnTo>
                  <a:lnTo>
                    <a:pt x="22199" y="609511"/>
                  </a:lnTo>
                  <a:lnTo>
                    <a:pt x="21564" y="610984"/>
                  </a:lnTo>
                  <a:lnTo>
                    <a:pt x="20383" y="613930"/>
                  </a:lnTo>
                  <a:lnTo>
                    <a:pt x="0" y="620877"/>
                  </a:lnTo>
                  <a:lnTo>
                    <a:pt x="0" y="689279"/>
                  </a:lnTo>
                  <a:lnTo>
                    <a:pt x="20383" y="696214"/>
                  </a:lnTo>
                  <a:lnTo>
                    <a:pt x="21564" y="699160"/>
                  </a:lnTo>
                  <a:lnTo>
                    <a:pt x="22199" y="700646"/>
                  </a:lnTo>
                  <a:lnTo>
                    <a:pt x="12700" y="719937"/>
                  </a:lnTo>
                  <a:lnTo>
                    <a:pt x="61074" y="768350"/>
                  </a:lnTo>
                  <a:lnTo>
                    <a:pt x="80416" y="758850"/>
                  </a:lnTo>
                  <a:lnTo>
                    <a:pt x="81889" y="759498"/>
                  </a:lnTo>
                  <a:lnTo>
                    <a:pt x="84836" y="760679"/>
                  </a:lnTo>
                  <a:lnTo>
                    <a:pt x="91782" y="781050"/>
                  </a:lnTo>
                  <a:lnTo>
                    <a:pt x="160185" y="781050"/>
                  </a:lnTo>
                  <a:lnTo>
                    <a:pt x="167119" y="760679"/>
                  </a:lnTo>
                  <a:lnTo>
                    <a:pt x="170078" y="759498"/>
                  </a:lnTo>
                  <a:lnTo>
                    <a:pt x="171551" y="758850"/>
                  </a:lnTo>
                  <a:lnTo>
                    <a:pt x="190893" y="768350"/>
                  </a:lnTo>
                  <a:lnTo>
                    <a:pt x="200380" y="758850"/>
                  </a:lnTo>
                  <a:lnTo>
                    <a:pt x="228536" y="730656"/>
                  </a:lnTo>
                  <a:lnTo>
                    <a:pt x="379209" y="730656"/>
                  </a:lnTo>
                  <a:lnTo>
                    <a:pt x="387045" y="749554"/>
                  </a:lnTo>
                  <a:lnTo>
                    <a:pt x="400862" y="765937"/>
                  </a:lnTo>
                  <a:lnTo>
                    <a:pt x="419277" y="776008"/>
                  </a:lnTo>
                  <a:lnTo>
                    <a:pt x="440918" y="781050"/>
                  </a:lnTo>
                  <a:lnTo>
                    <a:pt x="462572" y="776008"/>
                  </a:lnTo>
                  <a:lnTo>
                    <a:pt x="480987" y="765937"/>
                  </a:lnTo>
                  <a:lnTo>
                    <a:pt x="489483" y="755853"/>
                  </a:lnTo>
                  <a:lnTo>
                    <a:pt x="494792" y="749554"/>
                  </a:lnTo>
                  <a:lnTo>
                    <a:pt x="502627" y="730656"/>
                  </a:lnTo>
                  <a:lnTo>
                    <a:pt x="755865" y="730656"/>
                  </a:lnTo>
                  <a:lnTo>
                    <a:pt x="755865" y="327533"/>
                  </a:lnTo>
                  <a:lnTo>
                    <a:pt x="755865" y="302336"/>
                  </a:lnTo>
                  <a:lnTo>
                    <a:pt x="730669" y="302336"/>
                  </a:lnTo>
                  <a:lnTo>
                    <a:pt x="730669" y="327533"/>
                  </a:lnTo>
                  <a:lnTo>
                    <a:pt x="730669" y="705459"/>
                  </a:lnTo>
                  <a:lnTo>
                    <a:pt x="478713" y="705459"/>
                  </a:lnTo>
                  <a:lnTo>
                    <a:pt x="478713" y="718058"/>
                  </a:lnTo>
                  <a:lnTo>
                    <a:pt x="475742" y="731913"/>
                  </a:lnTo>
                  <a:lnTo>
                    <a:pt x="467639" y="744512"/>
                  </a:lnTo>
                  <a:lnTo>
                    <a:pt x="455625" y="752081"/>
                  </a:lnTo>
                  <a:lnTo>
                    <a:pt x="440918" y="755853"/>
                  </a:lnTo>
                  <a:lnTo>
                    <a:pt x="426212" y="752081"/>
                  </a:lnTo>
                  <a:lnTo>
                    <a:pt x="414197" y="744512"/>
                  </a:lnTo>
                  <a:lnTo>
                    <a:pt x="406095" y="731913"/>
                  </a:lnTo>
                  <a:lnTo>
                    <a:pt x="403123" y="718058"/>
                  </a:lnTo>
                  <a:lnTo>
                    <a:pt x="403123" y="705459"/>
                  </a:lnTo>
                  <a:lnTo>
                    <a:pt x="232130" y="705459"/>
                  </a:lnTo>
                  <a:lnTo>
                    <a:pt x="239255" y="719315"/>
                  </a:lnTo>
                  <a:lnTo>
                    <a:pt x="239052" y="719531"/>
                  </a:lnTo>
                  <a:lnTo>
                    <a:pt x="232105" y="705459"/>
                  </a:lnTo>
                  <a:lnTo>
                    <a:pt x="229717" y="700646"/>
                  </a:lnTo>
                  <a:lnTo>
                    <a:pt x="230403" y="699160"/>
                  </a:lnTo>
                  <a:lnTo>
                    <a:pt x="231584" y="696214"/>
                  </a:lnTo>
                  <a:lnTo>
                    <a:pt x="251955" y="689279"/>
                  </a:lnTo>
                  <a:lnTo>
                    <a:pt x="251955" y="680262"/>
                  </a:lnTo>
                  <a:lnTo>
                    <a:pt x="705472" y="680262"/>
                  </a:lnTo>
                  <a:lnTo>
                    <a:pt x="705472" y="639953"/>
                  </a:lnTo>
                  <a:lnTo>
                    <a:pt x="705472" y="327533"/>
                  </a:lnTo>
                  <a:lnTo>
                    <a:pt x="730669" y="327533"/>
                  </a:lnTo>
                  <a:lnTo>
                    <a:pt x="730669" y="302336"/>
                  </a:lnTo>
                  <a:lnTo>
                    <a:pt x="705472" y="302336"/>
                  </a:lnTo>
                  <a:lnTo>
                    <a:pt x="705472" y="277152"/>
                  </a:lnTo>
                  <a:lnTo>
                    <a:pt x="705472" y="251955"/>
                  </a:lnTo>
                  <a:lnTo>
                    <a:pt x="680275" y="251955"/>
                  </a:lnTo>
                  <a:lnTo>
                    <a:pt x="680275" y="277152"/>
                  </a:lnTo>
                  <a:lnTo>
                    <a:pt x="680275" y="639953"/>
                  </a:lnTo>
                  <a:lnTo>
                    <a:pt x="663803" y="629881"/>
                  </a:lnTo>
                  <a:lnTo>
                    <a:pt x="657148" y="625805"/>
                  </a:lnTo>
                  <a:lnTo>
                    <a:pt x="657148" y="655078"/>
                  </a:lnTo>
                  <a:lnTo>
                    <a:pt x="476643" y="655078"/>
                  </a:lnTo>
                  <a:lnTo>
                    <a:pt x="496455" y="643737"/>
                  </a:lnTo>
                  <a:lnTo>
                    <a:pt x="507009" y="639953"/>
                  </a:lnTo>
                  <a:lnTo>
                    <a:pt x="517563" y="636181"/>
                  </a:lnTo>
                  <a:lnTo>
                    <a:pt x="539686" y="631139"/>
                  </a:lnTo>
                  <a:lnTo>
                    <a:pt x="562571" y="629881"/>
                  </a:lnTo>
                  <a:lnTo>
                    <a:pt x="571220" y="629881"/>
                  </a:lnTo>
                  <a:lnTo>
                    <a:pt x="594106" y="631139"/>
                  </a:lnTo>
                  <a:lnTo>
                    <a:pt x="616229" y="636181"/>
                  </a:lnTo>
                  <a:lnTo>
                    <a:pt x="637336" y="643737"/>
                  </a:lnTo>
                  <a:lnTo>
                    <a:pt x="657148" y="655078"/>
                  </a:lnTo>
                  <a:lnTo>
                    <a:pt x="657148" y="625805"/>
                  </a:lnTo>
                  <a:lnTo>
                    <a:pt x="655574" y="624840"/>
                  </a:lnTo>
                  <a:lnTo>
                    <a:pt x="628891" y="613498"/>
                  </a:lnTo>
                  <a:lnTo>
                    <a:pt x="600633" y="605942"/>
                  </a:lnTo>
                  <a:lnTo>
                    <a:pt x="571220" y="604685"/>
                  </a:lnTo>
                  <a:lnTo>
                    <a:pt x="562571" y="604685"/>
                  </a:lnTo>
                  <a:lnTo>
                    <a:pt x="533158" y="605942"/>
                  </a:lnTo>
                  <a:lnTo>
                    <a:pt x="504901" y="613498"/>
                  </a:lnTo>
                  <a:lnTo>
                    <a:pt x="478218" y="624840"/>
                  </a:lnTo>
                  <a:lnTo>
                    <a:pt x="453517" y="639953"/>
                  </a:lnTo>
                  <a:lnTo>
                    <a:pt x="453517" y="340131"/>
                  </a:lnTo>
                  <a:lnTo>
                    <a:pt x="458470" y="314934"/>
                  </a:lnTo>
                  <a:lnTo>
                    <a:pt x="471982" y="294779"/>
                  </a:lnTo>
                  <a:lnTo>
                    <a:pt x="492010" y="280924"/>
                  </a:lnTo>
                  <a:lnTo>
                    <a:pt x="516509" y="277152"/>
                  </a:lnTo>
                  <a:lnTo>
                    <a:pt x="554304" y="277152"/>
                  </a:lnTo>
                  <a:lnTo>
                    <a:pt x="554304" y="442175"/>
                  </a:lnTo>
                  <a:lnTo>
                    <a:pt x="576148" y="507682"/>
                  </a:lnTo>
                  <a:lnTo>
                    <a:pt x="580529" y="516496"/>
                  </a:lnTo>
                  <a:lnTo>
                    <a:pt x="587121" y="522795"/>
                  </a:lnTo>
                  <a:lnTo>
                    <a:pt x="595350" y="526580"/>
                  </a:lnTo>
                  <a:lnTo>
                    <a:pt x="604685" y="529094"/>
                  </a:lnTo>
                  <a:lnTo>
                    <a:pt x="614032" y="526580"/>
                  </a:lnTo>
                  <a:lnTo>
                    <a:pt x="622261" y="522795"/>
                  </a:lnTo>
                  <a:lnTo>
                    <a:pt x="628840" y="516496"/>
                  </a:lnTo>
                  <a:lnTo>
                    <a:pt x="633234" y="507682"/>
                  </a:lnTo>
                  <a:lnTo>
                    <a:pt x="634492" y="503897"/>
                  </a:lnTo>
                  <a:lnTo>
                    <a:pt x="651294" y="453517"/>
                  </a:lnTo>
                  <a:lnTo>
                    <a:pt x="655078" y="442175"/>
                  </a:lnTo>
                  <a:lnTo>
                    <a:pt x="655078" y="428320"/>
                  </a:lnTo>
                  <a:lnTo>
                    <a:pt x="655078" y="277152"/>
                  </a:lnTo>
                  <a:lnTo>
                    <a:pt x="680275" y="277152"/>
                  </a:lnTo>
                  <a:lnTo>
                    <a:pt x="680275" y="251955"/>
                  </a:lnTo>
                  <a:lnTo>
                    <a:pt x="655078" y="251955"/>
                  </a:lnTo>
                  <a:lnTo>
                    <a:pt x="655078" y="201561"/>
                  </a:lnTo>
                  <a:lnTo>
                    <a:pt x="664870" y="199047"/>
                  </a:lnTo>
                  <a:lnTo>
                    <a:pt x="672884" y="194005"/>
                  </a:lnTo>
                  <a:lnTo>
                    <a:pt x="678294" y="185178"/>
                  </a:lnTo>
                  <a:lnTo>
                    <a:pt x="680275" y="176364"/>
                  </a:lnTo>
                  <a:lnTo>
                    <a:pt x="680275" y="125971"/>
                  </a:lnTo>
                  <a:lnTo>
                    <a:pt x="690067" y="123456"/>
                  </a:lnTo>
                  <a:lnTo>
                    <a:pt x="698080" y="118414"/>
                  </a:lnTo>
                  <a:lnTo>
                    <a:pt x="703478" y="109601"/>
                  </a:lnTo>
                  <a:lnTo>
                    <a:pt x="705472" y="100774"/>
                  </a:lnTo>
                  <a:lnTo>
                    <a:pt x="705472" y="75590"/>
                  </a:lnTo>
                  <a:lnTo>
                    <a:pt x="703478" y="65506"/>
                  </a:lnTo>
                  <a:lnTo>
                    <a:pt x="698080" y="56692"/>
                  </a:lnTo>
                  <a:lnTo>
                    <a:pt x="690067" y="51650"/>
                  </a:lnTo>
                  <a:lnTo>
                    <a:pt x="680326" y="50406"/>
                  </a:lnTo>
                  <a:lnTo>
                    <a:pt x="680326" y="100774"/>
                  </a:lnTo>
                  <a:lnTo>
                    <a:pt x="655078" y="100774"/>
                  </a:lnTo>
                  <a:lnTo>
                    <a:pt x="655078" y="125971"/>
                  </a:lnTo>
                  <a:lnTo>
                    <a:pt x="655078" y="176364"/>
                  </a:lnTo>
                  <a:lnTo>
                    <a:pt x="629881" y="176364"/>
                  </a:lnTo>
                  <a:lnTo>
                    <a:pt x="629881" y="201561"/>
                  </a:lnTo>
                  <a:lnTo>
                    <a:pt x="629881" y="428320"/>
                  </a:lnTo>
                  <a:lnTo>
                    <a:pt x="625017" y="428320"/>
                  </a:lnTo>
                  <a:lnTo>
                    <a:pt x="625017" y="453517"/>
                  </a:lnTo>
                  <a:lnTo>
                    <a:pt x="607987" y="503897"/>
                  </a:lnTo>
                  <a:lnTo>
                    <a:pt x="601395" y="503897"/>
                  </a:lnTo>
                  <a:lnTo>
                    <a:pt x="584365" y="453517"/>
                  </a:lnTo>
                  <a:lnTo>
                    <a:pt x="625017" y="453517"/>
                  </a:lnTo>
                  <a:lnTo>
                    <a:pt x="625017" y="428320"/>
                  </a:lnTo>
                  <a:lnTo>
                    <a:pt x="579488" y="428320"/>
                  </a:lnTo>
                  <a:lnTo>
                    <a:pt x="579488" y="277152"/>
                  </a:lnTo>
                  <a:lnTo>
                    <a:pt x="579488" y="201561"/>
                  </a:lnTo>
                  <a:lnTo>
                    <a:pt x="629881" y="201561"/>
                  </a:lnTo>
                  <a:lnTo>
                    <a:pt x="629881" y="176364"/>
                  </a:lnTo>
                  <a:lnTo>
                    <a:pt x="554304" y="176364"/>
                  </a:lnTo>
                  <a:lnTo>
                    <a:pt x="554304" y="125971"/>
                  </a:lnTo>
                  <a:lnTo>
                    <a:pt x="655078" y="125971"/>
                  </a:lnTo>
                  <a:lnTo>
                    <a:pt x="655078" y="100774"/>
                  </a:lnTo>
                  <a:lnTo>
                    <a:pt x="529107" y="100774"/>
                  </a:lnTo>
                  <a:lnTo>
                    <a:pt x="529107" y="75590"/>
                  </a:lnTo>
                  <a:lnTo>
                    <a:pt x="680275" y="75590"/>
                  </a:lnTo>
                  <a:lnTo>
                    <a:pt x="680326" y="100774"/>
                  </a:lnTo>
                  <a:lnTo>
                    <a:pt x="680326" y="50406"/>
                  </a:lnTo>
                  <a:lnTo>
                    <a:pt x="642480" y="50393"/>
                  </a:lnTo>
                  <a:lnTo>
                    <a:pt x="642480" y="32753"/>
                  </a:lnTo>
                  <a:lnTo>
                    <a:pt x="641540" y="28968"/>
                  </a:lnTo>
                  <a:lnTo>
                    <a:pt x="640168" y="25196"/>
                  </a:lnTo>
                  <a:lnTo>
                    <a:pt x="692873" y="25196"/>
                  </a:lnTo>
                  <a:lnTo>
                    <a:pt x="707580" y="27711"/>
                  </a:lnTo>
                  <a:lnTo>
                    <a:pt x="719594" y="35267"/>
                  </a:lnTo>
                  <a:lnTo>
                    <a:pt x="727697" y="47866"/>
                  </a:lnTo>
                  <a:lnTo>
                    <a:pt x="730669" y="62992"/>
                  </a:lnTo>
                  <a:lnTo>
                    <a:pt x="730669" y="129755"/>
                  </a:lnTo>
                  <a:lnTo>
                    <a:pt x="734402" y="127241"/>
                  </a:lnTo>
                  <a:lnTo>
                    <a:pt x="738581" y="125971"/>
                  </a:lnTo>
                  <a:lnTo>
                    <a:pt x="747941" y="125971"/>
                  </a:lnTo>
                  <a:lnTo>
                    <a:pt x="752119" y="127241"/>
                  </a:lnTo>
                  <a:lnTo>
                    <a:pt x="755865" y="129755"/>
                  </a:lnTo>
                  <a:lnTo>
                    <a:pt x="755865" y="125971"/>
                  </a:lnTo>
                  <a:lnTo>
                    <a:pt x="755865" y="62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2559" y="2423660"/>
              <a:ext cx="125975" cy="1259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811913" y="2385867"/>
              <a:ext cx="100965" cy="25400"/>
            </a:xfrm>
            <a:custGeom>
              <a:avLst/>
              <a:gdLst/>
              <a:ahLst/>
              <a:cxnLst/>
              <a:rect l="l" t="t" r="r" b="b"/>
              <a:pathLst>
                <a:path w="100965" h="25400">
                  <a:moveTo>
                    <a:pt x="100780" y="25195"/>
                  </a:moveTo>
                  <a:lnTo>
                    <a:pt x="0" y="25195"/>
                  </a:lnTo>
                  <a:lnTo>
                    <a:pt x="0" y="0"/>
                  </a:lnTo>
                  <a:lnTo>
                    <a:pt x="100780" y="0"/>
                  </a:lnTo>
                  <a:lnTo>
                    <a:pt x="100780" y="25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5547" y="1957549"/>
              <a:ext cx="100780" cy="1259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673340" y="210872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36" y="25195"/>
                  </a:moveTo>
                  <a:lnTo>
                    <a:pt x="5659" y="25195"/>
                  </a:lnTo>
                  <a:lnTo>
                    <a:pt x="0" y="19536"/>
                  </a:lnTo>
                  <a:lnTo>
                    <a:pt x="0" y="5659"/>
                  </a:lnTo>
                  <a:lnTo>
                    <a:pt x="5659" y="0"/>
                  </a:lnTo>
                  <a:lnTo>
                    <a:pt x="12597" y="0"/>
                  </a:lnTo>
                  <a:lnTo>
                    <a:pt x="19536" y="0"/>
                  </a:lnTo>
                  <a:lnTo>
                    <a:pt x="25195" y="5659"/>
                  </a:lnTo>
                  <a:lnTo>
                    <a:pt x="25195" y="19536"/>
                  </a:lnTo>
                  <a:lnTo>
                    <a:pt x="19536" y="25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7401174" y="7058596"/>
            <a:ext cx="998855" cy="994410"/>
          </a:xfrm>
          <a:custGeom>
            <a:avLst/>
            <a:gdLst/>
            <a:ahLst/>
            <a:cxnLst/>
            <a:rect l="l" t="t" r="r" b="b"/>
            <a:pathLst>
              <a:path w="998854" h="994409">
                <a:moveTo>
                  <a:pt x="204956" y="878840"/>
                </a:moveTo>
                <a:lnTo>
                  <a:pt x="184452" y="878840"/>
                </a:lnTo>
                <a:lnTo>
                  <a:pt x="183777" y="877570"/>
                </a:lnTo>
                <a:lnTo>
                  <a:pt x="182426" y="877570"/>
                </a:lnTo>
                <a:lnTo>
                  <a:pt x="4218" y="778510"/>
                </a:lnTo>
                <a:lnTo>
                  <a:pt x="84" y="770890"/>
                </a:lnTo>
                <a:lnTo>
                  <a:pt x="168" y="574040"/>
                </a:lnTo>
                <a:lnTo>
                  <a:pt x="0" y="572770"/>
                </a:lnTo>
                <a:lnTo>
                  <a:pt x="0" y="570230"/>
                </a:lnTo>
                <a:lnTo>
                  <a:pt x="168" y="568960"/>
                </a:lnTo>
                <a:lnTo>
                  <a:pt x="337" y="568960"/>
                </a:lnTo>
                <a:lnTo>
                  <a:pt x="843" y="566420"/>
                </a:lnTo>
                <a:lnTo>
                  <a:pt x="843" y="565150"/>
                </a:lnTo>
                <a:lnTo>
                  <a:pt x="1012" y="563880"/>
                </a:lnTo>
                <a:lnTo>
                  <a:pt x="1518" y="563880"/>
                </a:lnTo>
                <a:lnTo>
                  <a:pt x="1518" y="562610"/>
                </a:lnTo>
                <a:lnTo>
                  <a:pt x="2193" y="562610"/>
                </a:lnTo>
                <a:lnTo>
                  <a:pt x="2362" y="561340"/>
                </a:lnTo>
                <a:lnTo>
                  <a:pt x="2868" y="561340"/>
                </a:lnTo>
                <a:lnTo>
                  <a:pt x="3037" y="560070"/>
                </a:lnTo>
                <a:lnTo>
                  <a:pt x="3290" y="560070"/>
                </a:lnTo>
                <a:lnTo>
                  <a:pt x="4387" y="557530"/>
                </a:lnTo>
                <a:lnTo>
                  <a:pt x="4893" y="557530"/>
                </a:lnTo>
                <a:lnTo>
                  <a:pt x="5315" y="556260"/>
                </a:lnTo>
                <a:lnTo>
                  <a:pt x="6244" y="556260"/>
                </a:lnTo>
                <a:lnTo>
                  <a:pt x="6665" y="554990"/>
                </a:lnTo>
                <a:lnTo>
                  <a:pt x="7594" y="554990"/>
                </a:lnTo>
                <a:lnTo>
                  <a:pt x="8944" y="553720"/>
                </a:lnTo>
                <a:lnTo>
                  <a:pt x="9619" y="552450"/>
                </a:lnTo>
                <a:lnTo>
                  <a:pt x="10969" y="552450"/>
                </a:lnTo>
                <a:lnTo>
                  <a:pt x="13669" y="551180"/>
                </a:lnTo>
                <a:lnTo>
                  <a:pt x="86572" y="510540"/>
                </a:lnTo>
                <a:lnTo>
                  <a:pt x="86488" y="316230"/>
                </a:lnTo>
                <a:lnTo>
                  <a:pt x="90622" y="308610"/>
                </a:lnTo>
                <a:lnTo>
                  <a:pt x="302582" y="190500"/>
                </a:lnTo>
                <a:lnTo>
                  <a:pt x="302582" y="119380"/>
                </a:lnTo>
                <a:lnTo>
                  <a:pt x="302413" y="118110"/>
                </a:lnTo>
                <a:lnTo>
                  <a:pt x="302413" y="116840"/>
                </a:lnTo>
                <a:lnTo>
                  <a:pt x="302582" y="115570"/>
                </a:lnTo>
                <a:lnTo>
                  <a:pt x="302751" y="115570"/>
                </a:lnTo>
                <a:lnTo>
                  <a:pt x="303257" y="113030"/>
                </a:lnTo>
                <a:lnTo>
                  <a:pt x="303257" y="111760"/>
                </a:lnTo>
                <a:lnTo>
                  <a:pt x="303426" y="110490"/>
                </a:lnTo>
                <a:lnTo>
                  <a:pt x="303679" y="110490"/>
                </a:lnTo>
                <a:lnTo>
                  <a:pt x="303932" y="109220"/>
                </a:lnTo>
                <a:lnTo>
                  <a:pt x="304607" y="107950"/>
                </a:lnTo>
                <a:lnTo>
                  <a:pt x="305029" y="107950"/>
                </a:lnTo>
                <a:lnTo>
                  <a:pt x="305282" y="106680"/>
                </a:lnTo>
                <a:lnTo>
                  <a:pt x="305704" y="106680"/>
                </a:lnTo>
                <a:lnTo>
                  <a:pt x="306716" y="104140"/>
                </a:lnTo>
                <a:lnTo>
                  <a:pt x="307645" y="102870"/>
                </a:lnTo>
                <a:lnTo>
                  <a:pt x="308657" y="102870"/>
                </a:lnTo>
                <a:lnTo>
                  <a:pt x="309079" y="101600"/>
                </a:lnTo>
                <a:lnTo>
                  <a:pt x="310007" y="101600"/>
                </a:lnTo>
                <a:lnTo>
                  <a:pt x="311357" y="99060"/>
                </a:lnTo>
                <a:lnTo>
                  <a:pt x="312032" y="99060"/>
                </a:lnTo>
                <a:lnTo>
                  <a:pt x="313382" y="97790"/>
                </a:lnTo>
                <a:lnTo>
                  <a:pt x="486190" y="2540"/>
                </a:lnTo>
                <a:lnTo>
                  <a:pt x="488300" y="1270"/>
                </a:lnTo>
                <a:lnTo>
                  <a:pt x="490578" y="0"/>
                </a:lnTo>
                <a:lnTo>
                  <a:pt x="503910" y="0"/>
                </a:lnTo>
                <a:lnTo>
                  <a:pt x="507791" y="2540"/>
                </a:lnTo>
                <a:lnTo>
                  <a:pt x="587529" y="46990"/>
                </a:lnTo>
                <a:lnTo>
                  <a:pt x="496991" y="46990"/>
                </a:lnTo>
                <a:lnTo>
                  <a:pt x="368735" y="116840"/>
                </a:lnTo>
                <a:lnTo>
                  <a:pt x="436361" y="153670"/>
                </a:lnTo>
                <a:lnTo>
                  <a:pt x="345784" y="153670"/>
                </a:lnTo>
                <a:lnTo>
                  <a:pt x="345784" y="196850"/>
                </a:lnTo>
                <a:lnTo>
                  <a:pt x="347050" y="200660"/>
                </a:lnTo>
                <a:lnTo>
                  <a:pt x="347050" y="205740"/>
                </a:lnTo>
                <a:lnTo>
                  <a:pt x="345784" y="209550"/>
                </a:lnTo>
                <a:lnTo>
                  <a:pt x="345784" y="241300"/>
                </a:lnTo>
                <a:lnTo>
                  <a:pt x="302582" y="241300"/>
                </a:lnTo>
                <a:lnTo>
                  <a:pt x="129774" y="336550"/>
                </a:lnTo>
                <a:lnTo>
                  <a:pt x="129774" y="486410"/>
                </a:lnTo>
                <a:lnTo>
                  <a:pt x="260055" y="486410"/>
                </a:lnTo>
                <a:lnTo>
                  <a:pt x="285115" y="500380"/>
                </a:lnTo>
                <a:lnTo>
                  <a:pt x="194577" y="500380"/>
                </a:lnTo>
                <a:lnTo>
                  <a:pt x="122349" y="539750"/>
                </a:lnTo>
                <a:lnTo>
                  <a:pt x="121421" y="539750"/>
                </a:lnTo>
                <a:lnTo>
                  <a:pt x="120999" y="541020"/>
                </a:lnTo>
                <a:lnTo>
                  <a:pt x="119902" y="541020"/>
                </a:lnTo>
                <a:lnTo>
                  <a:pt x="119395" y="542290"/>
                </a:lnTo>
                <a:lnTo>
                  <a:pt x="118974" y="542290"/>
                </a:lnTo>
                <a:lnTo>
                  <a:pt x="114923" y="543560"/>
                </a:lnTo>
                <a:lnTo>
                  <a:pt x="66321" y="570230"/>
                </a:lnTo>
                <a:lnTo>
                  <a:pt x="133947" y="607060"/>
                </a:lnTo>
                <a:lnTo>
                  <a:pt x="43370" y="607060"/>
                </a:lnTo>
                <a:lnTo>
                  <a:pt x="43370" y="750570"/>
                </a:lnTo>
                <a:lnTo>
                  <a:pt x="172976" y="821690"/>
                </a:lnTo>
                <a:lnTo>
                  <a:pt x="307359" y="821690"/>
                </a:lnTo>
                <a:lnTo>
                  <a:pt x="289081" y="831850"/>
                </a:lnTo>
                <a:lnTo>
                  <a:pt x="332491" y="855980"/>
                </a:lnTo>
                <a:lnTo>
                  <a:pt x="244529" y="855980"/>
                </a:lnTo>
                <a:lnTo>
                  <a:pt x="208753" y="876300"/>
                </a:lnTo>
                <a:lnTo>
                  <a:pt x="207403" y="876300"/>
                </a:lnTo>
                <a:lnTo>
                  <a:pt x="205377" y="877570"/>
                </a:lnTo>
                <a:lnTo>
                  <a:pt x="204956" y="878840"/>
                </a:lnTo>
                <a:close/>
              </a:path>
              <a:path w="998854" h="994409">
                <a:moveTo>
                  <a:pt x="586929" y="186690"/>
                </a:moveTo>
                <a:lnTo>
                  <a:pt x="496991" y="186690"/>
                </a:lnTo>
                <a:lnTo>
                  <a:pt x="625246" y="116840"/>
                </a:lnTo>
                <a:lnTo>
                  <a:pt x="496991" y="46990"/>
                </a:lnTo>
                <a:lnTo>
                  <a:pt x="587529" y="46990"/>
                </a:lnTo>
                <a:lnTo>
                  <a:pt x="671824" y="93980"/>
                </a:lnTo>
                <a:lnTo>
                  <a:pt x="678309" y="93980"/>
                </a:lnTo>
                <a:lnTo>
                  <a:pt x="696220" y="116840"/>
                </a:lnTo>
                <a:lnTo>
                  <a:pt x="694731" y="123190"/>
                </a:lnTo>
                <a:lnTo>
                  <a:pt x="691399" y="128270"/>
                </a:lnTo>
                <a:lnTo>
                  <a:pt x="691399" y="153670"/>
                </a:lnTo>
                <a:lnTo>
                  <a:pt x="648197" y="153670"/>
                </a:lnTo>
                <a:lnTo>
                  <a:pt x="586929" y="186690"/>
                </a:lnTo>
                <a:close/>
              </a:path>
              <a:path w="998854" h="994409">
                <a:moveTo>
                  <a:pt x="518592" y="368300"/>
                </a:moveTo>
                <a:lnTo>
                  <a:pt x="475390" y="368300"/>
                </a:lnTo>
                <a:lnTo>
                  <a:pt x="475390" y="223520"/>
                </a:lnTo>
                <a:lnTo>
                  <a:pt x="345784" y="153670"/>
                </a:lnTo>
                <a:lnTo>
                  <a:pt x="436361" y="153670"/>
                </a:lnTo>
                <a:lnTo>
                  <a:pt x="496991" y="186690"/>
                </a:lnTo>
                <a:lnTo>
                  <a:pt x="586929" y="186690"/>
                </a:lnTo>
                <a:lnTo>
                  <a:pt x="518592" y="223520"/>
                </a:lnTo>
                <a:lnTo>
                  <a:pt x="518592" y="368300"/>
                </a:lnTo>
                <a:close/>
              </a:path>
              <a:path w="998854" h="994409">
                <a:moveTo>
                  <a:pt x="609620" y="368300"/>
                </a:moveTo>
                <a:lnTo>
                  <a:pt x="518592" y="368300"/>
                </a:lnTo>
                <a:lnTo>
                  <a:pt x="648197" y="297180"/>
                </a:lnTo>
                <a:lnTo>
                  <a:pt x="648197" y="209550"/>
                </a:lnTo>
                <a:lnTo>
                  <a:pt x="647016" y="204470"/>
                </a:lnTo>
                <a:lnTo>
                  <a:pt x="647016" y="200660"/>
                </a:lnTo>
                <a:lnTo>
                  <a:pt x="648197" y="196850"/>
                </a:lnTo>
                <a:lnTo>
                  <a:pt x="648197" y="153670"/>
                </a:lnTo>
                <a:lnTo>
                  <a:pt x="691399" y="153670"/>
                </a:lnTo>
                <a:lnTo>
                  <a:pt x="691399" y="190500"/>
                </a:lnTo>
                <a:lnTo>
                  <a:pt x="782603" y="241300"/>
                </a:lnTo>
                <a:lnTo>
                  <a:pt x="691399" y="241300"/>
                </a:lnTo>
                <a:lnTo>
                  <a:pt x="691484" y="317500"/>
                </a:lnTo>
                <a:lnTo>
                  <a:pt x="687349" y="325120"/>
                </a:lnTo>
                <a:lnTo>
                  <a:pt x="609620" y="368300"/>
                </a:lnTo>
                <a:close/>
              </a:path>
              <a:path w="998854" h="994409">
                <a:moveTo>
                  <a:pt x="506863" y="425450"/>
                </a:moveTo>
                <a:lnTo>
                  <a:pt x="486865" y="425450"/>
                </a:lnTo>
                <a:lnTo>
                  <a:pt x="486190" y="424180"/>
                </a:lnTo>
                <a:lnTo>
                  <a:pt x="313382" y="328930"/>
                </a:lnTo>
                <a:lnTo>
                  <a:pt x="306632" y="325120"/>
                </a:lnTo>
                <a:lnTo>
                  <a:pt x="302497" y="317500"/>
                </a:lnTo>
                <a:lnTo>
                  <a:pt x="302582" y="241300"/>
                </a:lnTo>
                <a:lnTo>
                  <a:pt x="345784" y="241300"/>
                </a:lnTo>
                <a:lnTo>
                  <a:pt x="345784" y="297180"/>
                </a:lnTo>
                <a:lnTo>
                  <a:pt x="475390" y="368300"/>
                </a:lnTo>
                <a:lnTo>
                  <a:pt x="609620" y="368300"/>
                </a:lnTo>
                <a:lnTo>
                  <a:pt x="511166" y="422910"/>
                </a:lnTo>
                <a:lnTo>
                  <a:pt x="509816" y="422910"/>
                </a:lnTo>
                <a:lnTo>
                  <a:pt x="507791" y="424180"/>
                </a:lnTo>
                <a:lnTo>
                  <a:pt x="507369" y="424180"/>
                </a:lnTo>
                <a:lnTo>
                  <a:pt x="506863" y="425450"/>
                </a:lnTo>
                <a:close/>
              </a:path>
              <a:path w="998854" h="994409">
                <a:moveTo>
                  <a:pt x="907409" y="486410"/>
                </a:moveTo>
                <a:lnTo>
                  <a:pt x="864207" y="486410"/>
                </a:lnTo>
                <a:lnTo>
                  <a:pt x="864207" y="336550"/>
                </a:lnTo>
                <a:lnTo>
                  <a:pt x="691399" y="241300"/>
                </a:lnTo>
                <a:lnTo>
                  <a:pt x="782603" y="241300"/>
                </a:lnTo>
                <a:lnTo>
                  <a:pt x="903359" y="308610"/>
                </a:lnTo>
                <a:lnTo>
                  <a:pt x="907493" y="316230"/>
                </a:lnTo>
                <a:lnTo>
                  <a:pt x="907409" y="486410"/>
                </a:lnTo>
                <a:close/>
              </a:path>
              <a:path w="998854" h="994409">
                <a:moveTo>
                  <a:pt x="503319" y="426720"/>
                </a:moveTo>
                <a:lnTo>
                  <a:pt x="489818" y="426720"/>
                </a:lnTo>
                <a:lnTo>
                  <a:pt x="489312" y="425450"/>
                </a:lnTo>
                <a:lnTo>
                  <a:pt x="505091" y="425450"/>
                </a:lnTo>
                <a:lnTo>
                  <a:pt x="503319" y="426720"/>
                </a:lnTo>
                <a:close/>
              </a:path>
              <a:path w="998854" h="994409">
                <a:moveTo>
                  <a:pt x="260055" y="486410"/>
                </a:moveTo>
                <a:lnTo>
                  <a:pt x="129774" y="486410"/>
                </a:lnTo>
                <a:lnTo>
                  <a:pt x="183777" y="455930"/>
                </a:lnTo>
                <a:lnTo>
                  <a:pt x="185886" y="454660"/>
                </a:lnTo>
                <a:lnTo>
                  <a:pt x="188164" y="453390"/>
                </a:lnTo>
                <a:lnTo>
                  <a:pt x="201496" y="453390"/>
                </a:lnTo>
                <a:lnTo>
                  <a:pt x="205377" y="455930"/>
                </a:lnTo>
                <a:lnTo>
                  <a:pt x="260055" y="486410"/>
                </a:lnTo>
                <a:close/>
              </a:path>
              <a:path w="998854" h="994409">
                <a:moveTo>
                  <a:pt x="585305" y="947420"/>
                </a:moveTo>
                <a:lnTo>
                  <a:pt x="496991" y="947420"/>
                </a:lnTo>
                <a:lnTo>
                  <a:pt x="704900" y="831850"/>
                </a:lnTo>
                <a:lnTo>
                  <a:pt x="609046" y="778510"/>
                </a:lnTo>
                <a:lnTo>
                  <a:pt x="604911" y="770890"/>
                </a:lnTo>
                <a:lnTo>
                  <a:pt x="604995" y="763270"/>
                </a:lnTo>
                <a:lnTo>
                  <a:pt x="605080" y="567690"/>
                </a:lnTo>
                <a:lnTo>
                  <a:pt x="605249" y="566420"/>
                </a:lnTo>
                <a:lnTo>
                  <a:pt x="605671" y="565150"/>
                </a:lnTo>
                <a:lnTo>
                  <a:pt x="605839" y="563880"/>
                </a:lnTo>
                <a:lnTo>
                  <a:pt x="606346" y="563880"/>
                </a:lnTo>
                <a:lnTo>
                  <a:pt x="606346" y="562610"/>
                </a:lnTo>
                <a:lnTo>
                  <a:pt x="607021" y="562610"/>
                </a:lnTo>
                <a:lnTo>
                  <a:pt x="608033" y="560070"/>
                </a:lnTo>
                <a:lnTo>
                  <a:pt x="609383" y="557530"/>
                </a:lnTo>
                <a:lnTo>
                  <a:pt x="611071" y="556260"/>
                </a:lnTo>
                <a:lnTo>
                  <a:pt x="611493" y="554990"/>
                </a:lnTo>
                <a:lnTo>
                  <a:pt x="612421" y="554990"/>
                </a:lnTo>
                <a:lnTo>
                  <a:pt x="613096" y="553720"/>
                </a:lnTo>
                <a:lnTo>
                  <a:pt x="613518" y="553720"/>
                </a:lnTo>
                <a:lnTo>
                  <a:pt x="613940" y="552450"/>
                </a:lnTo>
                <a:lnTo>
                  <a:pt x="615796" y="552450"/>
                </a:lnTo>
                <a:lnTo>
                  <a:pt x="788604" y="455930"/>
                </a:lnTo>
                <a:lnTo>
                  <a:pt x="790713" y="454660"/>
                </a:lnTo>
                <a:lnTo>
                  <a:pt x="792991" y="453390"/>
                </a:lnTo>
                <a:lnTo>
                  <a:pt x="806323" y="453390"/>
                </a:lnTo>
                <a:lnTo>
                  <a:pt x="810205" y="455930"/>
                </a:lnTo>
                <a:lnTo>
                  <a:pt x="864207" y="486410"/>
                </a:lnTo>
                <a:lnTo>
                  <a:pt x="907409" y="486410"/>
                </a:lnTo>
                <a:lnTo>
                  <a:pt x="907409" y="500380"/>
                </a:lnTo>
                <a:lnTo>
                  <a:pt x="799404" y="500380"/>
                </a:lnTo>
                <a:lnTo>
                  <a:pt x="671148" y="570230"/>
                </a:lnTo>
                <a:lnTo>
                  <a:pt x="738774" y="607060"/>
                </a:lnTo>
                <a:lnTo>
                  <a:pt x="648197" y="607060"/>
                </a:lnTo>
                <a:lnTo>
                  <a:pt x="648197" y="750570"/>
                </a:lnTo>
                <a:lnTo>
                  <a:pt x="758902" y="811530"/>
                </a:lnTo>
                <a:lnTo>
                  <a:pt x="759577" y="811530"/>
                </a:lnTo>
                <a:lnTo>
                  <a:pt x="760928" y="812800"/>
                </a:lnTo>
                <a:lnTo>
                  <a:pt x="762278" y="812800"/>
                </a:lnTo>
                <a:lnTo>
                  <a:pt x="762953" y="814070"/>
                </a:lnTo>
                <a:lnTo>
                  <a:pt x="777803" y="821690"/>
                </a:lnTo>
                <a:lnTo>
                  <a:pt x="912034" y="821690"/>
                </a:lnTo>
                <a:lnTo>
                  <a:pt x="850214" y="855980"/>
                </a:lnTo>
                <a:lnTo>
                  <a:pt x="749452" y="855980"/>
                </a:lnTo>
                <a:lnTo>
                  <a:pt x="585305" y="947420"/>
                </a:lnTo>
                <a:close/>
              </a:path>
              <a:path w="998854" h="994409">
                <a:moveTo>
                  <a:pt x="284516" y="640080"/>
                </a:moveTo>
                <a:lnTo>
                  <a:pt x="194577" y="640080"/>
                </a:lnTo>
                <a:lnTo>
                  <a:pt x="322833" y="570230"/>
                </a:lnTo>
                <a:lnTo>
                  <a:pt x="194577" y="500380"/>
                </a:lnTo>
                <a:lnTo>
                  <a:pt x="285115" y="500380"/>
                </a:lnTo>
                <a:lnTo>
                  <a:pt x="369410" y="547370"/>
                </a:lnTo>
                <a:lnTo>
                  <a:pt x="375895" y="547370"/>
                </a:lnTo>
                <a:lnTo>
                  <a:pt x="393806" y="570230"/>
                </a:lnTo>
                <a:lnTo>
                  <a:pt x="392317" y="576580"/>
                </a:lnTo>
                <a:lnTo>
                  <a:pt x="388986" y="582930"/>
                </a:lnTo>
                <a:lnTo>
                  <a:pt x="388986" y="607060"/>
                </a:lnTo>
                <a:lnTo>
                  <a:pt x="345784" y="607060"/>
                </a:lnTo>
                <a:lnTo>
                  <a:pt x="284516" y="640080"/>
                </a:lnTo>
                <a:close/>
              </a:path>
              <a:path w="998854" h="994409">
                <a:moveTo>
                  <a:pt x="889343" y="640080"/>
                </a:moveTo>
                <a:lnTo>
                  <a:pt x="799404" y="640080"/>
                </a:lnTo>
                <a:lnTo>
                  <a:pt x="927660" y="570230"/>
                </a:lnTo>
                <a:lnTo>
                  <a:pt x="877708" y="543560"/>
                </a:lnTo>
                <a:lnTo>
                  <a:pt x="876273" y="542290"/>
                </a:lnTo>
                <a:lnTo>
                  <a:pt x="874923" y="542290"/>
                </a:lnTo>
                <a:lnTo>
                  <a:pt x="873658" y="541020"/>
                </a:lnTo>
                <a:lnTo>
                  <a:pt x="799404" y="500380"/>
                </a:lnTo>
                <a:lnTo>
                  <a:pt x="907409" y="500380"/>
                </a:lnTo>
                <a:lnTo>
                  <a:pt x="907409" y="510540"/>
                </a:lnTo>
                <a:lnTo>
                  <a:pt x="974237" y="547370"/>
                </a:lnTo>
                <a:lnTo>
                  <a:pt x="980722" y="547370"/>
                </a:lnTo>
                <a:lnTo>
                  <a:pt x="986757" y="549910"/>
                </a:lnTo>
                <a:lnTo>
                  <a:pt x="991953" y="552450"/>
                </a:lnTo>
                <a:lnTo>
                  <a:pt x="995922" y="557530"/>
                </a:lnTo>
                <a:lnTo>
                  <a:pt x="998239" y="563880"/>
                </a:lnTo>
                <a:lnTo>
                  <a:pt x="998633" y="570230"/>
                </a:lnTo>
                <a:lnTo>
                  <a:pt x="997145" y="576580"/>
                </a:lnTo>
                <a:lnTo>
                  <a:pt x="993813" y="582930"/>
                </a:lnTo>
                <a:lnTo>
                  <a:pt x="993813" y="607060"/>
                </a:lnTo>
                <a:lnTo>
                  <a:pt x="950611" y="607060"/>
                </a:lnTo>
                <a:lnTo>
                  <a:pt x="889343" y="640080"/>
                </a:lnTo>
                <a:close/>
              </a:path>
              <a:path w="998854" h="994409">
                <a:moveTo>
                  <a:pt x="216178" y="821690"/>
                </a:moveTo>
                <a:lnTo>
                  <a:pt x="172976" y="821690"/>
                </a:lnTo>
                <a:lnTo>
                  <a:pt x="172976" y="676910"/>
                </a:lnTo>
                <a:lnTo>
                  <a:pt x="43370" y="607060"/>
                </a:lnTo>
                <a:lnTo>
                  <a:pt x="133947" y="607060"/>
                </a:lnTo>
                <a:lnTo>
                  <a:pt x="194577" y="640080"/>
                </a:lnTo>
                <a:lnTo>
                  <a:pt x="284516" y="640080"/>
                </a:lnTo>
                <a:lnTo>
                  <a:pt x="216178" y="676910"/>
                </a:lnTo>
                <a:lnTo>
                  <a:pt x="216178" y="821690"/>
                </a:lnTo>
                <a:close/>
              </a:path>
              <a:path w="998854" h="994409">
                <a:moveTo>
                  <a:pt x="307359" y="821690"/>
                </a:moveTo>
                <a:lnTo>
                  <a:pt x="216178" y="821690"/>
                </a:lnTo>
                <a:lnTo>
                  <a:pt x="229004" y="815340"/>
                </a:lnTo>
                <a:lnTo>
                  <a:pt x="229425" y="815340"/>
                </a:lnTo>
                <a:lnTo>
                  <a:pt x="229847" y="814070"/>
                </a:lnTo>
                <a:lnTo>
                  <a:pt x="230354" y="814070"/>
                </a:lnTo>
                <a:lnTo>
                  <a:pt x="231619" y="812800"/>
                </a:lnTo>
                <a:lnTo>
                  <a:pt x="232969" y="812800"/>
                </a:lnTo>
                <a:lnTo>
                  <a:pt x="234404" y="811530"/>
                </a:lnTo>
                <a:lnTo>
                  <a:pt x="236429" y="811530"/>
                </a:lnTo>
                <a:lnTo>
                  <a:pt x="345784" y="750570"/>
                </a:lnTo>
                <a:lnTo>
                  <a:pt x="345784" y="607060"/>
                </a:lnTo>
                <a:lnTo>
                  <a:pt x="388986" y="607060"/>
                </a:lnTo>
                <a:lnTo>
                  <a:pt x="389070" y="770890"/>
                </a:lnTo>
                <a:lnTo>
                  <a:pt x="384936" y="778510"/>
                </a:lnTo>
                <a:lnTo>
                  <a:pt x="307359" y="821690"/>
                </a:lnTo>
                <a:close/>
              </a:path>
              <a:path w="998854" h="994409">
                <a:moveTo>
                  <a:pt x="821005" y="821690"/>
                </a:moveTo>
                <a:lnTo>
                  <a:pt x="777803" y="821690"/>
                </a:lnTo>
                <a:lnTo>
                  <a:pt x="777803" y="676910"/>
                </a:lnTo>
                <a:lnTo>
                  <a:pt x="648197" y="607060"/>
                </a:lnTo>
                <a:lnTo>
                  <a:pt x="738774" y="607060"/>
                </a:lnTo>
                <a:lnTo>
                  <a:pt x="799404" y="640080"/>
                </a:lnTo>
                <a:lnTo>
                  <a:pt x="889343" y="640080"/>
                </a:lnTo>
                <a:lnTo>
                  <a:pt x="821005" y="676910"/>
                </a:lnTo>
                <a:lnTo>
                  <a:pt x="821005" y="821690"/>
                </a:lnTo>
                <a:close/>
              </a:path>
              <a:path w="998854" h="994409">
                <a:moveTo>
                  <a:pt x="912034" y="821690"/>
                </a:moveTo>
                <a:lnTo>
                  <a:pt x="821005" y="821690"/>
                </a:lnTo>
                <a:lnTo>
                  <a:pt x="950611" y="750570"/>
                </a:lnTo>
                <a:lnTo>
                  <a:pt x="950611" y="607060"/>
                </a:lnTo>
                <a:lnTo>
                  <a:pt x="993813" y="607060"/>
                </a:lnTo>
                <a:lnTo>
                  <a:pt x="993897" y="770890"/>
                </a:lnTo>
                <a:lnTo>
                  <a:pt x="989763" y="778510"/>
                </a:lnTo>
                <a:lnTo>
                  <a:pt x="912034" y="821690"/>
                </a:lnTo>
                <a:close/>
              </a:path>
              <a:path w="998854" h="994409">
                <a:moveTo>
                  <a:pt x="501125" y="994410"/>
                </a:moveTo>
                <a:lnTo>
                  <a:pt x="492856" y="994410"/>
                </a:lnTo>
                <a:lnTo>
                  <a:pt x="486190" y="990600"/>
                </a:lnTo>
                <a:lnTo>
                  <a:pt x="244529" y="855980"/>
                </a:lnTo>
                <a:lnTo>
                  <a:pt x="332491" y="855980"/>
                </a:lnTo>
                <a:lnTo>
                  <a:pt x="496991" y="947420"/>
                </a:lnTo>
                <a:lnTo>
                  <a:pt x="585305" y="947420"/>
                </a:lnTo>
                <a:lnTo>
                  <a:pt x="507791" y="990600"/>
                </a:lnTo>
                <a:lnTo>
                  <a:pt x="501125" y="994410"/>
                </a:lnTo>
                <a:close/>
              </a:path>
              <a:path w="998854" h="994409">
                <a:moveTo>
                  <a:pt x="809783" y="878840"/>
                </a:moveTo>
                <a:lnTo>
                  <a:pt x="789279" y="878840"/>
                </a:lnTo>
                <a:lnTo>
                  <a:pt x="787929" y="877570"/>
                </a:lnTo>
                <a:lnTo>
                  <a:pt x="787254" y="877570"/>
                </a:lnTo>
                <a:lnTo>
                  <a:pt x="749452" y="855980"/>
                </a:lnTo>
                <a:lnTo>
                  <a:pt x="850214" y="855980"/>
                </a:lnTo>
                <a:lnTo>
                  <a:pt x="813580" y="876300"/>
                </a:lnTo>
                <a:lnTo>
                  <a:pt x="812230" y="876300"/>
                </a:lnTo>
                <a:lnTo>
                  <a:pt x="810205" y="877570"/>
                </a:lnTo>
                <a:lnTo>
                  <a:pt x="809783" y="878840"/>
                </a:lnTo>
                <a:close/>
              </a:path>
              <a:path w="998854" h="994409">
                <a:moveTo>
                  <a:pt x="200905" y="880110"/>
                </a:moveTo>
                <a:lnTo>
                  <a:pt x="186899" y="880110"/>
                </a:lnTo>
                <a:lnTo>
                  <a:pt x="186477" y="878840"/>
                </a:lnTo>
                <a:lnTo>
                  <a:pt x="202677" y="878840"/>
                </a:lnTo>
                <a:lnTo>
                  <a:pt x="200905" y="880110"/>
                </a:lnTo>
                <a:close/>
              </a:path>
              <a:path w="998854" h="994409">
                <a:moveTo>
                  <a:pt x="805733" y="880110"/>
                </a:moveTo>
                <a:lnTo>
                  <a:pt x="791726" y="880110"/>
                </a:lnTo>
                <a:lnTo>
                  <a:pt x="791304" y="878840"/>
                </a:lnTo>
                <a:lnTo>
                  <a:pt x="807505" y="878840"/>
                </a:lnTo>
                <a:lnTo>
                  <a:pt x="805733" y="880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93115" y="4317944"/>
            <a:ext cx="1219199" cy="12191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9292" y="1651661"/>
            <a:ext cx="90825" cy="9082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17420" y="1400164"/>
            <a:ext cx="47593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">
              <a:lnSpc>
                <a:spcPct val="136600"/>
              </a:lnSpc>
              <a:spcBef>
                <a:spcPts val="100"/>
              </a:spcBef>
            </a:pPr>
            <a:r>
              <a:rPr sz="2050" b="1" spc="155" dirty="0">
                <a:solidFill>
                  <a:srgbClr val="FFBD58"/>
                </a:solidFill>
                <a:latin typeface="Arial"/>
                <a:cs typeface="Arial"/>
              </a:rPr>
              <a:t>Казахстанский</a:t>
            </a:r>
            <a:r>
              <a:rPr sz="2050" b="1" spc="65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050" b="1" spc="145" dirty="0">
                <a:solidFill>
                  <a:srgbClr val="FFBD58"/>
                </a:solidFill>
                <a:latin typeface="Arial"/>
                <a:cs typeface="Arial"/>
              </a:rPr>
              <a:t>индекс</a:t>
            </a:r>
            <a:r>
              <a:rPr sz="2050" b="1" spc="70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050" b="1" spc="130" dirty="0">
                <a:solidFill>
                  <a:srgbClr val="FFBD58"/>
                </a:solidFill>
                <a:latin typeface="Arial"/>
                <a:cs typeface="Arial"/>
              </a:rPr>
              <a:t>научного </a:t>
            </a:r>
            <a:r>
              <a:rPr sz="2050" b="1" spc="-555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050" b="1" spc="165" dirty="0">
                <a:solidFill>
                  <a:srgbClr val="FFBD58"/>
                </a:solidFill>
                <a:latin typeface="Arial"/>
                <a:cs typeface="Arial"/>
              </a:rPr>
              <a:t>цитирования</a:t>
            </a:r>
            <a:r>
              <a:rPr sz="2050" b="1" spc="85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050" b="1" spc="135" dirty="0">
                <a:solidFill>
                  <a:srgbClr val="FFBD58"/>
                </a:solidFill>
                <a:latin typeface="Arial"/>
                <a:cs typeface="Arial"/>
              </a:rPr>
              <a:t>(КИНЦ)</a:t>
            </a:r>
            <a:endParaRPr sz="2050" dirty="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9292" y="2932295"/>
            <a:ext cx="90825" cy="9082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17420" y="2680797"/>
            <a:ext cx="60071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">
              <a:lnSpc>
                <a:spcPct val="136600"/>
              </a:lnSpc>
              <a:spcBef>
                <a:spcPts val="100"/>
              </a:spcBef>
            </a:pPr>
            <a:r>
              <a:rPr sz="2050" b="1" spc="145" dirty="0">
                <a:solidFill>
                  <a:srgbClr val="FFBD58"/>
                </a:solidFill>
                <a:latin typeface="Arial"/>
                <a:cs typeface="Arial"/>
              </a:rPr>
              <a:t>Репозиторий </a:t>
            </a:r>
            <a:r>
              <a:rPr sz="2050" b="1" spc="130" dirty="0">
                <a:solidFill>
                  <a:srgbClr val="FFBD58"/>
                </a:solidFill>
                <a:latin typeface="Arial"/>
                <a:cs typeface="Arial"/>
              </a:rPr>
              <a:t>дипломных </a:t>
            </a:r>
            <a:r>
              <a:rPr sz="2050" b="1" spc="95" dirty="0">
                <a:solidFill>
                  <a:srgbClr val="FFBD58"/>
                </a:solidFill>
                <a:latin typeface="Arial"/>
                <a:cs typeface="Arial"/>
              </a:rPr>
              <a:t>работ, </a:t>
            </a:r>
            <a:r>
              <a:rPr sz="2050" b="1" spc="100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050" b="1" spc="150" dirty="0">
                <a:solidFill>
                  <a:srgbClr val="FFBD58"/>
                </a:solidFill>
                <a:latin typeface="Arial"/>
                <a:cs typeface="Arial"/>
              </a:rPr>
              <a:t>магистерских</a:t>
            </a:r>
            <a:r>
              <a:rPr sz="2050" b="1" spc="100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050" b="1" spc="204" dirty="0">
                <a:solidFill>
                  <a:srgbClr val="FFBD58"/>
                </a:solidFill>
                <a:latin typeface="Arial"/>
                <a:cs typeface="Arial"/>
              </a:rPr>
              <a:t>и</a:t>
            </a:r>
            <a:r>
              <a:rPr sz="2050" b="1" spc="105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050" b="1" spc="140" dirty="0" err="1">
                <a:solidFill>
                  <a:srgbClr val="FFBD58"/>
                </a:solidFill>
                <a:latin typeface="Arial"/>
                <a:cs typeface="Arial"/>
              </a:rPr>
              <a:t>докторских</a:t>
            </a:r>
            <a:r>
              <a:rPr sz="2050" b="1" spc="105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050" b="1" spc="140" dirty="0" err="1">
                <a:solidFill>
                  <a:srgbClr val="FFBD58"/>
                </a:solidFill>
                <a:latin typeface="Arial"/>
                <a:cs typeface="Arial"/>
              </a:rPr>
              <a:t>диссертаций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777" y="495300"/>
            <a:ext cx="5974080" cy="7630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400" b="1" spc="25" dirty="0">
                <a:solidFill>
                  <a:srgbClr val="00B0F0"/>
                </a:solidFill>
                <a:latin typeface="Arial"/>
                <a:cs typeface="Arial"/>
              </a:rPr>
              <a:t>ПЕРСПЕКТИВЫ РАЗВИТИЯ </a:t>
            </a: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400" b="1" spc="25" dirty="0">
                <a:solidFill>
                  <a:srgbClr val="00B0F0"/>
                </a:solidFill>
                <a:latin typeface="Arial"/>
                <a:cs typeface="Arial"/>
              </a:rPr>
              <a:t>АО НЦГНТЭ</a:t>
            </a:r>
            <a:r>
              <a:rPr sz="2400" b="1" spc="5" dirty="0">
                <a:solidFill>
                  <a:srgbClr val="00B0F0"/>
                </a:solidFill>
                <a:latin typeface="Arial"/>
                <a:cs typeface="Arial"/>
              </a:rPr>
              <a:t>:</a:t>
            </a:r>
            <a:endParaRPr sz="2400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45413" y="1939294"/>
            <a:ext cx="9112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latin typeface="Arial"/>
                <a:cs typeface="Arial"/>
              </a:rPr>
              <a:t>КИНЦ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БУДЕТ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СОЗДАН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35" dirty="0">
                <a:latin typeface="Arial"/>
                <a:cs typeface="Arial"/>
              </a:rPr>
              <a:t>НА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ОСНОВЕ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КАЗАХСТАНСКОЙ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БАЗЫ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85" dirty="0">
                <a:latin typeface="Arial"/>
                <a:cs typeface="Arial"/>
              </a:rPr>
              <a:t>ЦИТИРОВАНИЯ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41756" y="6834953"/>
            <a:ext cx="915098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800" b="1" spc="60" dirty="0">
                <a:latin typeface="Arial"/>
                <a:cs typeface="Arial"/>
              </a:rPr>
              <a:t>ДЛЯ СОЗДАНИЯ </a:t>
            </a:r>
            <a:r>
              <a:rPr sz="1800" b="1" spc="50" dirty="0">
                <a:latin typeface="Arial"/>
                <a:cs typeface="Arial"/>
              </a:rPr>
              <a:t>РЕПОЗИТОРИЯ </a:t>
            </a:r>
            <a:r>
              <a:rPr sz="1800" b="1" spc="-95" dirty="0">
                <a:latin typeface="Arial"/>
                <a:cs typeface="Arial"/>
              </a:rPr>
              <a:t>В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АВТОМАТИЗИРОВАННОЙ 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125" dirty="0">
                <a:latin typeface="Arial"/>
                <a:cs typeface="Arial"/>
              </a:rPr>
              <a:t>ИНФОРМАЦИОННОЙ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СИСТЕМЕ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НЦГНТЭ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БУДЕТ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РАЗРАБОТАН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95" dirty="0">
                <a:latin typeface="Arial"/>
                <a:cs typeface="Arial"/>
              </a:rPr>
              <a:t>МОДУЛЬ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ДЛЯ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100" dirty="0">
                <a:latin typeface="Arial"/>
                <a:cs typeface="Arial"/>
              </a:rPr>
              <a:t>ПОДАЧИ </a:t>
            </a:r>
            <a:r>
              <a:rPr sz="1800" b="1" spc="185" dirty="0">
                <a:latin typeface="Arial"/>
                <a:cs typeface="Arial"/>
              </a:rPr>
              <a:t>И </a:t>
            </a:r>
            <a:r>
              <a:rPr sz="1800" b="1" spc="35" dirty="0">
                <a:latin typeface="Arial"/>
                <a:cs typeface="Arial"/>
              </a:rPr>
              <a:t>ХРАНЕНИЯ </a:t>
            </a:r>
            <a:r>
              <a:rPr sz="1800" b="1" spc="-5" dirty="0">
                <a:latin typeface="Arial"/>
                <a:cs typeface="Arial"/>
              </a:rPr>
              <a:t>РАБОТ, </a:t>
            </a:r>
            <a:r>
              <a:rPr sz="1800" b="1" spc="-6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ТАКЖЕ </a:t>
            </a:r>
            <a:r>
              <a:rPr sz="1800" b="1" spc="10" dirty="0">
                <a:latin typeface="Arial"/>
                <a:cs typeface="Arial"/>
              </a:rPr>
              <a:t>СИСТЕМА </a:t>
            </a:r>
            <a:r>
              <a:rPr sz="1800" b="1" spc="120" dirty="0">
                <a:latin typeface="Arial"/>
                <a:cs typeface="Arial"/>
              </a:rPr>
              <a:t>ИХ </a:t>
            </a:r>
            <a:r>
              <a:rPr sz="1800" b="1" spc="70" dirty="0">
                <a:latin typeface="Arial"/>
                <a:cs typeface="Arial"/>
              </a:rPr>
              <a:t>ПОИСКА </a:t>
            </a:r>
            <a:r>
              <a:rPr sz="1800" b="1" spc="65" dirty="0">
                <a:latin typeface="Arial"/>
                <a:cs typeface="Arial"/>
              </a:rPr>
              <a:t>ПО 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85" dirty="0">
                <a:latin typeface="Arial"/>
                <a:cs typeface="Arial"/>
              </a:rPr>
              <a:t>РАЗЛИЧНЫМ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95" dirty="0">
                <a:latin typeface="Arial"/>
                <a:cs typeface="Arial"/>
              </a:rPr>
              <a:t>ПОЛЯМ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163" y="7112281"/>
            <a:ext cx="95250" cy="9524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163" y="8026681"/>
            <a:ext cx="95250" cy="9524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163" y="8483881"/>
            <a:ext cx="95250" cy="9524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96388" y="4555130"/>
            <a:ext cx="5473700" cy="1343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  <a:tabLst>
                <a:tab pos="5370830" algn="l"/>
              </a:tabLst>
            </a:pPr>
            <a:r>
              <a:rPr sz="2200" b="1" spc="100" dirty="0">
                <a:solidFill>
                  <a:srgbClr val="FFFFFF"/>
                </a:solidFill>
                <a:latin typeface="Arial"/>
                <a:cs typeface="Arial"/>
              </a:rPr>
              <a:t>Число </a:t>
            </a:r>
            <a:r>
              <a:rPr sz="2200" b="1" spc="165" dirty="0">
                <a:solidFill>
                  <a:srgbClr val="FFFFFF"/>
                </a:solidFill>
                <a:latin typeface="Arial"/>
                <a:cs typeface="Arial"/>
              </a:rPr>
              <a:t>индексируемых </a:t>
            </a:r>
            <a:r>
              <a:rPr sz="22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3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200" b="1" spc="1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19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200" b="1" spc="1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114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200" b="1" spc="204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200" b="1" spc="1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19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200" b="1" spc="3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200" b="1" spc="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200" b="1" spc="4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2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43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200" b="1" spc="9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200" b="1" spc="11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200" b="1" spc="19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200" b="1" spc="1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9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200" b="1" spc="8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2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2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204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200" b="1" spc="1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19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200" b="1" spc="1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2200" b="1" spc="75" dirty="0">
                <a:solidFill>
                  <a:srgbClr val="FFBD58"/>
                </a:solidFill>
                <a:latin typeface="Arial"/>
                <a:cs typeface="Arial"/>
              </a:rPr>
              <a:t>162</a:t>
            </a:r>
            <a:r>
              <a:rPr sz="2200" b="1" spc="95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200" b="1" spc="185" dirty="0" err="1">
                <a:solidFill>
                  <a:srgbClr val="FFBD58"/>
                </a:solidFill>
                <a:latin typeface="Arial"/>
                <a:cs typeface="Arial"/>
              </a:rPr>
              <a:t>единицы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6388" y="6383929"/>
            <a:ext cx="5090160" cy="23114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b="1" spc="90" dirty="0">
                <a:solidFill>
                  <a:srgbClr val="FFFFFF"/>
                </a:solidFill>
                <a:latin typeface="Arial"/>
                <a:cs typeface="Arial"/>
              </a:rPr>
              <a:t>База</a:t>
            </a:r>
            <a:r>
              <a:rPr sz="22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40" dirty="0">
                <a:solidFill>
                  <a:srgbClr val="FFFFFF"/>
                </a:solidFill>
                <a:latin typeface="Arial"/>
                <a:cs typeface="Arial"/>
              </a:rPr>
              <a:t>содержит:</a:t>
            </a:r>
            <a:endParaRPr sz="2200" dirty="0">
              <a:latin typeface="Arial"/>
              <a:cs typeface="Arial"/>
            </a:endParaRPr>
          </a:p>
          <a:p>
            <a:pPr marL="487045" marR="167640">
              <a:lnSpc>
                <a:spcPct val="136400"/>
              </a:lnSpc>
            </a:pPr>
            <a:r>
              <a:rPr sz="2200" b="1" spc="75" dirty="0">
                <a:solidFill>
                  <a:srgbClr val="FFBD58"/>
                </a:solidFill>
                <a:latin typeface="Arial"/>
                <a:cs typeface="Arial"/>
              </a:rPr>
              <a:t>175 000</a:t>
            </a:r>
            <a:r>
              <a:rPr sz="2200" b="1" spc="80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200" b="1" spc="125" dirty="0">
                <a:solidFill>
                  <a:srgbClr val="FFFFFF"/>
                </a:solidFill>
                <a:latin typeface="Arial"/>
                <a:cs typeface="Arial"/>
              </a:rPr>
              <a:t>прореферированных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55" dirty="0">
                <a:solidFill>
                  <a:srgbClr val="FFFFFF"/>
                </a:solidFill>
                <a:latin typeface="Arial"/>
                <a:cs typeface="Arial"/>
              </a:rPr>
              <a:t>статей</a:t>
            </a:r>
            <a:endParaRPr sz="2200" dirty="0">
              <a:latin typeface="Arial"/>
              <a:cs typeface="Arial"/>
            </a:endParaRPr>
          </a:p>
          <a:p>
            <a:pPr marL="487045">
              <a:lnSpc>
                <a:spcPct val="100000"/>
              </a:lnSpc>
              <a:spcBef>
                <a:spcPts val="960"/>
              </a:spcBef>
            </a:pPr>
            <a:r>
              <a:rPr sz="2200" b="1" spc="75" dirty="0">
                <a:solidFill>
                  <a:srgbClr val="FFBD58"/>
                </a:solidFill>
                <a:latin typeface="Arial"/>
                <a:cs typeface="Arial"/>
              </a:rPr>
              <a:t>400 000</a:t>
            </a:r>
            <a:r>
              <a:rPr sz="2200" b="1" spc="80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200" b="1" spc="160" dirty="0">
                <a:solidFill>
                  <a:srgbClr val="FFFFFF"/>
                </a:solidFill>
                <a:latin typeface="Arial"/>
                <a:cs typeface="Arial"/>
              </a:rPr>
              <a:t>пристатейных</a:t>
            </a:r>
            <a:r>
              <a:rPr sz="22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75" dirty="0">
                <a:solidFill>
                  <a:srgbClr val="FFFFFF"/>
                </a:solidFill>
                <a:latin typeface="Arial"/>
                <a:cs typeface="Arial"/>
              </a:rPr>
              <a:t>ссылок</a:t>
            </a:r>
            <a:endParaRPr sz="2200" dirty="0">
              <a:latin typeface="Arial"/>
              <a:cs typeface="Arial"/>
            </a:endParaRPr>
          </a:p>
          <a:p>
            <a:pPr marL="487045">
              <a:lnSpc>
                <a:spcPct val="100000"/>
              </a:lnSpc>
              <a:spcBef>
                <a:spcPts val="960"/>
              </a:spcBef>
            </a:pPr>
            <a:r>
              <a:rPr sz="2200" b="1" spc="30" dirty="0">
                <a:solidFill>
                  <a:srgbClr val="FFBD58"/>
                </a:solidFill>
                <a:latin typeface="Arial"/>
                <a:cs typeface="Arial"/>
              </a:rPr>
              <a:t>3</a:t>
            </a:r>
            <a:r>
              <a:rPr sz="2200" b="1" spc="85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200" b="1" spc="75" dirty="0">
                <a:solidFill>
                  <a:srgbClr val="FFBD58"/>
                </a:solidFill>
                <a:latin typeface="Arial"/>
                <a:cs typeface="Arial"/>
              </a:rPr>
              <a:t>288</a:t>
            </a:r>
            <a:r>
              <a:rPr sz="2200" b="1" spc="85" dirty="0">
                <a:solidFill>
                  <a:srgbClr val="FFBD58"/>
                </a:solidFill>
                <a:latin typeface="Arial"/>
                <a:cs typeface="Arial"/>
              </a:rPr>
              <a:t> </a:t>
            </a:r>
            <a:r>
              <a:rPr sz="2200" b="1" spc="135" dirty="0">
                <a:solidFill>
                  <a:srgbClr val="FFFFFF"/>
                </a:solidFill>
                <a:latin typeface="Arial"/>
                <a:cs typeface="Arial"/>
              </a:rPr>
              <a:t>профилей</a:t>
            </a:r>
            <a:r>
              <a:rPr sz="22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20" dirty="0">
                <a:solidFill>
                  <a:srgbClr val="FFFFFF"/>
                </a:solidFill>
                <a:latin typeface="Arial"/>
                <a:cs typeface="Arial"/>
              </a:rPr>
              <a:t>авторов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41756" y="4492672"/>
            <a:ext cx="746569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800" b="1" spc="155" dirty="0">
                <a:latin typeface="Arial"/>
                <a:cs typeface="Arial"/>
              </a:rPr>
              <a:t>КИНЦ </a:t>
            </a:r>
            <a:r>
              <a:rPr sz="1800" b="1" spc="55" dirty="0">
                <a:latin typeface="Arial"/>
                <a:cs typeface="Arial"/>
              </a:rPr>
              <a:t>ВИДИТСЯ </a:t>
            </a:r>
            <a:r>
              <a:rPr sz="1800" b="1" spc="90" dirty="0">
                <a:latin typeface="Arial"/>
                <a:cs typeface="Arial"/>
              </a:rPr>
              <a:t>КАК </a:t>
            </a:r>
            <a:r>
              <a:rPr sz="1800" b="1" spc="-35" dirty="0">
                <a:latin typeface="Arial"/>
                <a:cs typeface="Arial"/>
              </a:rPr>
              <a:t>ПЕРВАЯ </a:t>
            </a:r>
            <a:r>
              <a:rPr sz="1800" b="1" spc="-95" dirty="0">
                <a:latin typeface="Arial"/>
                <a:cs typeface="Arial"/>
              </a:rPr>
              <a:t>В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ЦЕНТРАЛЬНОАЗИАТСКОМ 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РЕГИОНЕ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НАЦИОНАЛЬНАЯ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БИБЛИОМЕТРИЧЕСКАЯ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СИСТЕМА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0014E9-8C09-45EF-BED9-FF4246939010}"/>
              </a:ext>
            </a:extLst>
          </p:cNvPr>
          <p:cNvSpPr txBox="1"/>
          <p:nvPr/>
        </p:nvSpPr>
        <p:spPr>
          <a:xfrm>
            <a:off x="2514600" y="4317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428468-01B6-4AE1-ABA2-F58AA79A7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62101"/>
            <a:ext cx="16916400" cy="8458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9E8A15-773A-4228-9DBC-450BA9C3FACA}"/>
              </a:ext>
            </a:extLst>
          </p:cNvPr>
          <p:cNvSpPr/>
          <p:nvPr/>
        </p:nvSpPr>
        <p:spPr>
          <a:xfrm>
            <a:off x="2460308" y="266700"/>
            <a:ext cx="135976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 Создания «</a:t>
            </a:r>
            <a:r>
              <a:rPr lang="kk-KZ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Ғылым орталығы» в регионах и </a:t>
            </a:r>
          </a:p>
          <a:p>
            <a:pPr algn="ctr"/>
            <a:r>
              <a:rPr lang="kk-KZ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их функционал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1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" y="0"/>
            <a:ext cx="7207250" cy="10287000"/>
            <a:chOff x="-158" y="0"/>
            <a:chExt cx="720725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206504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7205980" cy="10287000"/>
            </a:xfrm>
            <a:custGeom>
              <a:avLst/>
              <a:gdLst/>
              <a:ahLst/>
              <a:cxnLst/>
              <a:rect l="l" t="t" r="r" b="b"/>
              <a:pathLst>
                <a:path w="7205980" h="10287000">
                  <a:moveTo>
                    <a:pt x="0" y="10286998"/>
                  </a:moveTo>
                  <a:lnTo>
                    <a:pt x="0" y="0"/>
                  </a:lnTo>
                  <a:lnTo>
                    <a:pt x="7205724" y="0"/>
                  </a:lnTo>
                  <a:lnTo>
                    <a:pt x="7205724" y="10286998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18181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52" y="3261168"/>
              <a:ext cx="7019290" cy="5657850"/>
            </a:xfrm>
            <a:custGeom>
              <a:avLst/>
              <a:gdLst/>
              <a:ahLst/>
              <a:cxnLst/>
              <a:rect l="l" t="t" r="r" b="b"/>
              <a:pathLst>
                <a:path w="7019290" h="5657850">
                  <a:moveTo>
                    <a:pt x="6948843" y="5587644"/>
                  </a:moveTo>
                  <a:lnTo>
                    <a:pt x="152" y="5587644"/>
                  </a:lnTo>
                  <a:lnTo>
                    <a:pt x="152" y="5657850"/>
                  </a:lnTo>
                  <a:lnTo>
                    <a:pt x="6948843" y="5657850"/>
                  </a:lnTo>
                  <a:lnTo>
                    <a:pt x="6948843" y="5587644"/>
                  </a:lnTo>
                  <a:close/>
                </a:path>
                <a:path w="7019290" h="5657850">
                  <a:moveTo>
                    <a:pt x="7018960" y="0"/>
                  </a:moveTo>
                  <a:lnTo>
                    <a:pt x="6949148" y="0"/>
                  </a:lnTo>
                  <a:lnTo>
                    <a:pt x="0" y="0"/>
                  </a:lnTo>
                  <a:lnTo>
                    <a:pt x="0" y="70205"/>
                  </a:lnTo>
                  <a:lnTo>
                    <a:pt x="6949148" y="70205"/>
                  </a:lnTo>
                  <a:lnTo>
                    <a:pt x="6949148" y="5657850"/>
                  </a:lnTo>
                  <a:lnTo>
                    <a:pt x="7018960" y="5657850"/>
                  </a:lnTo>
                  <a:lnTo>
                    <a:pt x="7018960" y="0"/>
                  </a:lnTo>
                  <a:close/>
                </a:path>
              </a:pathLst>
            </a:custGeom>
            <a:solidFill>
              <a:srgbClr val="7DB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52390" y="0"/>
            <a:ext cx="1047750" cy="10287000"/>
            <a:chOff x="8252390" y="0"/>
            <a:chExt cx="1047750" cy="10287000"/>
          </a:xfrm>
        </p:grpSpPr>
        <p:sp>
          <p:nvSpPr>
            <p:cNvPr id="7" name="object 7"/>
            <p:cNvSpPr/>
            <p:nvPr/>
          </p:nvSpPr>
          <p:spPr>
            <a:xfrm>
              <a:off x="8780993" y="0"/>
              <a:ext cx="70485" cy="10287000"/>
            </a:xfrm>
            <a:custGeom>
              <a:avLst/>
              <a:gdLst/>
              <a:ahLst/>
              <a:cxnLst/>
              <a:rect l="l" t="t" r="r" b="b"/>
              <a:pathLst>
                <a:path w="70484" h="10287000">
                  <a:moveTo>
                    <a:pt x="0" y="10286999"/>
                  </a:moveTo>
                  <a:lnTo>
                    <a:pt x="0" y="0"/>
                  </a:lnTo>
                  <a:lnTo>
                    <a:pt x="70136" y="0"/>
                  </a:lnTo>
                  <a:lnTo>
                    <a:pt x="70136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7DB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52383" y="1028712"/>
              <a:ext cx="1047750" cy="5965190"/>
            </a:xfrm>
            <a:custGeom>
              <a:avLst/>
              <a:gdLst/>
              <a:ahLst/>
              <a:cxnLst/>
              <a:rect l="l" t="t" r="r" b="b"/>
              <a:pathLst>
                <a:path w="1047750" h="5965190">
                  <a:moveTo>
                    <a:pt x="1047750" y="5440934"/>
                  </a:moveTo>
                  <a:lnTo>
                    <a:pt x="1046327" y="5402402"/>
                  </a:lnTo>
                  <a:lnTo>
                    <a:pt x="1042085" y="5364061"/>
                  </a:lnTo>
                  <a:lnTo>
                    <a:pt x="1035024" y="5326151"/>
                  </a:lnTo>
                  <a:lnTo>
                    <a:pt x="1025194" y="5288864"/>
                  </a:lnTo>
                  <a:lnTo>
                    <a:pt x="1012647" y="5252390"/>
                  </a:lnTo>
                  <a:lnTo>
                    <a:pt x="997458" y="5216944"/>
                  </a:lnTo>
                  <a:lnTo>
                    <a:pt x="979690" y="5182717"/>
                  </a:lnTo>
                  <a:lnTo>
                    <a:pt x="959459" y="5149888"/>
                  </a:lnTo>
                  <a:lnTo>
                    <a:pt x="936879" y="5118633"/>
                  </a:lnTo>
                  <a:lnTo>
                    <a:pt x="912037" y="5089118"/>
                  </a:lnTo>
                  <a:lnTo>
                    <a:pt x="885101" y="5061509"/>
                  </a:lnTo>
                  <a:lnTo>
                    <a:pt x="856221" y="5035969"/>
                  </a:lnTo>
                  <a:lnTo>
                    <a:pt x="825525" y="5012626"/>
                  </a:lnTo>
                  <a:lnTo>
                    <a:pt x="793203" y="4991582"/>
                  </a:lnTo>
                  <a:lnTo>
                    <a:pt x="759409" y="4972990"/>
                  </a:lnTo>
                  <a:lnTo>
                    <a:pt x="724357" y="4956937"/>
                  </a:lnTo>
                  <a:lnTo>
                    <a:pt x="688213" y="4943500"/>
                  </a:lnTo>
                  <a:lnTo>
                    <a:pt x="651167" y="4932756"/>
                  </a:lnTo>
                  <a:lnTo>
                    <a:pt x="613435" y="4924768"/>
                  </a:lnTo>
                  <a:lnTo>
                    <a:pt x="575221" y="4919573"/>
                  </a:lnTo>
                  <a:lnTo>
                    <a:pt x="536740" y="4917211"/>
                  </a:lnTo>
                  <a:lnTo>
                    <a:pt x="523875" y="4917059"/>
                  </a:lnTo>
                  <a:lnTo>
                    <a:pt x="511009" y="4917211"/>
                  </a:lnTo>
                  <a:lnTo>
                    <a:pt x="472528" y="4919573"/>
                  </a:lnTo>
                  <a:lnTo>
                    <a:pt x="434314" y="4924768"/>
                  </a:lnTo>
                  <a:lnTo>
                    <a:pt x="396582" y="4932756"/>
                  </a:lnTo>
                  <a:lnTo>
                    <a:pt x="359537" y="4943500"/>
                  </a:lnTo>
                  <a:lnTo>
                    <a:pt x="323392" y="4956937"/>
                  </a:lnTo>
                  <a:lnTo>
                    <a:pt x="288340" y="4972990"/>
                  </a:lnTo>
                  <a:lnTo>
                    <a:pt x="254546" y="4991582"/>
                  </a:lnTo>
                  <a:lnTo>
                    <a:pt x="222224" y="5012626"/>
                  </a:lnTo>
                  <a:lnTo>
                    <a:pt x="191528" y="5035969"/>
                  </a:lnTo>
                  <a:lnTo>
                    <a:pt x="162648" y="5061509"/>
                  </a:lnTo>
                  <a:lnTo>
                    <a:pt x="135712" y="5089118"/>
                  </a:lnTo>
                  <a:lnTo>
                    <a:pt x="110883" y="5118633"/>
                  </a:lnTo>
                  <a:lnTo>
                    <a:pt x="88290" y="5149888"/>
                  </a:lnTo>
                  <a:lnTo>
                    <a:pt x="68059" y="5182717"/>
                  </a:lnTo>
                  <a:lnTo>
                    <a:pt x="50292" y="5216944"/>
                  </a:lnTo>
                  <a:lnTo>
                    <a:pt x="35102" y="5252390"/>
                  </a:lnTo>
                  <a:lnTo>
                    <a:pt x="22555" y="5288864"/>
                  </a:lnTo>
                  <a:lnTo>
                    <a:pt x="12725" y="5326151"/>
                  </a:lnTo>
                  <a:lnTo>
                    <a:pt x="5676" y="5364061"/>
                  </a:lnTo>
                  <a:lnTo>
                    <a:pt x="1422" y="5402402"/>
                  </a:lnTo>
                  <a:lnTo>
                    <a:pt x="0" y="5440934"/>
                  </a:lnTo>
                  <a:lnTo>
                    <a:pt x="152" y="5453786"/>
                  </a:lnTo>
                  <a:lnTo>
                    <a:pt x="2527" y="5492280"/>
                  </a:lnTo>
                  <a:lnTo>
                    <a:pt x="7708" y="5530494"/>
                  </a:lnTo>
                  <a:lnTo>
                    <a:pt x="15697" y="5568226"/>
                  </a:lnTo>
                  <a:lnTo>
                    <a:pt x="26441" y="5605259"/>
                  </a:lnTo>
                  <a:lnTo>
                    <a:pt x="39878" y="5641416"/>
                  </a:lnTo>
                  <a:lnTo>
                    <a:pt x="55930" y="5676468"/>
                  </a:lnTo>
                  <a:lnTo>
                    <a:pt x="74536" y="5710263"/>
                  </a:lnTo>
                  <a:lnTo>
                    <a:pt x="95567" y="5742584"/>
                  </a:lnTo>
                  <a:lnTo>
                    <a:pt x="118910" y="5773280"/>
                  </a:lnTo>
                  <a:lnTo>
                    <a:pt x="144462" y="5802160"/>
                  </a:lnTo>
                  <a:lnTo>
                    <a:pt x="172059" y="5829097"/>
                  </a:lnTo>
                  <a:lnTo>
                    <a:pt x="201574" y="5853925"/>
                  </a:lnTo>
                  <a:lnTo>
                    <a:pt x="232829" y="5876518"/>
                  </a:lnTo>
                  <a:lnTo>
                    <a:pt x="265658" y="5896749"/>
                  </a:lnTo>
                  <a:lnTo>
                    <a:pt x="299885" y="5914504"/>
                  </a:lnTo>
                  <a:lnTo>
                    <a:pt x="335343" y="5929706"/>
                  </a:lnTo>
                  <a:lnTo>
                    <a:pt x="371805" y="5942254"/>
                  </a:lnTo>
                  <a:lnTo>
                    <a:pt x="409092" y="5952071"/>
                  </a:lnTo>
                  <a:lnTo>
                    <a:pt x="447001" y="5959132"/>
                  </a:lnTo>
                  <a:lnTo>
                    <a:pt x="485343" y="5963386"/>
                  </a:lnTo>
                  <a:lnTo>
                    <a:pt x="523875" y="5964809"/>
                  </a:lnTo>
                  <a:lnTo>
                    <a:pt x="536740" y="5964644"/>
                  </a:lnTo>
                  <a:lnTo>
                    <a:pt x="575221" y="5962281"/>
                  </a:lnTo>
                  <a:lnTo>
                    <a:pt x="613435" y="5957100"/>
                  </a:lnTo>
                  <a:lnTo>
                    <a:pt x="651167" y="5949112"/>
                  </a:lnTo>
                  <a:lnTo>
                    <a:pt x="688213" y="5938367"/>
                  </a:lnTo>
                  <a:lnTo>
                    <a:pt x="724357" y="5924931"/>
                  </a:lnTo>
                  <a:lnTo>
                    <a:pt x="759409" y="5908865"/>
                  </a:lnTo>
                  <a:lnTo>
                    <a:pt x="793203" y="5890272"/>
                  </a:lnTo>
                  <a:lnTo>
                    <a:pt x="825525" y="5869241"/>
                  </a:lnTo>
                  <a:lnTo>
                    <a:pt x="856221" y="5845899"/>
                  </a:lnTo>
                  <a:lnTo>
                    <a:pt x="885101" y="5820346"/>
                  </a:lnTo>
                  <a:lnTo>
                    <a:pt x="912037" y="5792749"/>
                  </a:lnTo>
                  <a:lnTo>
                    <a:pt x="936879" y="5763234"/>
                  </a:lnTo>
                  <a:lnTo>
                    <a:pt x="959459" y="5731980"/>
                  </a:lnTo>
                  <a:lnTo>
                    <a:pt x="979690" y="5699150"/>
                  </a:lnTo>
                  <a:lnTo>
                    <a:pt x="997458" y="5664911"/>
                  </a:lnTo>
                  <a:lnTo>
                    <a:pt x="1012647" y="5629465"/>
                  </a:lnTo>
                  <a:lnTo>
                    <a:pt x="1025194" y="5593004"/>
                  </a:lnTo>
                  <a:lnTo>
                    <a:pt x="1035024" y="5555716"/>
                  </a:lnTo>
                  <a:lnTo>
                    <a:pt x="1042085" y="5517794"/>
                  </a:lnTo>
                  <a:lnTo>
                    <a:pt x="1046327" y="5479466"/>
                  </a:lnTo>
                  <a:lnTo>
                    <a:pt x="1047750" y="5440934"/>
                  </a:lnTo>
                  <a:close/>
                </a:path>
                <a:path w="1047750" h="5965190">
                  <a:moveTo>
                    <a:pt x="1047750" y="523875"/>
                  </a:moveTo>
                  <a:lnTo>
                    <a:pt x="1046327" y="485330"/>
                  </a:lnTo>
                  <a:lnTo>
                    <a:pt x="1042085" y="447001"/>
                  </a:lnTo>
                  <a:lnTo>
                    <a:pt x="1035024" y="409079"/>
                  </a:lnTo>
                  <a:lnTo>
                    <a:pt x="1025194" y="371792"/>
                  </a:lnTo>
                  <a:lnTo>
                    <a:pt x="1012647" y="335330"/>
                  </a:lnTo>
                  <a:lnTo>
                    <a:pt x="997458" y="299885"/>
                  </a:lnTo>
                  <a:lnTo>
                    <a:pt x="979690" y="265645"/>
                  </a:lnTo>
                  <a:lnTo>
                    <a:pt x="959459" y="232816"/>
                  </a:lnTo>
                  <a:lnTo>
                    <a:pt x="936879" y="201574"/>
                  </a:lnTo>
                  <a:lnTo>
                    <a:pt x="912037" y="172059"/>
                  </a:lnTo>
                  <a:lnTo>
                    <a:pt x="885101" y="144449"/>
                  </a:lnTo>
                  <a:lnTo>
                    <a:pt x="856221" y="118910"/>
                  </a:lnTo>
                  <a:lnTo>
                    <a:pt x="825525" y="95554"/>
                  </a:lnTo>
                  <a:lnTo>
                    <a:pt x="793203" y="74523"/>
                  </a:lnTo>
                  <a:lnTo>
                    <a:pt x="759409" y="55930"/>
                  </a:lnTo>
                  <a:lnTo>
                    <a:pt x="724357" y="39878"/>
                  </a:lnTo>
                  <a:lnTo>
                    <a:pt x="688213" y="26441"/>
                  </a:lnTo>
                  <a:lnTo>
                    <a:pt x="651167" y="15697"/>
                  </a:lnTo>
                  <a:lnTo>
                    <a:pt x="613435" y="7708"/>
                  </a:lnTo>
                  <a:lnTo>
                    <a:pt x="575221" y="2514"/>
                  </a:lnTo>
                  <a:lnTo>
                    <a:pt x="536740" y="152"/>
                  </a:lnTo>
                  <a:lnTo>
                    <a:pt x="523875" y="0"/>
                  </a:lnTo>
                  <a:lnTo>
                    <a:pt x="511009" y="152"/>
                  </a:lnTo>
                  <a:lnTo>
                    <a:pt x="472528" y="2514"/>
                  </a:lnTo>
                  <a:lnTo>
                    <a:pt x="434314" y="7708"/>
                  </a:lnTo>
                  <a:lnTo>
                    <a:pt x="396582" y="15697"/>
                  </a:lnTo>
                  <a:lnTo>
                    <a:pt x="359537" y="26441"/>
                  </a:lnTo>
                  <a:lnTo>
                    <a:pt x="323392" y="39878"/>
                  </a:lnTo>
                  <a:lnTo>
                    <a:pt x="288340" y="55930"/>
                  </a:lnTo>
                  <a:lnTo>
                    <a:pt x="254546" y="74523"/>
                  </a:lnTo>
                  <a:lnTo>
                    <a:pt x="222224" y="95554"/>
                  </a:lnTo>
                  <a:lnTo>
                    <a:pt x="191528" y="118910"/>
                  </a:lnTo>
                  <a:lnTo>
                    <a:pt x="162648" y="144449"/>
                  </a:lnTo>
                  <a:lnTo>
                    <a:pt x="135712" y="172059"/>
                  </a:lnTo>
                  <a:lnTo>
                    <a:pt x="110883" y="201574"/>
                  </a:lnTo>
                  <a:lnTo>
                    <a:pt x="88290" y="232816"/>
                  </a:lnTo>
                  <a:lnTo>
                    <a:pt x="68059" y="265645"/>
                  </a:lnTo>
                  <a:lnTo>
                    <a:pt x="50292" y="299885"/>
                  </a:lnTo>
                  <a:lnTo>
                    <a:pt x="35102" y="335330"/>
                  </a:lnTo>
                  <a:lnTo>
                    <a:pt x="22555" y="371792"/>
                  </a:lnTo>
                  <a:lnTo>
                    <a:pt x="12725" y="409079"/>
                  </a:lnTo>
                  <a:lnTo>
                    <a:pt x="5676" y="447001"/>
                  </a:lnTo>
                  <a:lnTo>
                    <a:pt x="1422" y="485330"/>
                  </a:lnTo>
                  <a:lnTo>
                    <a:pt x="0" y="523875"/>
                  </a:lnTo>
                  <a:lnTo>
                    <a:pt x="152" y="536727"/>
                  </a:lnTo>
                  <a:lnTo>
                    <a:pt x="2527" y="575221"/>
                  </a:lnTo>
                  <a:lnTo>
                    <a:pt x="7708" y="613422"/>
                  </a:lnTo>
                  <a:lnTo>
                    <a:pt x="15697" y="651167"/>
                  </a:lnTo>
                  <a:lnTo>
                    <a:pt x="26441" y="688200"/>
                  </a:lnTo>
                  <a:lnTo>
                    <a:pt x="39878" y="724344"/>
                  </a:lnTo>
                  <a:lnTo>
                    <a:pt x="55930" y="759409"/>
                  </a:lnTo>
                  <a:lnTo>
                    <a:pt x="74536" y="793191"/>
                  </a:lnTo>
                  <a:lnTo>
                    <a:pt x="95567" y="825525"/>
                  </a:lnTo>
                  <a:lnTo>
                    <a:pt x="118910" y="856208"/>
                  </a:lnTo>
                  <a:lnTo>
                    <a:pt x="144462" y="885101"/>
                  </a:lnTo>
                  <a:lnTo>
                    <a:pt x="172059" y="912037"/>
                  </a:lnTo>
                  <a:lnTo>
                    <a:pt x="201574" y="936866"/>
                  </a:lnTo>
                  <a:lnTo>
                    <a:pt x="232829" y="959459"/>
                  </a:lnTo>
                  <a:lnTo>
                    <a:pt x="265658" y="979690"/>
                  </a:lnTo>
                  <a:lnTo>
                    <a:pt x="299885" y="997445"/>
                  </a:lnTo>
                  <a:lnTo>
                    <a:pt x="335343" y="1012647"/>
                  </a:lnTo>
                  <a:lnTo>
                    <a:pt x="371805" y="1025182"/>
                  </a:lnTo>
                  <a:lnTo>
                    <a:pt x="409092" y="1035011"/>
                  </a:lnTo>
                  <a:lnTo>
                    <a:pt x="447001" y="1042073"/>
                  </a:lnTo>
                  <a:lnTo>
                    <a:pt x="485343" y="1046327"/>
                  </a:lnTo>
                  <a:lnTo>
                    <a:pt x="523875" y="1047750"/>
                  </a:lnTo>
                  <a:lnTo>
                    <a:pt x="536740" y="1047584"/>
                  </a:lnTo>
                  <a:lnTo>
                    <a:pt x="575221" y="1045222"/>
                  </a:lnTo>
                  <a:lnTo>
                    <a:pt x="613435" y="1040028"/>
                  </a:lnTo>
                  <a:lnTo>
                    <a:pt x="651167" y="1032040"/>
                  </a:lnTo>
                  <a:lnTo>
                    <a:pt x="688213" y="1021308"/>
                  </a:lnTo>
                  <a:lnTo>
                    <a:pt x="724357" y="1007872"/>
                  </a:lnTo>
                  <a:lnTo>
                    <a:pt x="759409" y="991806"/>
                  </a:lnTo>
                  <a:lnTo>
                    <a:pt x="793203" y="973213"/>
                  </a:lnTo>
                  <a:lnTo>
                    <a:pt x="825525" y="952182"/>
                  </a:lnTo>
                  <a:lnTo>
                    <a:pt x="856221" y="928827"/>
                  </a:lnTo>
                  <a:lnTo>
                    <a:pt x="885101" y="903287"/>
                  </a:lnTo>
                  <a:lnTo>
                    <a:pt x="912037" y="875677"/>
                  </a:lnTo>
                  <a:lnTo>
                    <a:pt x="936879" y="846175"/>
                  </a:lnTo>
                  <a:lnTo>
                    <a:pt x="959459" y="814920"/>
                  </a:lnTo>
                  <a:lnTo>
                    <a:pt x="979690" y="782091"/>
                  </a:lnTo>
                  <a:lnTo>
                    <a:pt x="997458" y="747852"/>
                  </a:lnTo>
                  <a:lnTo>
                    <a:pt x="1012647" y="712406"/>
                  </a:lnTo>
                  <a:lnTo>
                    <a:pt x="1025194" y="675944"/>
                  </a:lnTo>
                  <a:lnTo>
                    <a:pt x="1035024" y="638657"/>
                  </a:lnTo>
                  <a:lnTo>
                    <a:pt x="1042085" y="600735"/>
                  </a:lnTo>
                  <a:lnTo>
                    <a:pt x="1046327" y="562406"/>
                  </a:lnTo>
                  <a:lnTo>
                    <a:pt x="1047750" y="523875"/>
                  </a:lnTo>
                  <a:close/>
                </a:path>
              </a:pathLst>
            </a:custGeom>
            <a:solidFill>
              <a:srgbClr val="044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2390" y="3261141"/>
              <a:ext cx="1047749" cy="10477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73567" y="1218970"/>
              <a:ext cx="661035" cy="661035"/>
            </a:xfrm>
            <a:custGeom>
              <a:avLst/>
              <a:gdLst/>
              <a:ahLst/>
              <a:cxnLst/>
              <a:rect l="l" t="t" r="r" b="b"/>
              <a:pathLst>
                <a:path w="661034" h="661035">
                  <a:moveTo>
                    <a:pt x="495515" y="247751"/>
                  </a:moveTo>
                  <a:lnTo>
                    <a:pt x="490474" y="197827"/>
                  </a:lnTo>
                  <a:lnTo>
                    <a:pt x="476046" y="151320"/>
                  </a:lnTo>
                  <a:lnTo>
                    <a:pt x="453199" y="109232"/>
                  </a:lnTo>
                  <a:lnTo>
                    <a:pt x="433578" y="85458"/>
                  </a:lnTo>
                  <a:lnTo>
                    <a:pt x="433578" y="247751"/>
                  </a:lnTo>
                  <a:lnTo>
                    <a:pt x="426923" y="297103"/>
                  </a:lnTo>
                  <a:lnTo>
                    <a:pt x="408165" y="341477"/>
                  </a:lnTo>
                  <a:lnTo>
                    <a:pt x="379095" y="379095"/>
                  </a:lnTo>
                  <a:lnTo>
                    <a:pt x="341477" y="408165"/>
                  </a:lnTo>
                  <a:lnTo>
                    <a:pt x="297103" y="426923"/>
                  </a:lnTo>
                  <a:lnTo>
                    <a:pt x="247751" y="433578"/>
                  </a:lnTo>
                  <a:lnTo>
                    <a:pt x="198412" y="426923"/>
                  </a:lnTo>
                  <a:lnTo>
                    <a:pt x="154038" y="408165"/>
                  </a:lnTo>
                  <a:lnTo>
                    <a:pt x="116420" y="379095"/>
                  </a:lnTo>
                  <a:lnTo>
                    <a:pt x="87337" y="341477"/>
                  </a:lnTo>
                  <a:lnTo>
                    <a:pt x="68592" y="297103"/>
                  </a:lnTo>
                  <a:lnTo>
                    <a:pt x="61937" y="247751"/>
                  </a:lnTo>
                  <a:lnTo>
                    <a:pt x="68592" y="198412"/>
                  </a:lnTo>
                  <a:lnTo>
                    <a:pt x="87337" y="154038"/>
                  </a:lnTo>
                  <a:lnTo>
                    <a:pt x="116420" y="116420"/>
                  </a:lnTo>
                  <a:lnTo>
                    <a:pt x="154038" y="87337"/>
                  </a:lnTo>
                  <a:lnTo>
                    <a:pt x="198412" y="68592"/>
                  </a:lnTo>
                  <a:lnTo>
                    <a:pt x="247751" y="61937"/>
                  </a:lnTo>
                  <a:lnTo>
                    <a:pt x="297103" y="68592"/>
                  </a:lnTo>
                  <a:lnTo>
                    <a:pt x="341477" y="87337"/>
                  </a:lnTo>
                  <a:lnTo>
                    <a:pt x="379095" y="116420"/>
                  </a:lnTo>
                  <a:lnTo>
                    <a:pt x="408165" y="154038"/>
                  </a:lnTo>
                  <a:lnTo>
                    <a:pt x="426923" y="198412"/>
                  </a:lnTo>
                  <a:lnTo>
                    <a:pt x="433578" y="247751"/>
                  </a:lnTo>
                  <a:lnTo>
                    <a:pt x="433578" y="85458"/>
                  </a:lnTo>
                  <a:lnTo>
                    <a:pt x="422948" y="72567"/>
                  </a:lnTo>
                  <a:lnTo>
                    <a:pt x="410057" y="61937"/>
                  </a:lnTo>
                  <a:lnTo>
                    <a:pt x="386270" y="42316"/>
                  </a:lnTo>
                  <a:lnTo>
                    <a:pt x="344195" y="19469"/>
                  </a:lnTo>
                  <a:lnTo>
                    <a:pt x="297688" y="5029"/>
                  </a:lnTo>
                  <a:lnTo>
                    <a:pt x="247751" y="0"/>
                  </a:lnTo>
                  <a:lnTo>
                    <a:pt x="197827" y="5029"/>
                  </a:lnTo>
                  <a:lnTo>
                    <a:pt x="151320" y="19469"/>
                  </a:lnTo>
                  <a:lnTo>
                    <a:pt x="109232" y="42316"/>
                  </a:lnTo>
                  <a:lnTo>
                    <a:pt x="72567" y="72567"/>
                  </a:lnTo>
                  <a:lnTo>
                    <a:pt x="42316" y="109232"/>
                  </a:lnTo>
                  <a:lnTo>
                    <a:pt x="19469" y="151320"/>
                  </a:lnTo>
                  <a:lnTo>
                    <a:pt x="5029" y="197827"/>
                  </a:lnTo>
                  <a:lnTo>
                    <a:pt x="0" y="247751"/>
                  </a:lnTo>
                  <a:lnTo>
                    <a:pt x="5029" y="297688"/>
                  </a:lnTo>
                  <a:lnTo>
                    <a:pt x="19469" y="344195"/>
                  </a:lnTo>
                  <a:lnTo>
                    <a:pt x="42316" y="386270"/>
                  </a:lnTo>
                  <a:lnTo>
                    <a:pt x="72567" y="422948"/>
                  </a:lnTo>
                  <a:lnTo>
                    <a:pt x="109232" y="453199"/>
                  </a:lnTo>
                  <a:lnTo>
                    <a:pt x="151320" y="476046"/>
                  </a:lnTo>
                  <a:lnTo>
                    <a:pt x="197827" y="490474"/>
                  </a:lnTo>
                  <a:lnTo>
                    <a:pt x="247751" y="495515"/>
                  </a:lnTo>
                  <a:lnTo>
                    <a:pt x="297688" y="490474"/>
                  </a:lnTo>
                  <a:lnTo>
                    <a:pt x="344195" y="476046"/>
                  </a:lnTo>
                  <a:lnTo>
                    <a:pt x="386270" y="453199"/>
                  </a:lnTo>
                  <a:lnTo>
                    <a:pt x="410057" y="433578"/>
                  </a:lnTo>
                  <a:lnTo>
                    <a:pt x="422948" y="422948"/>
                  </a:lnTo>
                  <a:lnTo>
                    <a:pt x="453199" y="386270"/>
                  </a:lnTo>
                  <a:lnTo>
                    <a:pt x="476046" y="344195"/>
                  </a:lnTo>
                  <a:lnTo>
                    <a:pt x="490474" y="297688"/>
                  </a:lnTo>
                  <a:lnTo>
                    <a:pt x="495515" y="247751"/>
                  </a:lnTo>
                  <a:close/>
                </a:path>
                <a:path w="661034" h="661035">
                  <a:moveTo>
                    <a:pt x="660679" y="598766"/>
                  </a:moveTo>
                  <a:lnTo>
                    <a:pt x="656145" y="575449"/>
                  </a:lnTo>
                  <a:lnTo>
                    <a:pt x="642543" y="554951"/>
                  </a:lnTo>
                  <a:lnTo>
                    <a:pt x="490956" y="403377"/>
                  </a:lnTo>
                  <a:lnTo>
                    <a:pt x="472681" y="428701"/>
                  </a:lnTo>
                  <a:lnTo>
                    <a:pt x="451866" y="451866"/>
                  </a:lnTo>
                  <a:lnTo>
                    <a:pt x="428701" y="472681"/>
                  </a:lnTo>
                  <a:lnTo>
                    <a:pt x="403364" y="490956"/>
                  </a:lnTo>
                  <a:lnTo>
                    <a:pt x="554951" y="642543"/>
                  </a:lnTo>
                  <a:lnTo>
                    <a:pt x="575449" y="656145"/>
                  </a:lnTo>
                  <a:lnTo>
                    <a:pt x="598766" y="660679"/>
                  </a:lnTo>
                  <a:lnTo>
                    <a:pt x="622071" y="656145"/>
                  </a:lnTo>
                  <a:lnTo>
                    <a:pt x="642543" y="642543"/>
                  </a:lnTo>
                  <a:lnTo>
                    <a:pt x="656145" y="622071"/>
                  </a:lnTo>
                  <a:lnTo>
                    <a:pt x="660679" y="598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6804" y="1322196"/>
              <a:ext cx="144524" cy="1445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73769" y="6088157"/>
              <a:ext cx="685800" cy="694690"/>
            </a:xfrm>
            <a:custGeom>
              <a:avLst/>
              <a:gdLst/>
              <a:ahLst/>
              <a:cxnLst/>
              <a:rect l="l" t="t" r="r" b="b"/>
              <a:pathLst>
                <a:path w="685800" h="694690">
                  <a:moveTo>
                    <a:pt x="301768" y="29209"/>
                  </a:moveTo>
                  <a:lnTo>
                    <a:pt x="216093" y="29209"/>
                  </a:lnTo>
                  <a:lnTo>
                    <a:pt x="222702" y="17779"/>
                  </a:lnTo>
                  <a:lnTo>
                    <a:pt x="232514" y="7619"/>
                  </a:lnTo>
                  <a:lnTo>
                    <a:pt x="244824" y="1269"/>
                  </a:lnTo>
                  <a:lnTo>
                    <a:pt x="258931" y="0"/>
                  </a:lnTo>
                  <a:lnTo>
                    <a:pt x="273037" y="1269"/>
                  </a:lnTo>
                  <a:lnTo>
                    <a:pt x="285347" y="7619"/>
                  </a:lnTo>
                  <a:lnTo>
                    <a:pt x="295159" y="17779"/>
                  </a:lnTo>
                  <a:lnTo>
                    <a:pt x="301768" y="29209"/>
                  </a:lnTo>
                  <a:close/>
                </a:path>
                <a:path w="685800" h="694690">
                  <a:moveTo>
                    <a:pt x="639712" y="694689"/>
                  </a:moveTo>
                  <a:lnTo>
                    <a:pt x="365549" y="694689"/>
                  </a:lnTo>
                  <a:lnTo>
                    <a:pt x="347842" y="690879"/>
                  </a:lnTo>
                  <a:lnTo>
                    <a:pt x="333309" y="680719"/>
                  </a:lnTo>
                  <a:lnTo>
                    <a:pt x="323473" y="666749"/>
                  </a:lnTo>
                  <a:lnTo>
                    <a:pt x="319856" y="648969"/>
                  </a:lnTo>
                  <a:lnTo>
                    <a:pt x="45693" y="648969"/>
                  </a:lnTo>
                  <a:lnTo>
                    <a:pt x="27986" y="645159"/>
                  </a:lnTo>
                  <a:lnTo>
                    <a:pt x="13453" y="636269"/>
                  </a:lnTo>
                  <a:lnTo>
                    <a:pt x="3617" y="621029"/>
                  </a:lnTo>
                  <a:lnTo>
                    <a:pt x="0" y="604519"/>
                  </a:lnTo>
                  <a:lnTo>
                    <a:pt x="0" y="74929"/>
                  </a:lnTo>
                  <a:lnTo>
                    <a:pt x="3617" y="57149"/>
                  </a:lnTo>
                  <a:lnTo>
                    <a:pt x="13453" y="43179"/>
                  </a:lnTo>
                  <a:lnTo>
                    <a:pt x="27986" y="33019"/>
                  </a:lnTo>
                  <a:lnTo>
                    <a:pt x="45693" y="29209"/>
                  </a:lnTo>
                  <a:lnTo>
                    <a:pt x="250363" y="29209"/>
                  </a:lnTo>
                  <a:lnTo>
                    <a:pt x="243699" y="36829"/>
                  </a:lnTo>
                  <a:lnTo>
                    <a:pt x="243801" y="46989"/>
                  </a:lnTo>
                  <a:lnTo>
                    <a:pt x="244413" y="54609"/>
                  </a:lnTo>
                  <a:lnTo>
                    <a:pt x="250839" y="59689"/>
                  </a:lnTo>
                  <a:lnTo>
                    <a:pt x="37066" y="59689"/>
                  </a:lnTo>
                  <a:lnTo>
                    <a:pt x="30462" y="66039"/>
                  </a:lnTo>
                  <a:lnTo>
                    <a:pt x="30462" y="612139"/>
                  </a:lnTo>
                  <a:lnTo>
                    <a:pt x="37066" y="618489"/>
                  </a:lnTo>
                  <a:lnTo>
                    <a:pt x="350318" y="618489"/>
                  </a:lnTo>
                  <a:lnTo>
                    <a:pt x="350318" y="631189"/>
                  </a:lnTo>
                  <a:lnTo>
                    <a:pt x="350734" y="632459"/>
                  </a:lnTo>
                  <a:lnTo>
                    <a:pt x="350734" y="634999"/>
                  </a:lnTo>
                  <a:lnTo>
                    <a:pt x="350318" y="637539"/>
                  </a:lnTo>
                  <a:lnTo>
                    <a:pt x="350318" y="657859"/>
                  </a:lnTo>
                  <a:lnTo>
                    <a:pt x="356922" y="664209"/>
                  </a:lnTo>
                  <a:lnTo>
                    <a:pt x="682305" y="664209"/>
                  </a:lnTo>
                  <a:lnTo>
                    <a:pt x="681788" y="666749"/>
                  </a:lnTo>
                  <a:lnTo>
                    <a:pt x="671952" y="680719"/>
                  </a:lnTo>
                  <a:lnTo>
                    <a:pt x="657418" y="690879"/>
                  </a:lnTo>
                  <a:lnTo>
                    <a:pt x="639712" y="694689"/>
                  </a:lnTo>
                  <a:close/>
                </a:path>
                <a:path w="685800" h="694690">
                  <a:moveTo>
                    <a:pt x="517862" y="256539"/>
                  </a:moveTo>
                  <a:lnTo>
                    <a:pt x="487399" y="256539"/>
                  </a:lnTo>
                  <a:lnTo>
                    <a:pt x="487399" y="66039"/>
                  </a:lnTo>
                  <a:lnTo>
                    <a:pt x="480795" y="59689"/>
                  </a:lnTo>
                  <a:lnTo>
                    <a:pt x="266546" y="59689"/>
                  </a:lnTo>
                  <a:lnTo>
                    <a:pt x="272377" y="54609"/>
                  </a:lnTo>
                  <a:lnTo>
                    <a:pt x="273686" y="46989"/>
                  </a:lnTo>
                  <a:lnTo>
                    <a:pt x="273329" y="45719"/>
                  </a:lnTo>
                  <a:lnTo>
                    <a:pt x="273329" y="43179"/>
                  </a:lnTo>
                  <a:lnTo>
                    <a:pt x="273686" y="41909"/>
                  </a:lnTo>
                  <a:lnTo>
                    <a:pt x="272377" y="34289"/>
                  </a:lnTo>
                  <a:lnTo>
                    <a:pt x="266546" y="29209"/>
                  </a:lnTo>
                  <a:lnTo>
                    <a:pt x="472168" y="29209"/>
                  </a:lnTo>
                  <a:lnTo>
                    <a:pt x="489875" y="33019"/>
                  </a:lnTo>
                  <a:lnTo>
                    <a:pt x="504408" y="43179"/>
                  </a:lnTo>
                  <a:lnTo>
                    <a:pt x="514244" y="57149"/>
                  </a:lnTo>
                  <a:lnTo>
                    <a:pt x="517862" y="74929"/>
                  </a:lnTo>
                  <a:lnTo>
                    <a:pt x="517862" y="256539"/>
                  </a:lnTo>
                  <a:close/>
                </a:path>
                <a:path w="685800" h="694690">
                  <a:moveTo>
                    <a:pt x="350318" y="151129"/>
                  </a:moveTo>
                  <a:lnTo>
                    <a:pt x="167543" y="151129"/>
                  </a:lnTo>
                  <a:lnTo>
                    <a:pt x="149836" y="147319"/>
                  </a:lnTo>
                  <a:lnTo>
                    <a:pt x="135303" y="137159"/>
                  </a:lnTo>
                  <a:lnTo>
                    <a:pt x="125467" y="123189"/>
                  </a:lnTo>
                  <a:lnTo>
                    <a:pt x="121849" y="105409"/>
                  </a:lnTo>
                  <a:lnTo>
                    <a:pt x="121849" y="59689"/>
                  </a:lnTo>
                  <a:lnTo>
                    <a:pt x="152312" y="59689"/>
                  </a:lnTo>
                  <a:lnTo>
                    <a:pt x="152312" y="114299"/>
                  </a:lnTo>
                  <a:lnTo>
                    <a:pt x="158916" y="120649"/>
                  </a:lnTo>
                  <a:lnTo>
                    <a:pt x="392911" y="120649"/>
                  </a:lnTo>
                  <a:lnTo>
                    <a:pt x="392394" y="123189"/>
                  </a:lnTo>
                  <a:lnTo>
                    <a:pt x="382558" y="137159"/>
                  </a:lnTo>
                  <a:lnTo>
                    <a:pt x="368025" y="147319"/>
                  </a:lnTo>
                  <a:lnTo>
                    <a:pt x="350318" y="151129"/>
                  </a:lnTo>
                  <a:close/>
                </a:path>
                <a:path w="685800" h="694690">
                  <a:moveTo>
                    <a:pt x="258931" y="90169"/>
                  </a:moveTo>
                  <a:lnTo>
                    <a:pt x="244824" y="87629"/>
                  </a:lnTo>
                  <a:lnTo>
                    <a:pt x="232514" y="81279"/>
                  </a:lnTo>
                  <a:lnTo>
                    <a:pt x="222702" y="72389"/>
                  </a:lnTo>
                  <a:lnTo>
                    <a:pt x="216093" y="59689"/>
                  </a:lnTo>
                  <a:lnTo>
                    <a:pt x="301768" y="59689"/>
                  </a:lnTo>
                  <a:lnTo>
                    <a:pt x="295159" y="72389"/>
                  </a:lnTo>
                  <a:lnTo>
                    <a:pt x="285347" y="81279"/>
                  </a:lnTo>
                  <a:lnTo>
                    <a:pt x="273037" y="87629"/>
                  </a:lnTo>
                  <a:lnTo>
                    <a:pt x="258931" y="90169"/>
                  </a:lnTo>
                  <a:close/>
                </a:path>
                <a:path w="685800" h="694690">
                  <a:moveTo>
                    <a:pt x="392911" y="120649"/>
                  </a:moveTo>
                  <a:lnTo>
                    <a:pt x="358945" y="120649"/>
                  </a:lnTo>
                  <a:lnTo>
                    <a:pt x="365549" y="114299"/>
                  </a:lnTo>
                  <a:lnTo>
                    <a:pt x="365549" y="59689"/>
                  </a:lnTo>
                  <a:lnTo>
                    <a:pt x="396012" y="59689"/>
                  </a:lnTo>
                  <a:lnTo>
                    <a:pt x="396012" y="105409"/>
                  </a:lnTo>
                  <a:lnTo>
                    <a:pt x="392911" y="120649"/>
                  </a:lnTo>
                  <a:close/>
                </a:path>
                <a:path w="685800" h="694690">
                  <a:moveTo>
                    <a:pt x="198006" y="302259"/>
                  </a:moveTo>
                  <a:lnTo>
                    <a:pt x="167543" y="302259"/>
                  </a:lnTo>
                  <a:lnTo>
                    <a:pt x="167543" y="210819"/>
                  </a:lnTo>
                  <a:lnTo>
                    <a:pt x="198006" y="210819"/>
                  </a:lnTo>
                  <a:lnTo>
                    <a:pt x="198006" y="302259"/>
                  </a:lnTo>
                  <a:close/>
                </a:path>
                <a:path w="685800" h="694690">
                  <a:moveTo>
                    <a:pt x="258931" y="302259"/>
                  </a:moveTo>
                  <a:lnTo>
                    <a:pt x="228468" y="302259"/>
                  </a:lnTo>
                  <a:lnTo>
                    <a:pt x="228468" y="241299"/>
                  </a:lnTo>
                  <a:lnTo>
                    <a:pt x="258931" y="241299"/>
                  </a:lnTo>
                  <a:lnTo>
                    <a:pt x="258931" y="302259"/>
                  </a:lnTo>
                  <a:close/>
                </a:path>
                <a:path w="685800" h="694690">
                  <a:moveTo>
                    <a:pt x="137081" y="302259"/>
                  </a:moveTo>
                  <a:lnTo>
                    <a:pt x="106618" y="302259"/>
                  </a:lnTo>
                  <a:lnTo>
                    <a:pt x="106618" y="256539"/>
                  </a:lnTo>
                  <a:lnTo>
                    <a:pt x="137081" y="256539"/>
                  </a:lnTo>
                  <a:lnTo>
                    <a:pt x="137081" y="302259"/>
                  </a:lnTo>
                  <a:close/>
                </a:path>
                <a:path w="685800" h="694690">
                  <a:moveTo>
                    <a:pt x="350318" y="618489"/>
                  </a:moveTo>
                  <a:lnTo>
                    <a:pt x="319856" y="618489"/>
                  </a:lnTo>
                  <a:lnTo>
                    <a:pt x="319856" y="302259"/>
                  </a:lnTo>
                  <a:lnTo>
                    <a:pt x="323473" y="284479"/>
                  </a:lnTo>
                  <a:lnTo>
                    <a:pt x="333309" y="269239"/>
                  </a:lnTo>
                  <a:lnTo>
                    <a:pt x="347842" y="260349"/>
                  </a:lnTo>
                  <a:lnTo>
                    <a:pt x="365549" y="256539"/>
                  </a:lnTo>
                  <a:lnTo>
                    <a:pt x="639712" y="256539"/>
                  </a:lnTo>
                  <a:lnTo>
                    <a:pt x="657418" y="260349"/>
                  </a:lnTo>
                  <a:lnTo>
                    <a:pt x="671952" y="269239"/>
                  </a:lnTo>
                  <a:lnTo>
                    <a:pt x="681788" y="284479"/>
                  </a:lnTo>
                  <a:lnTo>
                    <a:pt x="682305" y="287019"/>
                  </a:lnTo>
                  <a:lnTo>
                    <a:pt x="356922" y="287019"/>
                  </a:lnTo>
                  <a:lnTo>
                    <a:pt x="350318" y="293369"/>
                  </a:lnTo>
                  <a:lnTo>
                    <a:pt x="350318" y="618489"/>
                  </a:lnTo>
                  <a:close/>
                </a:path>
                <a:path w="685800" h="694690">
                  <a:moveTo>
                    <a:pt x="682305" y="664209"/>
                  </a:moveTo>
                  <a:lnTo>
                    <a:pt x="648339" y="664209"/>
                  </a:lnTo>
                  <a:lnTo>
                    <a:pt x="654943" y="657859"/>
                  </a:lnTo>
                  <a:lnTo>
                    <a:pt x="654943" y="293369"/>
                  </a:lnTo>
                  <a:lnTo>
                    <a:pt x="648339" y="287019"/>
                  </a:lnTo>
                  <a:lnTo>
                    <a:pt x="682305" y="287019"/>
                  </a:lnTo>
                  <a:lnTo>
                    <a:pt x="685405" y="302259"/>
                  </a:lnTo>
                  <a:lnTo>
                    <a:pt x="685405" y="648969"/>
                  </a:lnTo>
                  <a:lnTo>
                    <a:pt x="682305" y="664209"/>
                  </a:lnTo>
                  <a:close/>
                </a:path>
                <a:path w="685800" h="694690">
                  <a:moveTo>
                    <a:pt x="289393" y="331469"/>
                  </a:moveTo>
                  <a:lnTo>
                    <a:pt x="76156" y="331469"/>
                  </a:lnTo>
                  <a:lnTo>
                    <a:pt x="76156" y="302259"/>
                  </a:lnTo>
                  <a:lnTo>
                    <a:pt x="289393" y="302259"/>
                  </a:lnTo>
                  <a:lnTo>
                    <a:pt x="289393" y="331469"/>
                  </a:lnTo>
                  <a:close/>
                </a:path>
                <a:path w="685800" h="694690">
                  <a:moveTo>
                    <a:pt x="617638" y="407669"/>
                  </a:moveTo>
                  <a:lnTo>
                    <a:pt x="387623" y="407669"/>
                  </a:lnTo>
                  <a:lnTo>
                    <a:pt x="380780" y="401319"/>
                  </a:lnTo>
                  <a:lnTo>
                    <a:pt x="380661" y="325119"/>
                  </a:lnTo>
                  <a:lnTo>
                    <a:pt x="385897" y="318769"/>
                  </a:lnTo>
                  <a:lnTo>
                    <a:pt x="393156" y="316229"/>
                  </a:lnTo>
                  <a:lnTo>
                    <a:pt x="617638" y="316229"/>
                  </a:lnTo>
                  <a:lnTo>
                    <a:pt x="624480" y="323849"/>
                  </a:lnTo>
                  <a:lnTo>
                    <a:pt x="624480" y="346709"/>
                  </a:lnTo>
                  <a:lnTo>
                    <a:pt x="411243" y="346709"/>
                  </a:lnTo>
                  <a:lnTo>
                    <a:pt x="411243" y="377189"/>
                  </a:lnTo>
                  <a:lnTo>
                    <a:pt x="624480" y="377189"/>
                  </a:lnTo>
                  <a:lnTo>
                    <a:pt x="624480" y="401319"/>
                  </a:lnTo>
                  <a:lnTo>
                    <a:pt x="617638" y="407669"/>
                  </a:lnTo>
                  <a:close/>
                </a:path>
                <a:path w="685800" h="694690">
                  <a:moveTo>
                    <a:pt x="624480" y="377189"/>
                  </a:moveTo>
                  <a:lnTo>
                    <a:pt x="594018" y="377189"/>
                  </a:lnTo>
                  <a:lnTo>
                    <a:pt x="594018" y="346709"/>
                  </a:lnTo>
                  <a:lnTo>
                    <a:pt x="624480" y="346709"/>
                  </a:lnTo>
                  <a:lnTo>
                    <a:pt x="624480" y="377189"/>
                  </a:lnTo>
                  <a:close/>
                </a:path>
                <a:path w="685800" h="694690">
                  <a:moveTo>
                    <a:pt x="167543" y="574039"/>
                  </a:moveTo>
                  <a:lnTo>
                    <a:pt x="132054" y="566419"/>
                  </a:lnTo>
                  <a:lnTo>
                    <a:pt x="102996" y="547369"/>
                  </a:lnTo>
                  <a:lnTo>
                    <a:pt x="83365" y="518159"/>
                  </a:lnTo>
                  <a:lnTo>
                    <a:pt x="76156" y="482599"/>
                  </a:lnTo>
                  <a:lnTo>
                    <a:pt x="83365" y="448309"/>
                  </a:lnTo>
                  <a:lnTo>
                    <a:pt x="102996" y="419099"/>
                  </a:lnTo>
                  <a:lnTo>
                    <a:pt x="132054" y="400049"/>
                  </a:lnTo>
                  <a:lnTo>
                    <a:pt x="167543" y="392429"/>
                  </a:lnTo>
                  <a:lnTo>
                    <a:pt x="203032" y="400049"/>
                  </a:lnTo>
                  <a:lnTo>
                    <a:pt x="232090" y="419099"/>
                  </a:lnTo>
                  <a:lnTo>
                    <a:pt x="234651" y="422909"/>
                  </a:lnTo>
                  <a:lnTo>
                    <a:pt x="167543" y="422909"/>
                  </a:lnTo>
                  <a:lnTo>
                    <a:pt x="143742" y="426719"/>
                  </a:lnTo>
                  <a:lnTo>
                    <a:pt x="124385" y="440689"/>
                  </a:lnTo>
                  <a:lnTo>
                    <a:pt x="111377" y="459739"/>
                  </a:lnTo>
                  <a:lnTo>
                    <a:pt x="106618" y="482599"/>
                  </a:lnTo>
                  <a:lnTo>
                    <a:pt x="111377" y="506729"/>
                  </a:lnTo>
                  <a:lnTo>
                    <a:pt x="124385" y="525779"/>
                  </a:lnTo>
                  <a:lnTo>
                    <a:pt x="143742" y="538479"/>
                  </a:lnTo>
                  <a:lnTo>
                    <a:pt x="167543" y="543559"/>
                  </a:lnTo>
                  <a:lnTo>
                    <a:pt x="234651" y="543559"/>
                  </a:lnTo>
                  <a:lnTo>
                    <a:pt x="232090" y="547369"/>
                  </a:lnTo>
                  <a:lnTo>
                    <a:pt x="203032" y="566419"/>
                  </a:lnTo>
                  <a:lnTo>
                    <a:pt x="167543" y="574039"/>
                  </a:lnTo>
                  <a:close/>
                </a:path>
                <a:path w="685800" h="694690">
                  <a:moveTo>
                    <a:pt x="234651" y="543559"/>
                  </a:moveTo>
                  <a:lnTo>
                    <a:pt x="167543" y="543559"/>
                  </a:lnTo>
                  <a:lnTo>
                    <a:pt x="191345" y="538479"/>
                  </a:lnTo>
                  <a:lnTo>
                    <a:pt x="210701" y="525779"/>
                  </a:lnTo>
                  <a:lnTo>
                    <a:pt x="223709" y="506729"/>
                  </a:lnTo>
                  <a:lnTo>
                    <a:pt x="228468" y="482599"/>
                  </a:lnTo>
                  <a:lnTo>
                    <a:pt x="167543" y="482599"/>
                  </a:lnTo>
                  <a:lnTo>
                    <a:pt x="167543" y="422909"/>
                  </a:lnTo>
                  <a:lnTo>
                    <a:pt x="234651" y="422909"/>
                  </a:lnTo>
                  <a:lnTo>
                    <a:pt x="251721" y="448309"/>
                  </a:lnTo>
                  <a:lnTo>
                    <a:pt x="258931" y="482599"/>
                  </a:lnTo>
                  <a:lnTo>
                    <a:pt x="251721" y="518159"/>
                  </a:lnTo>
                  <a:lnTo>
                    <a:pt x="234651" y="543559"/>
                  </a:lnTo>
                  <a:close/>
                </a:path>
                <a:path w="685800" h="694690">
                  <a:moveTo>
                    <a:pt x="434863" y="482599"/>
                  </a:moveTo>
                  <a:lnTo>
                    <a:pt x="387623" y="482599"/>
                  </a:lnTo>
                  <a:lnTo>
                    <a:pt x="380780" y="476249"/>
                  </a:lnTo>
                  <a:lnTo>
                    <a:pt x="380780" y="444499"/>
                  </a:lnTo>
                  <a:lnTo>
                    <a:pt x="387623" y="438149"/>
                  </a:lnTo>
                  <a:lnTo>
                    <a:pt x="434863" y="438149"/>
                  </a:lnTo>
                  <a:lnTo>
                    <a:pt x="441705" y="444499"/>
                  </a:lnTo>
                  <a:lnTo>
                    <a:pt x="441705" y="476249"/>
                  </a:lnTo>
                  <a:lnTo>
                    <a:pt x="434863" y="482599"/>
                  </a:lnTo>
                  <a:close/>
                </a:path>
                <a:path w="685800" h="694690">
                  <a:moveTo>
                    <a:pt x="526251" y="482599"/>
                  </a:moveTo>
                  <a:lnTo>
                    <a:pt x="479010" y="482599"/>
                  </a:lnTo>
                  <a:lnTo>
                    <a:pt x="472168" y="476249"/>
                  </a:lnTo>
                  <a:lnTo>
                    <a:pt x="472168" y="444499"/>
                  </a:lnTo>
                  <a:lnTo>
                    <a:pt x="479010" y="438149"/>
                  </a:lnTo>
                  <a:lnTo>
                    <a:pt x="526251" y="438149"/>
                  </a:lnTo>
                  <a:lnTo>
                    <a:pt x="533093" y="444499"/>
                  </a:lnTo>
                  <a:lnTo>
                    <a:pt x="533093" y="476249"/>
                  </a:lnTo>
                  <a:lnTo>
                    <a:pt x="526251" y="482599"/>
                  </a:lnTo>
                  <a:close/>
                </a:path>
                <a:path w="685800" h="694690">
                  <a:moveTo>
                    <a:pt x="617638" y="482599"/>
                  </a:moveTo>
                  <a:lnTo>
                    <a:pt x="570398" y="482599"/>
                  </a:lnTo>
                  <a:lnTo>
                    <a:pt x="563555" y="476249"/>
                  </a:lnTo>
                  <a:lnTo>
                    <a:pt x="563555" y="444499"/>
                  </a:lnTo>
                  <a:lnTo>
                    <a:pt x="570398" y="438149"/>
                  </a:lnTo>
                  <a:lnTo>
                    <a:pt x="617638" y="438149"/>
                  </a:lnTo>
                  <a:lnTo>
                    <a:pt x="624480" y="444499"/>
                  </a:lnTo>
                  <a:lnTo>
                    <a:pt x="624480" y="476249"/>
                  </a:lnTo>
                  <a:lnTo>
                    <a:pt x="617638" y="482599"/>
                  </a:lnTo>
                  <a:close/>
                </a:path>
                <a:path w="685800" h="694690">
                  <a:moveTo>
                    <a:pt x="434863" y="558799"/>
                  </a:moveTo>
                  <a:lnTo>
                    <a:pt x="387623" y="558799"/>
                  </a:lnTo>
                  <a:lnTo>
                    <a:pt x="380780" y="552449"/>
                  </a:lnTo>
                  <a:lnTo>
                    <a:pt x="380780" y="520699"/>
                  </a:lnTo>
                  <a:lnTo>
                    <a:pt x="387623" y="513079"/>
                  </a:lnTo>
                  <a:lnTo>
                    <a:pt x="434863" y="513079"/>
                  </a:lnTo>
                  <a:lnTo>
                    <a:pt x="441705" y="520699"/>
                  </a:lnTo>
                  <a:lnTo>
                    <a:pt x="441705" y="552449"/>
                  </a:lnTo>
                  <a:lnTo>
                    <a:pt x="434863" y="558799"/>
                  </a:lnTo>
                  <a:close/>
                </a:path>
                <a:path w="685800" h="694690">
                  <a:moveTo>
                    <a:pt x="526251" y="558799"/>
                  </a:moveTo>
                  <a:lnTo>
                    <a:pt x="479010" y="558799"/>
                  </a:lnTo>
                  <a:lnTo>
                    <a:pt x="472168" y="552449"/>
                  </a:lnTo>
                  <a:lnTo>
                    <a:pt x="472168" y="520699"/>
                  </a:lnTo>
                  <a:lnTo>
                    <a:pt x="479010" y="513079"/>
                  </a:lnTo>
                  <a:lnTo>
                    <a:pt x="526251" y="513079"/>
                  </a:lnTo>
                  <a:lnTo>
                    <a:pt x="533093" y="520699"/>
                  </a:lnTo>
                  <a:lnTo>
                    <a:pt x="533093" y="552449"/>
                  </a:lnTo>
                  <a:lnTo>
                    <a:pt x="526251" y="558799"/>
                  </a:lnTo>
                  <a:close/>
                </a:path>
                <a:path w="685800" h="694690">
                  <a:moveTo>
                    <a:pt x="617638" y="558799"/>
                  </a:moveTo>
                  <a:lnTo>
                    <a:pt x="570398" y="558799"/>
                  </a:lnTo>
                  <a:lnTo>
                    <a:pt x="563555" y="552449"/>
                  </a:lnTo>
                  <a:lnTo>
                    <a:pt x="563555" y="520699"/>
                  </a:lnTo>
                  <a:lnTo>
                    <a:pt x="570398" y="513079"/>
                  </a:lnTo>
                  <a:lnTo>
                    <a:pt x="617638" y="513079"/>
                  </a:lnTo>
                  <a:lnTo>
                    <a:pt x="624480" y="520699"/>
                  </a:lnTo>
                  <a:lnTo>
                    <a:pt x="624480" y="552449"/>
                  </a:lnTo>
                  <a:lnTo>
                    <a:pt x="617638" y="558799"/>
                  </a:lnTo>
                  <a:close/>
                </a:path>
                <a:path w="685800" h="694690">
                  <a:moveTo>
                    <a:pt x="434863" y="633729"/>
                  </a:moveTo>
                  <a:lnTo>
                    <a:pt x="387623" y="633729"/>
                  </a:lnTo>
                  <a:lnTo>
                    <a:pt x="380780" y="627379"/>
                  </a:lnTo>
                  <a:lnTo>
                    <a:pt x="380780" y="595629"/>
                  </a:lnTo>
                  <a:lnTo>
                    <a:pt x="387623" y="589279"/>
                  </a:lnTo>
                  <a:lnTo>
                    <a:pt x="434863" y="589279"/>
                  </a:lnTo>
                  <a:lnTo>
                    <a:pt x="441705" y="595629"/>
                  </a:lnTo>
                  <a:lnTo>
                    <a:pt x="441705" y="627379"/>
                  </a:lnTo>
                  <a:lnTo>
                    <a:pt x="434863" y="633729"/>
                  </a:lnTo>
                  <a:close/>
                </a:path>
                <a:path w="685800" h="694690">
                  <a:moveTo>
                    <a:pt x="526251" y="633729"/>
                  </a:moveTo>
                  <a:lnTo>
                    <a:pt x="479010" y="633729"/>
                  </a:lnTo>
                  <a:lnTo>
                    <a:pt x="472168" y="627379"/>
                  </a:lnTo>
                  <a:lnTo>
                    <a:pt x="472168" y="595629"/>
                  </a:lnTo>
                  <a:lnTo>
                    <a:pt x="479010" y="589279"/>
                  </a:lnTo>
                  <a:lnTo>
                    <a:pt x="526251" y="589279"/>
                  </a:lnTo>
                  <a:lnTo>
                    <a:pt x="533093" y="595629"/>
                  </a:lnTo>
                  <a:lnTo>
                    <a:pt x="533093" y="627379"/>
                  </a:lnTo>
                  <a:lnTo>
                    <a:pt x="526251" y="633729"/>
                  </a:lnTo>
                  <a:close/>
                </a:path>
                <a:path w="685800" h="694690">
                  <a:moveTo>
                    <a:pt x="617638" y="633729"/>
                  </a:moveTo>
                  <a:lnTo>
                    <a:pt x="570398" y="633729"/>
                  </a:lnTo>
                  <a:lnTo>
                    <a:pt x="563555" y="627379"/>
                  </a:lnTo>
                  <a:lnTo>
                    <a:pt x="563555" y="595629"/>
                  </a:lnTo>
                  <a:lnTo>
                    <a:pt x="570398" y="589279"/>
                  </a:lnTo>
                  <a:lnTo>
                    <a:pt x="617638" y="589279"/>
                  </a:lnTo>
                  <a:lnTo>
                    <a:pt x="624480" y="595629"/>
                  </a:lnTo>
                  <a:lnTo>
                    <a:pt x="624480" y="627379"/>
                  </a:lnTo>
                  <a:lnTo>
                    <a:pt x="617638" y="633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8162" y="6407965"/>
            <a:ext cx="1181099" cy="118109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252390" y="8521961"/>
            <a:ext cx="1047750" cy="1047750"/>
            <a:chOff x="8252390" y="8521961"/>
            <a:chExt cx="1047750" cy="1047750"/>
          </a:xfrm>
        </p:grpSpPr>
        <p:sp>
          <p:nvSpPr>
            <p:cNvPr id="15" name="object 15"/>
            <p:cNvSpPr/>
            <p:nvPr/>
          </p:nvSpPr>
          <p:spPr>
            <a:xfrm>
              <a:off x="8252390" y="85219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523874" y="1047749"/>
                  </a:moveTo>
                  <a:lnTo>
                    <a:pt x="485340" y="1046330"/>
                  </a:lnTo>
                  <a:lnTo>
                    <a:pt x="447006" y="1042080"/>
                  </a:lnTo>
                  <a:lnTo>
                    <a:pt x="409089" y="1035020"/>
                  </a:lnTo>
                  <a:lnTo>
                    <a:pt x="371802" y="1025191"/>
                  </a:lnTo>
                  <a:lnTo>
                    <a:pt x="335338" y="1012648"/>
                  </a:lnTo>
                  <a:lnTo>
                    <a:pt x="299889" y="997452"/>
                  </a:lnTo>
                  <a:lnTo>
                    <a:pt x="265654" y="979689"/>
                  </a:lnTo>
                  <a:lnTo>
                    <a:pt x="232825" y="959460"/>
                  </a:lnTo>
                  <a:lnTo>
                    <a:pt x="201573" y="936872"/>
                  </a:lnTo>
                  <a:lnTo>
                    <a:pt x="172061" y="912040"/>
                  </a:lnTo>
                  <a:lnTo>
                    <a:pt x="144457" y="885105"/>
                  </a:lnTo>
                  <a:lnTo>
                    <a:pt x="118914" y="856217"/>
                  </a:lnTo>
                  <a:lnTo>
                    <a:pt x="95564" y="825529"/>
                  </a:lnTo>
                  <a:lnTo>
                    <a:pt x="74532" y="793200"/>
                  </a:lnTo>
                  <a:lnTo>
                    <a:pt x="55935" y="759411"/>
                  </a:lnTo>
                  <a:lnTo>
                    <a:pt x="39877" y="724353"/>
                  </a:lnTo>
                  <a:lnTo>
                    <a:pt x="26441" y="688208"/>
                  </a:lnTo>
                  <a:lnTo>
                    <a:pt x="15699" y="651166"/>
                  </a:lnTo>
                  <a:lnTo>
                    <a:pt x="7711" y="613433"/>
                  </a:lnTo>
                  <a:lnTo>
                    <a:pt x="2522" y="575223"/>
                  </a:lnTo>
                  <a:lnTo>
                    <a:pt x="157" y="536735"/>
                  </a:lnTo>
                  <a:lnTo>
                    <a:pt x="0" y="523874"/>
                  </a:lnTo>
                  <a:lnTo>
                    <a:pt x="157" y="511014"/>
                  </a:lnTo>
                  <a:lnTo>
                    <a:pt x="2522" y="472526"/>
                  </a:lnTo>
                  <a:lnTo>
                    <a:pt x="7711" y="434316"/>
                  </a:lnTo>
                  <a:lnTo>
                    <a:pt x="15699" y="396583"/>
                  </a:lnTo>
                  <a:lnTo>
                    <a:pt x="26441" y="359541"/>
                  </a:lnTo>
                  <a:lnTo>
                    <a:pt x="39877" y="323396"/>
                  </a:lnTo>
                  <a:lnTo>
                    <a:pt x="55935" y="288338"/>
                  </a:lnTo>
                  <a:lnTo>
                    <a:pt x="74532" y="254549"/>
                  </a:lnTo>
                  <a:lnTo>
                    <a:pt x="95564" y="222220"/>
                  </a:lnTo>
                  <a:lnTo>
                    <a:pt x="118914" y="191532"/>
                  </a:lnTo>
                  <a:lnTo>
                    <a:pt x="144457" y="162644"/>
                  </a:lnTo>
                  <a:lnTo>
                    <a:pt x="172061" y="135708"/>
                  </a:lnTo>
                  <a:lnTo>
                    <a:pt x="201573" y="110877"/>
                  </a:lnTo>
                  <a:lnTo>
                    <a:pt x="232825" y="88288"/>
                  </a:lnTo>
                  <a:lnTo>
                    <a:pt x="265654" y="68059"/>
                  </a:lnTo>
                  <a:lnTo>
                    <a:pt x="299889" y="50297"/>
                  </a:lnTo>
                  <a:lnTo>
                    <a:pt x="335338" y="35101"/>
                  </a:lnTo>
                  <a:lnTo>
                    <a:pt x="371802" y="22557"/>
                  </a:lnTo>
                  <a:lnTo>
                    <a:pt x="409089" y="12729"/>
                  </a:lnTo>
                  <a:lnTo>
                    <a:pt x="447006" y="5669"/>
                  </a:lnTo>
                  <a:lnTo>
                    <a:pt x="485340" y="1418"/>
                  </a:lnTo>
                  <a:lnTo>
                    <a:pt x="523874" y="0"/>
                  </a:lnTo>
                  <a:lnTo>
                    <a:pt x="536735" y="157"/>
                  </a:lnTo>
                  <a:lnTo>
                    <a:pt x="575223" y="2522"/>
                  </a:lnTo>
                  <a:lnTo>
                    <a:pt x="613433" y="7711"/>
                  </a:lnTo>
                  <a:lnTo>
                    <a:pt x="651166" y="15699"/>
                  </a:lnTo>
                  <a:lnTo>
                    <a:pt x="688208" y="26441"/>
                  </a:lnTo>
                  <a:lnTo>
                    <a:pt x="724353" y="39877"/>
                  </a:lnTo>
                  <a:lnTo>
                    <a:pt x="759411" y="55935"/>
                  </a:lnTo>
                  <a:lnTo>
                    <a:pt x="793200" y="74532"/>
                  </a:lnTo>
                  <a:lnTo>
                    <a:pt x="825529" y="95564"/>
                  </a:lnTo>
                  <a:lnTo>
                    <a:pt x="856217" y="118914"/>
                  </a:lnTo>
                  <a:lnTo>
                    <a:pt x="885105" y="144457"/>
                  </a:lnTo>
                  <a:lnTo>
                    <a:pt x="912040" y="172061"/>
                  </a:lnTo>
                  <a:lnTo>
                    <a:pt x="936872" y="201573"/>
                  </a:lnTo>
                  <a:lnTo>
                    <a:pt x="959460" y="232825"/>
                  </a:lnTo>
                  <a:lnTo>
                    <a:pt x="979689" y="265654"/>
                  </a:lnTo>
                  <a:lnTo>
                    <a:pt x="997452" y="299889"/>
                  </a:lnTo>
                  <a:lnTo>
                    <a:pt x="1012647" y="335338"/>
                  </a:lnTo>
                  <a:lnTo>
                    <a:pt x="1025191" y="371802"/>
                  </a:lnTo>
                  <a:lnTo>
                    <a:pt x="1035020" y="409089"/>
                  </a:lnTo>
                  <a:lnTo>
                    <a:pt x="1042080" y="447006"/>
                  </a:lnTo>
                  <a:lnTo>
                    <a:pt x="1046330" y="485340"/>
                  </a:lnTo>
                  <a:lnTo>
                    <a:pt x="1047749" y="523874"/>
                  </a:lnTo>
                  <a:lnTo>
                    <a:pt x="1047592" y="536735"/>
                  </a:lnTo>
                  <a:lnTo>
                    <a:pt x="1045227" y="575223"/>
                  </a:lnTo>
                  <a:lnTo>
                    <a:pt x="1040038" y="613433"/>
                  </a:lnTo>
                  <a:lnTo>
                    <a:pt x="1032050" y="651166"/>
                  </a:lnTo>
                  <a:lnTo>
                    <a:pt x="1021307" y="688208"/>
                  </a:lnTo>
                  <a:lnTo>
                    <a:pt x="1007872" y="724353"/>
                  </a:lnTo>
                  <a:lnTo>
                    <a:pt x="991814" y="759411"/>
                  </a:lnTo>
                  <a:lnTo>
                    <a:pt x="973217" y="793200"/>
                  </a:lnTo>
                  <a:lnTo>
                    <a:pt x="952184" y="825529"/>
                  </a:lnTo>
                  <a:lnTo>
                    <a:pt x="928835" y="856217"/>
                  </a:lnTo>
                  <a:lnTo>
                    <a:pt x="903292" y="885105"/>
                  </a:lnTo>
                  <a:lnTo>
                    <a:pt x="875688" y="912040"/>
                  </a:lnTo>
                  <a:lnTo>
                    <a:pt x="846176" y="936872"/>
                  </a:lnTo>
                  <a:lnTo>
                    <a:pt x="814924" y="959460"/>
                  </a:lnTo>
                  <a:lnTo>
                    <a:pt x="782095" y="979689"/>
                  </a:lnTo>
                  <a:lnTo>
                    <a:pt x="747860" y="997452"/>
                  </a:lnTo>
                  <a:lnTo>
                    <a:pt x="712411" y="1012647"/>
                  </a:lnTo>
                  <a:lnTo>
                    <a:pt x="675947" y="1025191"/>
                  </a:lnTo>
                  <a:lnTo>
                    <a:pt x="638660" y="1035020"/>
                  </a:lnTo>
                  <a:lnTo>
                    <a:pt x="600743" y="1042080"/>
                  </a:lnTo>
                  <a:lnTo>
                    <a:pt x="562409" y="1046330"/>
                  </a:lnTo>
                  <a:lnTo>
                    <a:pt x="523874" y="1047749"/>
                  </a:lnTo>
                  <a:close/>
                </a:path>
              </a:pathLst>
            </a:custGeom>
            <a:solidFill>
              <a:srgbClr val="044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33197" y="8771884"/>
              <a:ext cx="666750" cy="548005"/>
            </a:xfrm>
            <a:custGeom>
              <a:avLst/>
              <a:gdLst/>
              <a:ahLst/>
              <a:cxnLst/>
              <a:rect l="l" t="t" r="r" b="b"/>
              <a:pathLst>
                <a:path w="666750" h="548004">
                  <a:moveTo>
                    <a:pt x="638759" y="422334"/>
                  </a:moveTo>
                  <a:lnTo>
                    <a:pt x="27990" y="422334"/>
                  </a:lnTo>
                  <a:lnTo>
                    <a:pt x="17107" y="420161"/>
                  </a:lnTo>
                  <a:lnTo>
                    <a:pt x="8209" y="414237"/>
                  </a:lnTo>
                  <a:lnTo>
                    <a:pt x="2203" y="405459"/>
                  </a:lnTo>
                  <a:lnTo>
                    <a:pt x="0" y="394725"/>
                  </a:lnTo>
                  <a:lnTo>
                    <a:pt x="0" y="27609"/>
                  </a:lnTo>
                  <a:lnTo>
                    <a:pt x="2203" y="16875"/>
                  </a:lnTo>
                  <a:lnTo>
                    <a:pt x="8209" y="8097"/>
                  </a:lnTo>
                  <a:lnTo>
                    <a:pt x="17107" y="2173"/>
                  </a:lnTo>
                  <a:lnTo>
                    <a:pt x="27990" y="0"/>
                  </a:lnTo>
                  <a:lnTo>
                    <a:pt x="638759" y="0"/>
                  </a:lnTo>
                  <a:lnTo>
                    <a:pt x="649642" y="2173"/>
                  </a:lnTo>
                  <a:lnTo>
                    <a:pt x="658540" y="8097"/>
                  </a:lnTo>
                  <a:lnTo>
                    <a:pt x="664546" y="16875"/>
                  </a:lnTo>
                  <a:lnTo>
                    <a:pt x="666749" y="27609"/>
                  </a:lnTo>
                  <a:lnTo>
                    <a:pt x="666749" y="30108"/>
                  </a:lnTo>
                  <a:lnTo>
                    <a:pt x="30537" y="30108"/>
                  </a:lnTo>
                  <a:lnTo>
                    <a:pt x="30537" y="392213"/>
                  </a:lnTo>
                  <a:lnTo>
                    <a:pt x="666749" y="392213"/>
                  </a:lnTo>
                  <a:lnTo>
                    <a:pt x="666749" y="394725"/>
                  </a:lnTo>
                  <a:lnTo>
                    <a:pt x="664546" y="405465"/>
                  </a:lnTo>
                  <a:lnTo>
                    <a:pt x="658540" y="414242"/>
                  </a:lnTo>
                  <a:lnTo>
                    <a:pt x="649642" y="420162"/>
                  </a:lnTo>
                  <a:lnTo>
                    <a:pt x="638759" y="422334"/>
                  </a:lnTo>
                  <a:close/>
                </a:path>
                <a:path w="666750" h="548004">
                  <a:moveTo>
                    <a:pt x="666749" y="392213"/>
                  </a:moveTo>
                  <a:lnTo>
                    <a:pt x="636212" y="392213"/>
                  </a:lnTo>
                  <a:lnTo>
                    <a:pt x="636212" y="30108"/>
                  </a:lnTo>
                  <a:lnTo>
                    <a:pt x="666749" y="30108"/>
                  </a:lnTo>
                  <a:lnTo>
                    <a:pt x="666749" y="392213"/>
                  </a:lnTo>
                  <a:close/>
                </a:path>
                <a:path w="666750" h="548004">
                  <a:moveTo>
                    <a:pt x="404679" y="257980"/>
                  </a:moveTo>
                  <a:lnTo>
                    <a:pt x="361498" y="257980"/>
                  </a:lnTo>
                  <a:lnTo>
                    <a:pt x="478006" y="143045"/>
                  </a:lnTo>
                  <a:lnTo>
                    <a:pt x="477339" y="140572"/>
                  </a:lnTo>
                  <a:lnTo>
                    <a:pt x="476872" y="138020"/>
                  </a:lnTo>
                  <a:lnTo>
                    <a:pt x="476872" y="135350"/>
                  </a:lnTo>
                  <a:lnTo>
                    <a:pt x="479272" y="123624"/>
                  </a:lnTo>
                  <a:lnTo>
                    <a:pt x="485815" y="114049"/>
                  </a:lnTo>
                  <a:lnTo>
                    <a:pt x="495522" y="107595"/>
                  </a:lnTo>
                  <a:lnTo>
                    <a:pt x="507410" y="105228"/>
                  </a:lnTo>
                  <a:lnTo>
                    <a:pt x="519298" y="107595"/>
                  </a:lnTo>
                  <a:lnTo>
                    <a:pt x="529004" y="114049"/>
                  </a:lnTo>
                  <a:lnTo>
                    <a:pt x="535548" y="123624"/>
                  </a:lnTo>
                  <a:lnTo>
                    <a:pt x="537947" y="135350"/>
                  </a:lnTo>
                  <a:lnTo>
                    <a:pt x="535548" y="147076"/>
                  </a:lnTo>
                  <a:lnTo>
                    <a:pt x="529004" y="156650"/>
                  </a:lnTo>
                  <a:lnTo>
                    <a:pt x="519298" y="163105"/>
                  </a:lnTo>
                  <a:lnTo>
                    <a:pt x="513026" y="164353"/>
                  </a:lnTo>
                  <a:lnTo>
                    <a:pt x="499609" y="164353"/>
                  </a:lnTo>
                  <a:lnTo>
                    <a:pt x="404679" y="257980"/>
                  </a:lnTo>
                  <a:close/>
                </a:path>
                <a:path w="666750" h="548004">
                  <a:moveTo>
                    <a:pt x="210346" y="257980"/>
                  </a:moveTo>
                  <a:lnTo>
                    <a:pt x="167140" y="257980"/>
                  </a:lnTo>
                  <a:lnTo>
                    <a:pt x="227104" y="198829"/>
                  </a:lnTo>
                  <a:lnTo>
                    <a:pt x="226439" y="196356"/>
                  </a:lnTo>
                  <a:lnTo>
                    <a:pt x="225974" y="193817"/>
                  </a:lnTo>
                  <a:lnTo>
                    <a:pt x="225974" y="191134"/>
                  </a:lnTo>
                  <a:lnTo>
                    <a:pt x="228374" y="179408"/>
                  </a:lnTo>
                  <a:lnTo>
                    <a:pt x="234917" y="169833"/>
                  </a:lnTo>
                  <a:lnTo>
                    <a:pt x="244624" y="163379"/>
                  </a:lnTo>
                  <a:lnTo>
                    <a:pt x="256512" y="161012"/>
                  </a:lnTo>
                  <a:lnTo>
                    <a:pt x="268399" y="163379"/>
                  </a:lnTo>
                  <a:lnTo>
                    <a:pt x="278106" y="169833"/>
                  </a:lnTo>
                  <a:lnTo>
                    <a:pt x="284649" y="179408"/>
                  </a:lnTo>
                  <a:lnTo>
                    <a:pt x="287049" y="191134"/>
                  </a:lnTo>
                  <a:lnTo>
                    <a:pt x="287049" y="193817"/>
                  </a:lnTo>
                  <a:lnTo>
                    <a:pt x="286578" y="196369"/>
                  </a:lnTo>
                  <a:lnTo>
                    <a:pt x="285915" y="198829"/>
                  </a:lnTo>
                  <a:lnTo>
                    <a:pt x="307513" y="220138"/>
                  </a:lnTo>
                  <a:lnTo>
                    <a:pt x="248711" y="220138"/>
                  </a:lnTo>
                  <a:lnTo>
                    <a:pt x="210346" y="257980"/>
                  </a:lnTo>
                  <a:close/>
                </a:path>
                <a:path w="666750" h="548004">
                  <a:moveTo>
                    <a:pt x="507410" y="165471"/>
                  </a:moveTo>
                  <a:lnTo>
                    <a:pt x="504689" y="165471"/>
                  </a:lnTo>
                  <a:lnTo>
                    <a:pt x="502116" y="165011"/>
                  </a:lnTo>
                  <a:lnTo>
                    <a:pt x="499609" y="164353"/>
                  </a:lnTo>
                  <a:lnTo>
                    <a:pt x="513026" y="164353"/>
                  </a:lnTo>
                  <a:lnTo>
                    <a:pt x="507410" y="165471"/>
                  </a:lnTo>
                  <a:close/>
                </a:path>
                <a:path w="666750" h="548004">
                  <a:moveTo>
                    <a:pt x="259219" y="221256"/>
                  </a:moveTo>
                  <a:lnTo>
                    <a:pt x="253805" y="221256"/>
                  </a:lnTo>
                  <a:lnTo>
                    <a:pt x="251218" y="220795"/>
                  </a:lnTo>
                  <a:lnTo>
                    <a:pt x="248711" y="220138"/>
                  </a:lnTo>
                  <a:lnTo>
                    <a:pt x="264313" y="220138"/>
                  </a:lnTo>
                  <a:lnTo>
                    <a:pt x="261806" y="220795"/>
                  </a:lnTo>
                  <a:lnTo>
                    <a:pt x="259219" y="221256"/>
                  </a:lnTo>
                  <a:close/>
                </a:path>
                <a:path w="666750" h="548004">
                  <a:moveTo>
                    <a:pt x="353684" y="317106"/>
                  </a:moveTo>
                  <a:lnTo>
                    <a:pt x="323147" y="286984"/>
                  </a:lnTo>
                  <a:lnTo>
                    <a:pt x="323147" y="284301"/>
                  </a:lnTo>
                  <a:lnTo>
                    <a:pt x="323617" y="281749"/>
                  </a:lnTo>
                  <a:lnTo>
                    <a:pt x="324280" y="279289"/>
                  </a:lnTo>
                  <a:lnTo>
                    <a:pt x="264313" y="220138"/>
                  </a:lnTo>
                  <a:lnTo>
                    <a:pt x="307513" y="220138"/>
                  </a:lnTo>
                  <a:lnTo>
                    <a:pt x="345869" y="257980"/>
                  </a:lnTo>
                  <a:lnTo>
                    <a:pt x="404679" y="257980"/>
                  </a:lnTo>
                  <a:lnTo>
                    <a:pt x="383091" y="279289"/>
                  </a:lnTo>
                  <a:lnTo>
                    <a:pt x="383757" y="281762"/>
                  </a:lnTo>
                  <a:lnTo>
                    <a:pt x="384221" y="284301"/>
                  </a:lnTo>
                  <a:lnTo>
                    <a:pt x="384221" y="286984"/>
                  </a:lnTo>
                  <a:lnTo>
                    <a:pt x="381822" y="298710"/>
                  </a:lnTo>
                  <a:lnTo>
                    <a:pt x="375278" y="308285"/>
                  </a:lnTo>
                  <a:lnTo>
                    <a:pt x="365572" y="314739"/>
                  </a:lnTo>
                  <a:lnTo>
                    <a:pt x="353684" y="317106"/>
                  </a:lnTo>
                  <a:close/>
                </a:path>
                <a:path w="666750" h="548004">
                  <a:moveTo>
                    <a:pt x="159340" y="317106"/>
                  </a:moveTo>
                  <a:lnTo>
                    <a:pt x="147451" y="314739"/>
                  </a:lnTo>
                  <a:lnTo>
                    <a:pt x="137745" y="308285"/>
                  </a:lnTo>
                  <a:lnTo>
                    <a:pt x="131202" y="298710"/>
                  </a:lnTo>
                  <a:lnTo>
                    <a:pt x="128802" y="286984"/>
                  </a:lnTo>
                  <a:lnTo>
                    <a:pt x="131202" y="275258"/>
                  </a:lnTo>
                  <a:lnTo>
                    <a:pt x="137745" y="265684"/>
                  </a:lnTo>
                  <a:lnTo>
                    <a:pt x="147451" y="259229"/>
                  </a:lnTo>
                  <a:lnTo>
                    <a:pt x="159339" y="256862"/>
                  </a:lnTo>
                  <a:lnTo>
                    <a:pt x="162060" y="256862"/>
                  </a:lnTo>
                  <a:lnTo>
                    <a:pt x="164633" y="257323"/>
                  </a:lnTo>
                  <a:lnTo>
                    <a:pt x="167140" y="257980"/>
                  </a:lnTo>
                  <a:lnTo>
                    <a:pt x="210346" y="257980"/>
                  </a:lnTo>
                  <a:lnTo>
                    <a:pt x="188743" y="279289"/>
                  </a:lnTo>
                  <a:lnTo>
                    <a:pt x="189410" y="281762"/>
                  </a:lnTo>
                  <a:lnTo>
                    <a:pt x="189874" y="284301"/>
                  </a:lnTo>
                  <a:lnTo>
                    <a:pt x="189877" y="286984"/>
                  </a:lnTo>
                  <a:lnTo>
                    <a:pt x="187477" y="298710"/>
                  </a:lnTo>
                  <a:lnTo>
                    <a:pt x="180934" y="308285"/>
                  </a:lnTo>
                  <a:lnTo>
                    <a:pt x="171227" y="314739"/>
                  </a:lnTo>
                  <a:lnTo>
                    <a:pt x="159340" y="317106"/>
                  </a:lnTo>
                  <a:close/>
                </a:path>
                <a:path w="666750" h="548004">
                  <a:moveTo>
                    <a:pt x="361498" y="257980"/>
                  </a:moveTo>
                  <a:lnTo>
                    <a:pt x="345869" y="257980"/>
                  </a:lnTo>
                  <a:lnTo>
                    <a:pt x="348376" y="257323"/>
                  </a:lnTo>
                  <a:lnTo>
                    <a:pt x="350963" y="256862"/>
                  </a:lnTo>
                  <a:lnTo>
                    <a:pt x="356404" y="256862"/>
                  </a:lnTo>
                  <a:lnTo>
                    <a:pt x="358991" y="257323"/>
                  </a:lnTo>
                  <a:lnTo>
                    <a:pt x="361498" y="257980"/>
                  </a:lnTo>
                  <a:close/>
                </a:path>
                <a:path w="666750" h="548004">
                  <a:moveTo>
                    <a:pt x="422452" y="517724"/>
                  </a:moveTo>
                  <a:lnTo>
                    <a:pt x="244310" y="517724"/>
                  </a:lnTo>
                  <a:lnTo>
                    <a:pt x="244310" y="422334"/>
                  </a:lnTo>
                  <a:lnTo>
                    <a:pt x="422452" y="422334"/>
                  </a:lnTo>
                  <a:lnTo>
                    <a:pt x="422452" y="517724"/>
                  </a:lnTo>
                  <a:close/>
                </a:path>
                <a:path w="666750" h="548004">
                  <a:moveTo>
                    <a:pt x="469045" y="547846"/>
                  </a:moveTo>
                  <a:lnTo>
                    <a:pt x="197704" y="547846"/>
                  </a:lnTo>
                  <a:lnTo>
                    <a:pt x="190877" y="541111"/>
                  </a:lnTo>
                  <a:lnTo>
                    <a:pt x="190863" y="524472"/>
                  </a:lnTo>
                  <a:lnTo>
                    <a:pt x="197704" y="517724"/>
                  </a:lnTo>
                  <a:lnTo>
                    <a:pt x="469045" y="517724"/>
                  </a:lnTo>
                  <a:lnTo>
                    <a:pt x="475886" y="524472"/>
                  </a:lnTo>
                  <a:lnTo>
                    <a:pt x="475886" y="541111"/>
                  </a:lnTo>
                  <a:lnTo>
                    <a:pt x="469045" y="547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0" y="4279962"/>
            <a:ext cx="6949440" cy="172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3915" marR="1161415" indent="-1160780">
              <a:lnSpc>
                <a:spcPct val="115900"/>
              </a:lnSpc>
              <a:spcBef>
                <a:spcPts val="100"/>
              </a:spcBef>
            </a:pPr>
            <a:r>
              <a:rPr sz="4800" b="1" spc="23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4800" b="1" spc="-5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4800" b="1" spc="-27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4800" b="1" spc="-1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4800" b="1" spc="-5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4800" b="1" spc="19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4800" b="1" spc="-40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4800" b="1" spc="19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4800" b="1" spc="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4800" b="1" spc="-4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4800" b="1" spc="-1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4800" b="1" spc="-235" dirty="0">
                <a:solidFill>
                  <a:srgbClr val="FFFFFF"/>
                </a:solidFill>
                <a:latin typeface="Arial"/>
                <a:cs typeface="Arial"/>
              </a:rPr>
              <a:t>Ь  </a:t>
            </a:r>
            <a:r>
              <a:rPr sz="4800" b="1" spc="30" dirty="0">
                <a:solidFill>
                  <a:srgbClr val="FFFFFF"/>
                </a:solidFill>
                <a:latin typeface="Arial"/>
                <a:cs typeface="Arial"/>
              </a:rPr>
              <a:t>НЦГНТЭ</a:t>
            </a:r>
            <a:endParaRPr sz="4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81133" y="1026026"/>
            <a:ext cx="8164830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sz="2200" b="1" spc="110" dirty="0">
                <a:solidFill>
                  <a:srgbClr val="181818"/>
                </a:solidFill>
                <a:latin typeface="Arial"/>
                <a:cs typeface="Arial"/>
              </a:rPr>
              <a:t>ОРГАНИЗАЦИЯ </a:t>
            </a:r>
            <a:r>
              <a:rPr sz="2200" b="1" spc="55" dirty="0">
                <a:solidFill>
                  <a:srgbClr val="181818"/>
                </a:solidFill>
                <a:latin typeface="Arial"/>
                <a:cs typeface="Arial"/>
              </a:rPr>
              <a:t>ГОСУДАРСТВЕННОЙ </a:t>
            </a:r>
            <a:r>
              <a:rPr sz="2200" b="1" spc="95" dirty="0">
                <a:solidFill>
                  <a:srgbClr val="181818"/>
                </a:solidFill>
                <a:latin typeface="Arial"/>
                <a:cs typeface="Arial"/>
              </a:rPr>
              <a:t>НАУЧНО</a:t>
            </a:r>
            <a:r>
              <a:rPr sz="2200" b="1" spc="95" dirty="0">
                <a:solidFill>
                  <a:srgbClr val="181818"/>
                </a:solidFill>
                <a:latin typeface="Tahoma"/>
                <a:cs typeface="Tahoma"/>
              </a:rPr>
              <a:t>- </a:t>
            </a:r>
            <a:r>
              <a:rPr sz="2200" b="1" spc="10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80" dirty="0">
                <a:solidFill>
                  <a:srgbClr val="181818"/>
                </a:solidFill>
                <a:latin typeface="Arial"/>
                <a:cs typeface="Arial"/>
              </a:rPr>
              <a:t>ТЕХНИЧЕСКОЙ</a:t>
            </a:r>
            <a:r>
              <a:rPr sz="2200" b="1" spc="35" dirty="0">
                <a:solidFill>
                  <a:srgbClr val="181818"/>
                </a:solidFill>
                <a:latin typeface="Arial"/>
                <a:cs typeface="Arial"/>
              </a:rPr>
              <a:t> ЭКСПЕРТИЗЫ </a:t>
            </a:r>
            <a:r>
              <a:rPr sz="2200" b="1" spc="40" dirty="0">
                <a:solidFill>
                  <a:srgbClr val="181818"/>
                </a:solidFill>
                <a:latin typeface="Arial"/>
                <a:cs typeface="Arial"/>
              </a:rPr>
              <a:t>ПРОЕКТОВ</a:t>
            </a:r>
            <a:r>
              <a:rPr sz="2200" b="1" spc="3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200" b="1" spc="240" dirty="0">
                <a:solidFill>
                  <a:srgbClr val="181818"/>
                </a:solidFill>
                <a:latin typeface="Arial"/>
                <a:cs typeface="Arial"/>
              </a:rPr>
              <a:t>И</a:t>
            </a:r>
            <a:r>
              <a:rPr sz="2200" b="1" spc="3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200" b="1" spc="110" dirty="0">
                <a:solidFill>
                  <a:srgbClr val="181818"/>
                </a:solidFill>
                <a:latin typeface="Arial"/>
                <a:cs typeface="Arial"/>
              </a:rPr>
              <a:t>ПРОГРАММ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81133" y="3228510"/>
            <a:ext cx="691959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2400" b="1" spc="105" dirty="0">
                <a:latin typeface="Arial"/>
                <a:cs typeface="Arial"/>
              </a:rPr>
              <a:t>ОРГАНИЗАЦИЯ</a:t>
            </a:r>
            <a:r>
              <a:rPr sz="2400" b="1" spc="100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РАБОТЫ</a:t>
            </a:r>
            <a:r>
              <a:rPr sz="2400" b="1" spc="105" dirty="0">
                <a:latin typeface="Arial"/>
                <a:cs typeface="Arial"/>
              </a:rPr>
              <a:t> </a:t>
            </a:r>
            <a:r>
              <a:rPr sz="2400" b="1" spc="90" dirty="0">
                <a:latin typeface="Arial"/>
                <a:cs typeface="Arial"/>
              </a:rPr>
              <a:t>НАЦИОНАЛЬНЫХ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75" dirty="0">
                <a:latin typeface="Arial"/>
                <a:cs typeface="Arial"/>
              </a:rPr>
              <a:t>НАУЧНЫХ</a:t>
            </a:r>
            <a:r>
              <a:rPr sz="2400" b="1" spc="105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СОВЕТОВ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74234" y="5849590"/>
            <a:ext cx="7772400" cy="1769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95"/>
              </a:spcBef>
            </a:pPr>
            <a:r>
              <a:rPr sz="2100" b="1" spc="35" dirty="0">
                <a:latin typeface="Arial"/>
                <a:cs typeface="Arial"/>
              </a:rPr>
              <a:t>ГОСУДАРСТВЕННЫЙ</a:t>
            </a:r>
            <a:r>
              <a:rPr sz="2100" b="1" spc="100" dirty="0">
                <a:latin typeface="Arial"/>
                <a:cs typeface="Arial"/>
              </a:rPr>
              <a:t> </a:t>
            </a:r>
            <a:r>
              <a:rPr sz="2100" b="1" spc="10" dirty="0">
                <a:latin typeface="Arial"/>
                <a:cs typeface="Arial"/>
              </a:rPr>
              <a:t>УЧЕТ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spc="75" dirty="0">
                <a:latin typeface="Arial"/>
                <a:cs typeface="Arial"/>
              </a:rPr>
              <a:t>НАУЧНЫХ,</a:t>
            </a:r>
            <a:r>
              <a:rPr sz="2100" b="1" spc="100" dirty="0">
                <a:latin typeface="Arial"/>
                <a:cs typeface="Arial"/>
              </a:rPr>
              <a:t> </a:t>
            </a:r>
            <a:r>
              <a:rPr sz="2100" b="1" spc="95" dirty="0">
                <a:latin typeface="Arial"/>
                <a:cs typeface="Arial"/>
              </a:rPr>
              <a:t>НАУЧНО- </a:t>
            </a:r>
            <a:r>
              <a:rPr sz="2100" b="1" spc="100" dirty="0">
                <a:latin typeface="Arial"/>
                <a:cs typeface="Arial"/>
              </a:rPr>
              <a:t> </a:t>
            </a:r>
            <a:r>
              <a:rPr sz="2100" b="1" spc="65" dirty="0">
                <a:latin typeface="Arial"/>
                <a:cs typeface="Arial"/>
              </a:rPr>
              <a:t>ТЕХНИЧЕСКИХ</a:t>
            </a:r>
            <a:r>
              <a:rPr sz="2100" b="1" spc="100" dirty="0">
                <a:latin typeface="Arial"/>
                <a:cs typeface="Arial"/>
              </a:rPr>
              <a:t> </a:t>
            </a:r>
            <a:r>
              <a:rPr sz="2100" b="1" spc="35" dirty="0">
                <a:latin typeface="Arial"/>
                <a:cs typeface="Arial"/>
              </a:rPr>
              <a:t>ПРОЕКТОВ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spc="229" dirty="0">
                <a:latin typeface="Arial"/>
                <a:cs typeface="Arial"/>
              </a:rPr>
              <a:t>И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spc="100" dirty="0">
                <a:latin typeface="Arial"/>
                <a:cs typeface="Arial"/>
              </a:rPr>
              <a:t>ПРОГРАММ,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spc="15" dirty="0">
                <a:latin typeface="Arial"/>
                <a:cs typeface="Arial"/>
              </a:rPr>
              <a:t>ОТЧЕТОВ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spc="45" dirty="0">
                <a:latin typeface="Arial"/>
                <a:cs typeface="Arial"/>
              </a:rPr>
              <a:t>О </a:t>
            </a:r>
            <a:r>
              <a:rPr sz="2100" b="1" spc="50" dirty="0">
                <a:latin typeface="Arial"/>
                <a:cs typeface="Arial"/>
              </a:rPr>
              <a:t> </a:t>
            </a:r>
            <a:r>
              <a:rPr sz="2100" b="1" spc="135" dirty="0">
                <a:latin typeface="Arial"/>
                <a:cs typeface="Arial"/>
              </a:rPr>
              <a:t>НАУЧНОЙ</a:t>
            </a:r>
            <a:r>
              <a:rPr sz="2100" b="1" spc="85" dirty="0">
                <a:latin typeface="Arial"/>
                <a:cs typeface="Arial"/>
              </a:rPr>
              <a:t> </a:t>
            </a:r>
            <a:r>
              <a:rPr sz="2100" b="1" spc="229" dirty="0">
                <a:latin typeface="Arial"/>
                <a:cs typeface="Arial"/>
              </a:rPr>
              <a:t>И</a:t>
            </a:r>
            <a:r>
              <a:rPr sz="2100" b="1" spc="90" dirty="0">
                <a:latin typeface="Arial"/>
                <a:cs typeface="Arial"/>
              </a:rPr>
              <a:t> </a:t>
            </a:r>
            <a:r>
              <a:rPr sz="2100" b="1" spc="85" dirty="0">
                <a:latin typeface="Arial"/>
                <a:cs typeface="Arial"/>
              </a:rPr>
              <a:t>НАУЧНО-ТЕХНИЧЕСКОЙ</a:t>
            </a:r>
            <a:r>
              <a:rPr sz="2100" b="1" spc="90" dirty="0">
                <a:latin typeface="Arial"/>
                <a:cs typeface="Arial"/>
              </a:rPr>
              <a:t> </a:t>
            </a:r>
            <a:r>
              <a:rPr sz="2100" b="1" spc="30" dirty="0">
                <a:latin typeface="Arial"/>
                <a:cs typeface="Arial"/>
              </a:rPr>
              <a:t>ДЕЯТЕЛЬНОСТИ, </a:t>
            </a:r>
            <a:r>
              <a:rPr sz="2100" b="1" spc="-565" dirty="0">
                <a:latin typeface="Arial"/>
                <a:cs typeface="Arial"/>
              </a:rPr>
              <a:t> </a:t>
            </a:r>
            <a:r>
              <a:rPr sz="2100" b="1" spc="75" dirty="0">
                <a:latin typeface="Arial"/>
                <a:cs typeface="Arial"/>
              </a:rPr>
              <a:t>ДИССЕРТАЦИЙ</a:t>
            </a:r>
            <a:r>
              <a:rPr sz="2100" b="1" spc="95" dirty="0">
                <a:latin typeface="Arial"/>
                <a:cs typeface="Arial"/>
              </a:rPr>
              <a:t> </a:t>
            </a:r>
            <a:r>
              <a:rPr sz="2100" b="1" spc="65" dirty="0">
                <a:latin typeface="Arial"/>
                <a:cs typeface="Arial"/>
              </a:rPr>
              <a:t>PHD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81133" y="8535564"/>
            <a:ext cx="8616315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735">
              <a:lnSpc>
                <a:spcPct val="136800"/>
              </a:lnSpc>
              <a:spcBef>
                <a:spcPts val="100"/>
              </a:spcBef>
            </a:pPr>
            <a:r>
              <a:rPr sz="1950" b="1" spc="120" dirty="0">
                <a:latin typeface="Arial"/>
                <a:cs typeface="Arial"/>
              </a:rPr>
              <a:t>МОНИТОРИНГ </a:t>
            </a:r>
            <a:r>
              <a:rPr sz="1950" b="1" spc="90" dirty="0">
                <a:latin typeface="Arial"/>
                <a:cs typeface="Arial"/>
              </a:rPr>
              <a:t>РЕАЛИЗАЦИИ </a:t>
            </a:r>
            <a:r>
              <a:rPr sz="1950" b="1" spc="60" dirty="0">
                <a:latin typeface="Arial"/>
                <a:cs typeface="Arial"/>
              </a:rPr>
              <a:t>НАУЧНЫХ, </a:t>
            </a:r>
            <a:r>
              <a:rPr sz="1950" b="1" spc="65" dirty="0">
                <a:latin typeface="Arial"/>
                <a:cs typeface="Arial"/>
              </a:rPr>
              <a:t>НАУЧНО-ТЕХНИЧЕСКИХ </a:t>
            </a:r>
            <a:r>
              <a:rPr sz="1950" b="1" spc="-530" dirty="0">
                <a:latin typeface="Arial"/>
                <a:cs typeface="Arial"/>
              </a:rPr>
              <a:t> </a:t>
            </a:r>
            <a:r>
              <a:rPr sz="1950" b="1" spc="20" dirty="0">
                <a:latin typeface="Arial"/>
                <a:cs typeface="Arial"/>
              </a:rPr>
              <a:t>ПРОЕКТОВ </a:t>
            </a:r>
            <a:r>
              <a:rPr sz="1950" b="1" spc="195" dirty="0">
                <a:latin typeface="Arial"/>
                <a:cs typeface="Arial"/>
              </a:rPr>
              <a:t>И </a:t>
            </a:r>
            <a:r>
              <a:rPr sz="1950" b="1" spc="80" dirty="0">
                <a:latin typeface="Arial"/>
                <a:cs typeface="Arial"/>
              </a:rPr>
              <a:t>ПРОГРАММ </a:t>
            </a:r>
            <a:r>
              <a:rPr sz="1950" b="1" spc="195" dirty="0">
                <a:latin typeface="Arial"/>
                <a:cs typeface="Arial"/>
              </a:rPr>
              <a:t>И </a:t>
            </a:r>
            <a:r>
              <a:rPr sz="1950" b="1" spc="20" dirty="0">
                <a:latin typeface="Arial"/>
                <a:cs typeface="Arial"/>
              </a:rPr>
              <a:t>ПРОЕКТОВ </a:t>
            </a:r>
            <a:r>
              <a:rPr sz="1950" b="1" spc="130" dirty="0">
                <a:latin typeface="Arial"/>
                <a:cs typeface="Arial"/>
              </a:rPr>
              <a:t>КОММЕРЦИАЛИЗАЦИИ </a:t>
            </a:r>
            <a:r>
              <a:rPr sz="1950" b="1" spc="135" dirty="0">
                <a:latin typeface="Arial"/>
                <a:cs typeface="Arial"/>
              </a:rPr>
              <a:t> </a:t>
            </a:r>
            <a:r>
              <a:rPr sz="1950" b="1" spc="65" dirty="0">
                <a:latin typeface="Arial"/>
                <a:cs typeface="Arial"/>
              </a:rPr>
              <a:t>РННТД</a:t>
            </a:r>
            <a:r>
              <a:rPr sz="1950" b="1" spc="85" dirty="0">
                <a:latin typeface="Arial"/>
                <a:cs typeface="Arial"/>
              </a:rPr>
              <a:t> </a:t>
            </a:r>
            <a:r>
              <a:rPr sz="1950" b="1" spc="35" dirty="0">
                <a:latin typeface="Arial"/>
                <a:cs typeface="Arial"/>
              </a:rPr>
              <a:t>НА</a:t>
            </a:r>
            <a:r>
              <a:rPr sz="1950" b="1" spc="85" dirty="0">
                <a:latin typeface="Arial"/>
                <a:cs typeface="Arial"/>
              </a:rPr>
              <a:t> </a:t>
            </a:r>
            <a:r>
              <a:rPr sz="1950" b="1" spc="30" dirty="0">
                <a:latin typeface="Arial"/>
                <a:cs typeface="Arial"/>
              </a:rPr>
              <a:t>СТАДИЯХ</a:t>
            </a:r>
            <a:r>
              <a:rPr sz="1950" b="1" spc="85" dirty="0">
                <a:latin typeface="Arial"/>
                <a:cs typeface="Arial"/>
              </a:rPr>
              <a:t> </a:t>
            </a:r>
            <a:r>
              <a:rPr sz="1950" b="1" spc="125" dirty="0">
                <a:latin typeface="Arial"/>
                <a:cs typeface="Arial"/>
              </a:rPr>
              <a:t>ИХ</a:t>
            </a:r>
            <a:r>
              <a:rPr sz="1950" b="1" spc="85" dirty="0">
                <a:latin typeface="Arial"/>
                <a:cs typeface="Arial"/>
              </a:rPr>
              <a:t> </a:t>
            </a:r>
            <a:r>
              <a:rPr sz="1950" b="1" spc="45" dirty="0">
                <a:latin typeface="Arial"/>
                <a:cs typeface="Arial"/>
              </a:rPr>
              <a:t>ВЫПОЛНЕНИЯ</a:t>
            </a:r>
            <a:r>
              <a:rPr sz="1950" b="1" spc="85" dirty="0">
                <a:latin typeface="Arial"/>
                <a:cs typeface="Arial"/>
              </a:rPr>
              <a:t> </a:t>
            </a:r>
            <a:r>
              <a:rPr sz="1950" b="1" spc="195" dirty="0">
                <a:latin typeface="Arial"/>
                <a:cs typeface="Arial"/>
              </a:rPr>
              <a:t>И</a:t>
            </a:r>
            <a:r>
              <a:rPr sz="1950" b="1" spc="85" dirty="0">
                <a:latin typeface="Arial"/>
                <a:cs typeface="Arial"/>
              </a:rPr>
              <a:t> </a:t>
            </a:r>
            <a:r>
              <a:rPr sz="1950" b="1" spc="20" dirty="0">
                <a:latin typeface="Arial"/>
                <a:cs typeface="Arial"/>
              </a:rPr>
              <a:t>ЗАВЕРШЕНИЯ</a:t>
            </a:r>
            <a:endParaRPr sz="19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2500" spc="-145" dirty="0">
                <a:latin typeface="Verdana"/>
                <a:cs typeface="Verdana"/>
              </a:rPr>
              <a:t>2</a:t>
            </a: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">
            <a:extLst>
              <a:ext uri="{FF2B5EF4-FFF2-40B4-BE49-F238E27FC236}">
                <a16:creationId xmlns:a16="http://schemas.microsoft.com/office/drawing/2014/main" id="{EC81BA42-910E-414E-88FC-6700FB3FD14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51015" y="208721"/>
            <a:ext cx="877685" cy="877685"/>
            <a:chOff x="0" y="0"/>
            <a:chExt cx="14400530" cy="14400530"/>
          </a:xfrm>
        </p:grpSpPr>
        <p:sp>
          <p:nvSpPr>
            <p:cNvPr id="48" name="Freeform 3">
              <a:extLst>
                <a:ext uri="{FF2B5EF4-FFF2-40B4-BE49-F238E27FC236}">
                  <a16:creationId xmlns:a16="http://schemas.microsoft.com/office/drawing/2014/main" id="{FDDD8F68-2C20-40A1-B765-0622E34E1698}"/>
                </a:ext>
              </a:extLst>
            </p:cNvPr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pic>
        <p:nvPicPr>
          <p:cNvPr id="49" name="Picture 4">
            <a:extLst>
              <a:ext uri="{FF2B5EF4-FFF2-40B4-BE49-F238E27FC236}">
                <a16:creationId xmlns:a16="http://schemas.microsoft.com/office/drawing/2014/main" id="{C440FC83-E4C8-4231-8126-0F0804C51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3018" y="460955"/>
            <a:ext cx="493678" cy="493678"/>
          </a:xfrm>
          <a:prstGeom prst="rect">
            <a:avLst/>
          </a:prstGeom>
        </p:spPr>
      </p:pic>
      <p:grpSp>
        <p:nvGrpSpPr>
          <p:cNvPr id="50" name="Group 5">
            <a:extLst>
              <a:ext uri="{FF2B5EF4-FFF2-40B4-BE49-F238E27FC236}">
                <a16:creationId xmlns:a16="http://schemas.microsoft.com/office/drawing/2014/main" id="{87E83CA8-3F75-438D-B929-252866FDDCF4}"/>
              </a:ext>
            </a:extLst>
          </p:cNvPr>
          <p:cNvGrpSpPr/>
          <p:nvPr/>
        </p:nvGrpSpPr>
        <p:grpSpPr>
          <a:xfrm>
            <a:off x="0" y="0"/>
            <a:ext cx="8792788" cy="1089969"/>
            <a:chOff x="0" y="0"/>
            <a:chExt cx="21934750" cy="2719070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D54D408D-A4F2-4836-BBF5-1CC2EB6B36BE}"/>
                </a:ext>
              </a:extLst>
            </p:cNvPr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05445E"/>
            </a:solidFill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65653ACA-FEBC-47F8-8E7E-C6BD1309A247}"/>
                </a:ext>
              </a:extLst>
            </p:cNvPr>
            <p:cNvSpPr/>
            <p:nvPr/>
          </p:nvSpPr>
          <p:spPr>
            <a:xfrm>
              <a:off x="0" y="450850"/>
              <a:ext cx="21934749" cy="2269490"/>
            </a:xfrm>
            <a:custGeom>
              <a:avLst/>
              <a:gdLst/>
              <a:ahLst/>
              <a:cxnLst/>
              <a:rect l="l" t="t" r="r" b="b"/>
              <a:pathLst>
                <a:path w="21934749" h="2269490">
                  <a:moveTo>
                    <a:pt x="21345469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21345469" y="2269490"/>
                  </a:lnTo>
                  <a:lnTo>
                    <a:pt x="21345469" y="2268220"/>
                  </a:lnTo>
                  <a:lnTo>
                    <a:pt x="21934749" y="113411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pic>
        <p:nvPicPr>
          <p:cNvPr id="53" name="Picture 8">
            <a:extLst>
              <a:ext uri="{FF2B5EF4-FFF2-40B4-BE49-F238E27FC236}">
                <a16:creationId xmlns:a16="http://schemas.microsoft.com/office/drawing/2014/main" id="{094EB714-96E2-42FE-9F1C-A2388B854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015" y="393806"/>
            <a:ext cx="507515" cy="507515"/>
          </a:xfrm>
          <a:prstGeom prst="rect">
            <a:avLst/>
          </a:prstGeom>
        </p:spPr>
      </p:pic>
      <p:pic>
        <p:nvPicPr>
          <p:cNvPr id="54" name="Picture 9">
            <a:extLst>
              <a:ext uri="{FF2B5EF4-FFF2-40B4-BE49-F238E27FC236}">
                <a16:creationId xmlns:a16="http://schemas.microsoft.com/office/drawing/2014/main" id="{DAE716D4-0EAD-486C-8424-82761BA2EE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104" r="5900"/>
          <a:stretch>
            <a:fillRect/>
          </a:stretch>
        </p:blipFill>
        <p:spPr>
          <a:xfrm>
            <a:off x="10760687" y="0"/>
            <a:ext cx="7560200" cy="10287000"/>
          </a:xfrm>
          <a:prstGeom prst="rect">
            <a:avLst/>
          </a:prstGeom>
        </p:spPr>
      </p:pic>
      <p:grpSp>
        <p:nvGrpSpPr>
          <p:cNvPr id="55" name="Group 10">
            <a:extLst>
              <a:ext uri="{FF2B5EF4-FFF2-40B4-BE49-F238E27FC236}">
                <a16:creationId xmlns:a16="http://schemas.microsoft.com/office/drawing/2014/main" id="{3B1B9E73-20C0-4115-9E90-B361C53178AD}"/>
              </a:ext>
            </a:extLst>
          </p:cNvPr>
          <p:cNvGrpSpPr/>
          <p:nvPr/>
        </p:nvGrpSpPr>
        <p:grpSpPr>
          <a:xfrm>
            <a:off x="10838432" y="-261323"/>
            <a:ext cx="7676685" cy="10809649"/>
            <a:chOff x="0" y="0"/>
            <a:chExt cx="2596805" cy="3656597"/>
          </a:xfrm>
        </p:grpSpPr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D51C8F82-16B3-4D0C-8D0F-E65702F0924B}"/>
                </a:ext>
              </a:extLst>
            </p:cNvPr>
            <p:cNvSpPr/>
            <p:nvPr/>
          </p:nvSpPr>
          <p:spPr>
            <a:xfrm>
              <a:off x="0" y="0"/>
              <a:ext cx="2596805" cy="3656597"/>
            </a:xfrm>
            <a:custGeom>
              <a:avLst/>
              <a:gdLst/>
              <a:ahLst/>
              <a:cxnLst/>
              <a:rect l="l" t="t" r="r" b="b"/>
              <a:pathLst>
                <a:path w="2596805" h="3656597">
                  <a:moveTo>
                    <a:pt x="0" y="0"/>
                  </a:moveTo>
                  <a:lnTo>
                    <a:pt x="2596805" y="0"/>
                  </a:lnTo>
                  <a:lnTo>
                    <a:pt x="2596805" y="3656597"/>
                  </a:lnTo>
                  <a:lnTo>
                    <a:pt x="0" y="3656597"/>
                  </a:lnTo>
                  <a:close/>
                </a:path>
              </a:pathLst>
            </a:custGeom>
            <a:solidFill>
              <a:srgbClr val="191919">
                <a:alpha val="7098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7" name="AutoShape 12">
            <a:extLst>
              <a:ext uri="{FF2B5EF4-FFF2-40B4-BE49-F238E27FC236}">
                <a16:creationId xmlns:a16="http://schemas.microsoft.com/office/drawing/2014/main" id="{436D08AA-5546-4B6A-8E81-DDF879591006}"/>
              </a:ext>
            </a:extLst>
          </p:cNvPr>
          <p:cNvSpPr/>
          <p:nvPr/>
        </p:nvSpPr>
        <p:spPr>
          <a:xfrm rot="-5400000">
            <a:off x="10980589" y="5482386"/>
            <a:ext cx="6722298" cy="0"/>
          </a:xfrm>
          <a:prstGeom prst="line">
            <a:avLst/>
          </a:prstGeom>
          <a:ln w="38100" cap="rnd">
            <a:solidFill>
              <a:srgbClr val="75E6D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8" name="Picture 13">
            <a:extLst>
              <a:ext uri="{FF2B5EF4-FFF2-40B4-BE49-F238E27FC236}">
                <a16:creationId xmlns:a16="http://schemas.microsoft.com/office/drawing/2014/main" id="{DADF7000-618F-4691-9536-3DBBFCC63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55334" y="4292875"/>
            <a:ext cx="172808" cy="172808"/>
          </a:xfrm>
          <a:prstGeom prst="rect">
            <a:avLst/>
          </a:prstGeom>
        </p:spPr>
      </p:pic>
      <p:pic>
        <p:nvPicPr>
          <p:cNvPr id="59" name="Picture 14">
            <a:extLst>
              <a:ext uri="{FF2B5EF4-FFF2-40B4-BE49-F238E27FC236}">
                <a16:creationId xmlns:a16="http://schemas.microsoft.com/office/drawing/2014/main" id="{07500280-E165-4EE7-B064-8CF689184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55334" y="6530701"/>
            <a:ext cx="172808" cy="172808"/>
          </a:xfrm>
          <a:prstGeom prst="rect">
            <a:avLst/>
          </a:prstGeom>
        </p:spPr>
      </p:pic>
      <p:pic>
        <p:nvPicPr>
          <p:cNvPr id="60" name="Picture 15">
            <a:extLst>
              <a:ext uri="{FF2B5EF4-FFF2-40B4-BE49-F238E27FC236}">
                <a16:creationId xmlns:a16="http://schemas.microsoft.com/office/drawing/2014/main" id="{7C8091DE-012D-4D62-8B61-D1EB4AE0A5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55334" y="8776001"/>
            <a:ext cx="172808" cy="172808"/>
          </a:xfrm>
          <a:prstGeom prst="rect">
            <a:avLst/>
          </a:prstGeom>
        </p:spPr>
      </p:pic>
      <p:pic>
        <p:nvPicPr>
          <p:cNvPr id="61" name="Picture 16">
            <a:extLst>
              <a:ext uri="{FF2B5EF4-FFF2-40B4-BE49-F238E27FC236}">
                <a16:creationId xmlns:a16="http://schemas.microsoft.com/office/drawing/2014/main" id="{045E250D-2F22-48AC-BC49-AD8B3A3AB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502081" y="1841031"/>
            <a:ext cx="1327331" cy="1973726"/>
          </a:xfrm>
          <a:prstGeom prst="rect">
            <a:avLst/>
          </a:prstGeom>
        </p:spPr>
      </p:pic>
      <p:pic>
        <p:nvPicPr>
          <p:cNvPr id="62" name="Picture 17">
            <a:extLst>
              <a:ext uri="{FF2B5EF4-FFF2-40B4-BE49-F238E27FC236}">
                <a16:creationId xmlns:a16="http://schemas.microsoft.com/office/drawing/2014/main" id="{BC440F75-2D04-42AC-8B5D-F93FB99D3D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55334" y="2086818"/>
            <a:ext cx="172808" cy="172808"/>
          </a:xfrm>
          <a:prstGeom prst="rect">
            <a:avLst/>
          </a:prstGeom>
        </p:spPr>
      </p:pic>
      <p:pic>
        <p:nvPicPr>
          <p:cNvPr id="63" name="Picture 18">
            <a:extLst>
              <a:ext uri="{FF2B5EF4-FFF2-40B4-BE49-F238E27FC236}">
                <a16:creationId xmlns:a16="http://schemas.microsoft.com/office/drawing/2014/main" id="{257B2BDC-F01C-48C9-B469-B37F3AA0B5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605818" y="4054406"/>
            <a:ext cx="1607612" cy="1446851"/>
          </a:xfrm>
          <a:prstGeom prst="rect">
            <a:avLst/>
          </a:prstGeom>
        </p:spPr>
      </p:pic>
      <p:pic>
        <p:nvPicPr>
          <p:cNvPr id="64" name="Picture 19">
            <a:extLst>
              <a:ext uri="{FF2B5EF4-FFF2-40B4-BE49-F238E27FC236}">
                <a16:creationId xmlns:a16="http://schemas.microsoft.com/office/drawing/2014/main" id="{BDD1BCCF-823E-494B-BBDF-D78DDB9A92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957890" y="6451325"/>
            <a:ext cx="1871521" cy="1274974"/>
          </a:xfrm>
          <a:prstGeom prst="rect">
            <a:avLst/>
          </a:prstGeom>
        </p:spPr>
      </p:pic>
      <p:pic>
        <p:nvPicPr>
          <p:cNvPr id="65" name="Picture 20">
            <a:extLst>
              <a:ext uri="{FF2B5EF4-FFF2-40B4-BE49-F238E27FC236}">
                <a16:creationId xmlns:a16="http://schemas.microsoft.com/office/drawing/2014/main" id="{98A74BBC-3611-42CF-9D3A-C5C6A9AD65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676775" y="8500443"/>
            <a:ext cx="1465698" cy="1465698"/>
          </a:xfrm>
          <a:prstGeom prst="rect">
            <a:avLst/>
          </a:prstGeom>
        </p:spPr>
      </p:pic>
      <p:pic>
        <p:nvPicPr>
          <p:cNvPr id="66" name="Picture 21">
            <a:extLst>
              <a:ext uri="{FF2B5EF4-FFF2-40B4-BE49-F238E27FC236}">
                <a16:creationId xmlns:a16="http://schemas.microsoft.com/office/drawing/2014/main" id="{8B148808-255B-45BB-B476-3873B416A2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42567" y="2376765"/>
            <a:ext cx="431925" cy="295328"/>
          </a:xfrm>
          <a:prstGeom prst="rect">
            <a:avLst/>
          </a:prstGeom>
        </p:spPr>
      </p:pic>
      <p:sp>
        <p:nvSpPr>
          <p:cNvPr id="67" name="TextBox 22">
            <a:extLst>
              <a:ext uri="{FF2B5EF4-FFF2-40B4-BE49-F238E27FC236}">
                <a16:creationId xmlns:a16="http://schemas.microsoft.com/office/drawing/2014/main" id="{52B5F8EB-80F8-4D60-A482-B588DEBE8E3F}"/>
              </a:ext>
            </a:extLst>
          </p:cNvPr>
          <p:cNvSpPr txBox="1"/>
          <p:nvPr/>
        </p:nvSpPr>
        <p:spPr>
          <a:xfrm>
            <a:off x="867385" y="250458"/>
            <a:ext cx="7510136" cy="718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1800" spc="57">
                <a:solidFill>
                  <a:srgbClr val="FFFFFF"/>
                </a:solidFill>
                <a:latin typeface="Montserrat Classic Bold"/>
              </a:rPr>
              <a:t>ОРГАНИЗАЦИЯ ГОСУДАРСТВЕННОЙ НАУЧНО-ТЕХНИЧЕСКОЙ</a:t>
            </a:r>
          </a:p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1800" spc="57">
                <a:solidFill>
                  <a:srgbClr val="FFFFFF"/>
                </a:solidFill>
                <a:latin typeface="Montserrat Classic Bold"/>
              </a:rPr>
              <a:t>ЭКСПЕРТИЗЫ ПРОЕКТОВ И ПРОГРАММ</a:t>
            </a:r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05F9ADFC-7EFF-4DA5-8ECC-1FBE43D36EE5}"/>
              </a:ext>
            </a:extLst>
          </p:cNvPr>
          <p:cNvSpPr txBox="1"/>
          <p:nvPr/>
        </p:nvSpPr>
        <p:spPr>
          <a:xfrm>
            <a:off x="1046694" y="1494886"/>
            <a:ext cx="8616270" cy="536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39"/>
              </a:lnSpc>
            </a:pPr>
            <a:r>
              <a:rPr lang="en-US" sz="3599" b="1" spc="115" dirty="0">
                <a:solidFill>
                  <a:srgbClr val="2C92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</a:p>
          <a:p>
            <a:pPr algn="just">
              <a:lnSpc>
                <a:spcPts val="3464"/>
              </a:lnSpc>
            </a:pP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РК «О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науке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lnSpc>
                <a:spcPts val="1320"/>
              </a:lnSpc>
            </a:pPr>
            <a:endParaRPr lang="en-US" sz="2099" b="1" spc="67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464"/>
              </a:lnSpc>
            </a:pP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Постановления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РК </a:t>
            </a:r>
          </a:p>
          <a:p>
            <a:pPr marL="453390" lvl="1" indent="-226695" algn="just">
              <a:lnSpc>
                <a:spcPts val="3464"/>
              </a:lnSpc>
              <a:buFont typeface="Arial"/>
              <a:buChar char="•"/>
            </a:pPr>
            <a:r>
              <a:rPr lang="en-US" sz="2099" b="1" spc="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519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«О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научных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советах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3390" lvl="1" indent="-226695" algn="just">
              <a:lnSpc>
                <a:spcPts val="3464"/>
              </a:lnSpc>
              <a:buFont typeface="Arial"/>
              <a:buChar char="•"/>
            </a:pP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№575 «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базового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грантового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программно-целевого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финансирования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научной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(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научно-технической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3390" lvl="1" indent="-226695" algn="just">
              <a:lnSpc>
                <a:spcPts val="3464"/>
              </a:lnSpc>
              <a:buFont typeface="Arial"/>
              <a:buChar char="•"/>
            </a:pP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№891 «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научно-технической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99" b="1" spc="67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</a:t>
            </a:r>
            <a:r>
              <a:rPr lang="en-US" sz="2099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>
              <a:lnSpc>
                <a:spcPts val="3464"/>
              </a:lnSpc>
              <a:spcBef>
                <a:spcPct val="0"/>
              </a:spcBef>
            </a:pPr>
            <a:endParaRPr lang="en-US" sz="2099" b="1" spc="67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24">
            <a:extLst>
              <a:ext uri="{FF2B5EF4-FFF2-40B4-BE49-F238E27FC236}">
                <a16:creationId xmlns:a16="http://schemas.microsoft.com/office/drawing/2014/main" id="{C615F464-4B4F-4095-B567-0B84CB3314CC}"/>
              </a:ext>
            </a:extLst>
          </p:cNvPr>
          <p:cNvGrpSpPr/>
          <p:nvPr/>
        </p:nvGrpSpPr>
        <p:grpSpPr>
          <a:xfrm>
            <a:off x="14593832" y="1640142"/>
            <a:ext cx="3528515" cy="2409271"/>
            <a:chOff x="0" y="-9525"/>
            <a:chExt cx="4704687" cy="3212361"/>
          </a:xfrm>
        </p:grpSpPr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D2A71F2B-6EE4-4283-90EB-013B47030EBE}"/>
                </a:ext>
              </a:extLst>
            </p:cNvPr>
            <p:cNvSpPr txBox="1"/>
            <p:nvPr/>
          </p:nvSpPr>
          <p:spPr>
            <a:xfrm>
              <a:off x="0" y="-9525"/>
              <a:ext cx="4704687" cy="353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0"/>
                </a:lnSpc>
              </a:pPr>
              <a:endParaRPr/>
            </a:p>
          </p:txBody>
        </p:sp>
        <p:sp>
          <p:nvSpPr>
            <p:cNvPr id="71" name="TextBox 26">
              <a:extLst>
                <a:ext uri="{FF2B5EF4-FFF2-40B4-BE49-F238E27FC236}">
                  <a16:creationId xmlns:a16="http://schemas.microsoft.com/office/drawing/2014/main" id="{51D32770-8653-4A63-961E-EA59C9AEA7A0}"/>
                </a:ext>
              </a:extLst>
            </p:cNvPr>
            <p:cNvSpPr txBox="1"/>
            <p:nvPr/>
          </p:nvSpPr>
          <p:spPr>
            <a:xfrm>
              <a:off x="0" y="1006764"/>
              <a:ext cx="4646604" cy="2196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2"/>
                </a:lnSpc>
              </a:pP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Проверка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на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соблюдение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</a:p>
            <a:p>
              <a:pPr>
                <a:lnSpc>
                  <a:spcPts val="2072"/>
                </a:lnSpc>
              </a:pP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требований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конкурсной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</a:p>
            <a:p>
              <a:pPr>
                <a:lnSpc>
                  <a:spcPts val="2072"/>
                </a:lnSpc>
              </a:pP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документации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,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наличие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ИРН, </a:t>
              </a:r>
            </a:p>
            <a:p>
              <a:pPr>
                <a:lnSpc>
                  <a:spcPts val="2072"/>
                </a:lnSpc>
              </a:pP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отсутствие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фактов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плагиата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</a:p>
            <a:p>
              <a:pPr>
                <a:lnSpc>
                  <a:spcPts val="2072"/>
                </a:lnSpc>
              </a:pP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и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дублирования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</a:p>
            <a:p>
              <a:pPr>
                <a:lnSpc>
                  <a:spcPts val="2663"/>
                </a:lnSpc>
              </a:pPr>
              <a:endParaRPr lang="en-US" sz="1400" spc="42" dirty="0">
                <a:solidFill>
                  <a:srgbClr val="FFFFFF"/>
                </a:solidFill>
                <a:latin typeface="Arimo Bold"/>
              </a:endParaRPr>
            </a:p>
          </p:txBody>
        </p:sp>
        <p:sp>
          <p:nvSpPr>
            <p:cNvPr id="72" name="TextBox 27">
              <a:extLst>
                <a:ext uri="{FF2B5EF4-FFF2-40B4-BE49-F238E27FC236}">
                  <a16:creationId xmlns:a16="http://schemas.microsoft.com/office/drawing/2014/main" id="{F6F9CD6F-E71D-405E-9D07-4565ECD446C8}"/>
                </a:ext>
              </a:extLst>
            </p:cNvPr>
            <p:cNvSpPr txBox="1"/>
            <p:nvPr/>
          </p:nvSpPr>
          <p:spPr>
            <a:xfrm>
              <a:off x="0" y="496478"/>
              <a:ext cx="4646604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1800" spc="81" dirty="0">
                  <a:solidFill>
                    <a:srgbClr val="FFFF00"/>
                  </a:solidFill>
                  <a:latin typeface="Aileron Regular Bold"/>
                </a:rPr>
                <a:t>15 РАБОЧИХ ДНЕЙ</a:t>
              </a:r>
            </a:p>
          </p:txBody>
        </p:sp>
      </p:grpSp>
      <p:grpSp>
        <p:nvGrpSpPr>
          <p:cNvPr id="73" name="Group 28">
            <a:extLst>
              <a:ext uri="{FF2B5EF4-FFF2-40B4-BE49-F238E27FC236}">
                <a16:creationId xmlns:a16="http://schemas.microsoft.com/office/drawing/2014/main" id="{770844D7-1285-4437-AA0C-81FC6D2ABFE3}"/>
              </a:ext>
            </a:extLst>
          </p:cNvPr>
          <p:cNvGrpSpPr/>
          <p:nvPr/>
        </p:nvGrpSpPr>
        <p:grpSpPr>
          <a:xfrm>
            <a:off x="11036819" y="3925011"/>
            <a:ext cx="3218515" cy="1069350"/>
            <a:chOff x="0" y="-19050"/>
            <a:chExt cx="4291354" cy="1425801"/>
          </a:xfrm>
        </p:grpSpPr>
        <p:sp>
          <p:nvSpPr>
            <p:cNvPr id="74" name="TextBox 29">
              <a:extLst>
                <a:ext uri="{FF2B5EF4-FFF2-40B4-BE49-F238E27FC236}">
                  <a16:creationId xmlns:a16="http://schemas.microsoft.com/office/drawing/2014/main" id="{D0727AEB-3380-4A88-9D13-A61F725ABC53}"/>
                </a:ext>
              </a:extLst>
            </p:cNvPr>
            <p:cNvSpPr txBox="1"/>
            <p:nvPr/>
          </p:nvSpPr>
          <p:spPr>
            <a:xfrm>
              <a:off x="0" y="-19050"/>
              <a:ext cx="4291354" cy="354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43"/>
                </a:lnSpc>
              </a:pPr>
              <a:endParaRPr/>
            </a:p>
          </p:txBody>
        </p:sp>
        <p:sp>
          <p:nvSpPr>
            <p:cNvPr id="75" name="TextBox 30">
              <a:extLst>
                <a:ext uri="{FF2B5EF4-FFF2-40B4-BE49-F238E27FC236}">
                  <a16:creationId xmlns:a16="http://schemas.microsoft.com/office/drawing/2014/main" id="{7A44BBCC-3A7B-45FE-AAC0-FD26C332FBD8}"/>
                </a:ext>
              </a:extLst>
            </p:cNvPr>
            <p:cNvSpPr txBox="1"/>
            <p:nvPr/>
          </p:nvSpPr>
          <p:spPr>
            <a:xfrm>
              <a:off x="0" y="981078"/>
              <a:ext cx="4238374" cy="425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63"/>
                </a:lnSpc>
              </a:pPr>
              <a:r>
                <a:rPr lang="en-US" sz="1799" spc="53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Отбор</a:t>
              </a:r>
              <a:r>
                <a:rPr lang="en-US" sz="1799" spc="53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799" spc="53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трех</a:t>
              </a:r>
              <a:r>
                <a:rPr lang="en-US" sz="1799" spc="53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799" spc="53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экспертов</a:t>
              </a:r>
              <a:endParaRPr lang="en-US" sz="1799" spc="53" dirty="0">
                <a:solidFill>
                  <a:srgbClr val="FFFFFF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endParaRPr>
            </a:p>
          </p:txBody>
        </p:sp>
        <p:sp>
          <p:nvSpPr>
            <p:cNvPr id="76" name="TextBox 31">
              <a:extLst>
                <a:ext uri="{FF2B5EF4-FFF2-40B4-BE49-F238E27FC236}">
                  <a16:creationId xmlns:a16="http://schemas.microsoft.com/office/drawing/2014/main" id="{987DDDDC-FD9B-44DC-8B8B-599B7210A271}"/>
                </a:ext>
              </a:extLst>
            </p:cNvPr>
            <p:cNvSpPr txBox="1"/>
            <p:nvPr/>
          </p:nvSpPr>
          <p:spPr>
            <a:xfrm>
              <a:off x="0" y="482923"/>
              <a:ext cx="4238374" cy="41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63"/>
                </a:lnSpc>
              </a:pPr>
              <a:r>
                <a:rPr lang="en-US" sz="1799" spc="80">
                  <a:solidFill>
                    <a:srgbClr val="75E6DA"/>
                  </a:solidFill>
                  <a:latin typeface="Aileron Regular Bold"/>
                </a:rPr>
                <a:t>7 РАБОЧИХ ДНЕЙ</a:t>
              </a:r>
            </a:p>
          </p:txBody>
        </p:sp>
      </p:grpSp>
      <p:grpSp>
        <p:nvGrpSpPr>
          <p:cNvPr id="77" name="Group 32">
            <a:extLst>
              <a:ext uri="{FF2B5EF4-FFF2-40B4-BE49-F238E27FC236}">
                <a16:creationId xmlns:a16="http://schemas.microsoft.com/office/drawing/2014/main" id="{7C61D4A9-E30D-480D-84B9-0B8CA2F7F106}"/>
              </a:ext>
            </a:extLst>
          </p:cNvPr>
          <p:cNvGrpSpPr/>
          <p:nvPr/>
        </p:nvGrpSpPr>
        <p:grpSpPr>
          <a:xfrm>
            <a:off x="14593832" y="6090476"/>
            <a:ext cx="4149714" cy="2557046"/>
            <a:chOff x="0" y="-9525"/>
            <a:chExt cx="5532952" cy="3409394"/>
          </a:xfrm>
        </p:grpSpPr>
        <p:sp>
          <p:nvSpPr>
            <p:cNvPr id="78" name="TextBox 33">
              <a:extLst>
                <a:ext uri="{FF2B5EF4-FFF2-40B4-BE49-F238E27FC236}">
                  <a16:creationId xmlns:a16="http://schemas.microsoft.com/office/drawing/2014/main" id="{0A1074C2-819B-4C4E-B7EC-1960B5FC845F}"/>
                </a:ext>
              </a:extLst>
            </p:cNvPr>
            <p:cNvSpPr txBox="1"/>
            <p:nvPr/>
          </p:nvSpPr>
          <p:spPr>
            <a:xfrm>
              <a:off x="0" y="-9525"/>
              <a:ext cx="5532952" cy="353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0"/>
                </a:lnSpc>
              </a:pPr>
              <a:endParaRPr/>
            </a:p>
          </p:txBody>
        </p:sp>
        <p:sp>
          <p:nvSpPr>
            <p:cNvPr id="79" name="TextBox 34">
              <a:extLst>
                <a:ext uri="{FF2B5EF4-FFF2-40B4-BE49-F238E27FC236}">
                  <a16:creationId xmlns:a16="http://schemas.microsoft.com/office/drawing/2014/main" id="{4D1ECF84-6364-4BE6-8807-29470B112893}"/>
                </a:ext>
              </a:extLst>
            </p:cNvPr>
            <p:cNvSpPr txBox="1"/>
            <p:nvPr/>
          </p:nvSpPr>
          <p:spPr>
            <a:xfrm>
              <a:off x="0" y="998015"/>
              <a:ext cx="5464644" cy="2401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1800" spc="54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Проведение</a:t>
              </a:r>
              <a:r>
                <a:rPr lang="en-US" sz="1800" spc="54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ГНТЭ</a:t>
              </a:r>
            </a:p>
            <a:p>
              <a:pPr>
                <a:lnSpc>
                  <a:spcPts val="2072"/>
                </a:lnSpc>
              </a:pP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(20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рабочих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дней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- ГНТЭ,</a:t>
              </a:r>
            </a:p>
            <a:p>
              <a:pPr>
                <a:lnSpc>
                  <a:spcPts val="2072"/>
                </a:lnSpc>
              </a:pP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7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рабочих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дней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-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оценка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обоснованности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запрашиваемого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400" spc="42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финансирования</a:t>
              </a:r>
              <a:r>
                <a:rPr lang="en-US" sz="1400" spc="42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)</a:t>
              </a:r>
            </a:p>
            <a:p>
              <a:pPr>
                <a:lnSpc>
                  <a:spcPts val="2664"/>
                </a:lnSpc>
              </a:pPr>
              <a:endParaRPr lang="en-US" sz="1400" spc="42" dirty="0">
                <a:solidFill>
                  <a:srgbClr val="FFFFFF"/>
                </a:solidFill>
                <a:latin typeface="Aileron Regular Bold"/>
              </a:endParaRPr>
            </a:p>
            <a:p>
              <a:pPr>
                <a:lnSpc>
                  <a:spcPts val="2664"/>
                </a:lnSpc>
              </a:pPr>
              <a:endParaRPr lang="en-US" sz="1400" spc="42" dirty="0">
                <a:solidFill>
                  <a:srgbClr val="FFFFFF"/>
                </a:solidFill>
                <a:latin typeface="Aileron Regular Bold"/>
              </a:endParaRPr>
            </a:p>
          </p:txBody>
        </p:sp>
        <p:sp>
          <p:nvSpPr>
            <p:cNvPr id="80" name="TextBox 35">
              <a:extLst>
                <a:ext uri="{FF2B5EF4-FFF2-40B4-BE49-F238E27FC236}">
                  <a16:creationId xmlns:a16="http://schemas.microsoft.com/office/drawing/2014/main" id="{FA3E5AE8-3CFD-4473-83B7-76040A3999CF}"/>
                </a:ext>
              </a:extLst>
            </p:cNvPr>
            <p:cNvSpPr txBox="1"/>
            <p:nvPr/>
          </p:nvSpPr>
          <p:spPr>
            <a:xfrm>
              <a:off x="0" y="496478"/>
              <a:ext cx="5464644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1800" spc="81" dirty="0">
                  <a:solidFill>
                    <a:srgbClr val="FFFF00"/>
                  </a:solidFill>
                  <a:latin typeface="Aileron Regular Bold"/>
                </a:rPr>
                <a:t>27 РАБОЧИХ ДНЕЙ</a:t>
              </a:r>
            </a:p>
          </p:txBody>
        </p:sp>
      </p:grpSp>
      <p:grpSp>
        <p:nvGrpSpPr>
          <p:cNvPr id="81" name="Group 36">
            <a:extLst>
              <a:ext uri="{FF2B5EF4-FFF2-40B4-BE49-F238E27FC236}">
                <a16:creationId xmlns:a16="http://schemas.microsoft.com/office/drawing/2014/main" id="{1F658B1F-445A-4857-8D37-DC8A50E2EE27}"/>
              </a:ext>
            </a:extLst>
          </p:cNvPr>
          <p:cNvGrpSpPr/>
          <p:nvPr/>
        </p:nvGrpSpPr>
        <p:grpSpPr>
          <a:xfrm>
            <a:off x="10760687" y="8016556"/>
            <a:ext cx="3300742" cy="1357274"/>
            <a:chOff x="0" y="-9525"/>
            <a:chExt cx="4400990" cy="1809699"/>
          </a:xfrm>
        </p:grpSpPr>
        <p:sp>
          <p:nvSpPr>
            <p:cNvPr id="82" name="TextBox 37">
              <a:extLst>
                <a:ext uri="{FF2B5EF4-FFF2-40B4-BE49-F238E27FC236}">
                  <a16:creationId xmlns:a16="http://schemas.microsoft.com/office/drawing/2014/main" id="{3DFA7BBD-0C0B-409C-8DF8-31B8C744E536}"/>
                </a:ext>
              </a:extLst>
            </p:cNvPr>
            <p:cNvSpPr txBox="1"/>
            <p:nvPr/>
          </p:nvSpPr>
          <p:spPr>
            <a:xfrm>
              <a:off x="0" y="-9525"/>
              <a:ext cx="4400990" cy="353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0"/>
                </a:lnSpc>
              </a:pPr>
              <a:endParaRPr/>
            </a:p>
          </p:txBody>
        </p:sp>
        <p:sp>
          <p:nvSpPr>
            <p:cNvPr id="83" name="TextBox 38">
              <a:extLst>
                <a:ext uri="{FF2B5EF4-FFF2-40B4-BE49-F238E27FC236}">
                  <a16:creationId xmlns:a16="http://schemas.microsoft.com/office/drawing/2014/main" id="{D7C36E9B-D17B-4E75-9C68-A5605E719401}"/>
                </a:ext>
              </a:extLst>
            </p:cNvPr>
            <p:cNvSpPr txBox="1"/>
            <p:nvPr/>
          </p:nvSpPr>
          <p:spPr>
            <a:xfrm>
              <a:off x="0" y="912751"/>
              <a:ext cx="4346657" cy="887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64"/>
                </a:lnSpc>
              </a:pPr>
              <a:r>
                <a:rPr lang="en-US" sz="1800" spc="53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Рассмотрение</a:t>
              </a:r>
              <a:r>
                <a:rPr lang="en-US" sz="1800" spc="53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800" spc="53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на</a:t>
              </a:r>
              <a:r>
                <a:rPr lang="en-US" sz="1800" spc="53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ННС и </a:t>
              </a:r>
            </a:p>
            <a:p>
              <a:pPr algn="r">
                <a:lnSpc>
                  <a:spcPts val="2664"/>
                </a:lnSpc>
              </a:pPr>
              <a:r>
                <a:rPr lang="en-US" sz="1800" spc="53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принятие</a:t>
              </a:r>
              <a:r>
                <a:rPr lang="en-US" sz="1800" spc="53" dirty="0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en-US" sz="1800" spc="53" dirty="0" err="1">
                  <a:solidFill>
                    <a:srgbClr val="FFFFFF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решений</a:t>
              </a:r>
              <a:endParaRPr lang="en-US" sz="1800" spc="53" dirty="0">
                <a:solidFill>
                  <a:srgbClr val="FFFFFF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endParaRPr>
            </a:p>
          </p:txBody>
        </p:sp>
        <p:sp>
          <p:nvSpPr>
            <p:cNvPr id="84" name="TextBox 39">
              <a:extLst>
                <a:ext uri="{FF2B5EF4-FFF2-40B4-BE49-F238E27FC236}">
                  <a16:creationId xmlns:a16="http://schemas.microsoft.com/office/drawing/2014/main" id="{0FA56E89-023A-400C-B6B4-D69942EB1DD4}"/>
                </a:ext>
              </a:extLst>
            </p:cNvPr>
            <p:cNvSpPr txBox="1"/>
            <p:nvPr/>
          </p:nvSpPr>
          <p:spPr>
            <a:xfrm>
              <a:off x="0" y="506002"/>
              <a:ext cx="4346657" cy="318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57"/>
                </a:lnSpc>
              </a:pPr>
              <a:endParaRPr/>
            </a:p>
          </p:txBody>
        </p:sp>
      </p:grpSp>
      <p:sp>
        <p:nvSpPr>
          <p:cNvPr id="85" name="TextBox 40">
            <a:extLst>
              <a:ext uri="{FF2B5EF4-FFF2-40B4-BE49-F238E27FC236}">
                <a16:creationId xmlns:a16="http://schemas.microsoft.com/office/drawing/2014/main" id="{6BF03E73-C0C5-4D1F-8940-A08789590765}"/>
              </a:ext>
            </a:extLst>
          </p:cNvPr>
          <p:cNvSpPr txBox="1"/>
          <p:nvPr/>
        </p:nvSpPr>
        <p:spPr>
          <a:xfrm>
            <a:off x="10668563" y="971550"/>
            <a:ext cx="7763612" cy="47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75E6DA"/>
                </a:solidFill>
                <a:latin typeface="Open Sans 2 Bold"/>
              </a:rPr>
              <a:t>Этапы и сроки проведения ГНТЭ</a:t>
            </a:r>
          </a:p>
        </p:txBody>
      </p:sp>
      <p:pic>
        <p:nvPicPr>
          <p:cNvPr id="86" name="Picture 41">
            <a:extLst>
              <a:ext uri="{FF2B5EF4-FFF2-40B4-BE49-F238E27FC236}">
                <a16:creationId xmlns:a16="http://schemas.microsoft.com/office/drawing/2014/main" id="{98AD3FE9-8A45-42AA-B359-BA66322601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74015" y="2928866"/>
            <a:ext cx="400477" cy="273826"/>
          </a:xfrm>
          <a:prstGeom prst="rect">
            <a:avLst/>
          </a:prstGeom>
        </p:spPr>
      </p:pic>
      <p:sp>
        <p:nvSpPr>
          <p:cNvPr id="87" name="TextBox 42">
            <a:extLst>
              <a:ext uri="{FF2B5EF4-FFF2-40B4-BE49-F238E27FC236}">
                <a16:creationId xmlns:a16="http://schemas.microsoft.com/office/drawing/2014/main" id="{9B47408A-28D2-4119-B2F6-2EAA2C5CCE94}"/>
              </a:ext>
            </a:extLst>
          </p:cNvPr>
          <p:cNvSpPr txBox="1"/>
          <p:nvPr/>
        </p:nvSpPr>
        <p:spPr>
          <a:xfrm>
            <a:off x="1651169" y="7494911"/>
            <a:ext cx="9385649" cy="794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9"/>
              </a:lnSpc>
              <a:spcBef>
                <a:spcPct val="0"/>
              </a:spcBef>
            </a:pPr>
            <a:r>
              <a:rPr lang="en-US" sz="1987" b="1" spc="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987" b="1" spc="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987" b="1" spc="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НЦГНТЭ</a:t>
            </a:r>
            <a:r>
              <a:rPr lang="ru-RU" sz="1987" b="1" spc="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987" b="1" spc="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ОРГАНИЗАТОРОМ </a:t>
            </a:r>
          </a:p>
          <a:p>
            <a:pPr algn="just">
              <a:lnSpc>
                <a:spcPts val="3279"/>
              </a:lnSpc>
              <a:spcBef>
                <a:spcPct val="0"/>
              </a:spcBef>
            </a:pPr>
            <a:r>
              <a:rPr lang="en-US" sz="1987" b="1" spc="6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НАУЧНО-ТЕХНИЧЕСКОЙ ЭКСПЕРТИЗЫ</a:t>
            </a:r>
          </a:p>
        </p:txBody>
      </p:sp>
      <p:sp>
        <p:nvSpPr>
          <p:cNvPr id="88" name="AutoShape 43">
            <a:extLst>
              <a:ext uri="{FF2B5EF4-FFF2-40B4-BE49-F238E27FC236}">
                <a16:creationId xmlns:a16="http://schemas.microsoft.com/office/drawing/2014/main" id="{911023CB-252C-4BB2-8940-816D4D63E7E2}"/>
              </a:ext>
            </a:extLst>
          </p:cNvPr>
          <p:cNvSpPr/>
          <p:nvPr/>
        </p:nvSpPr>
        <p:spPr>
          <a:xfrm>
            <a:off x="1457264" y="7454967"/>
            <a:ext cx="387810" cy="0"/>
          </a:xfrm>
          <a:prstGeom prst="line">
            <a:avLst/>
          </a:prstGeom>
          <a:ln w="28575" cap="rnd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9" name="AutoShape 44">
            <a:extLst>
              <a:ext uri="{FF2B5EF4-FFF2-40B4-BE49-F238E27FC236}">
                <a16:creationId xmlns:a16="http://schemas.microsoft.com/office/drawing/2014/main" id="{6875EEAF-132C-4266-AF1E-1363BDB51BF7}"/>
              </a:ext>
            </a:extLst>
          </p:cNvPr>
          <p:cNvSpPr/>
          <p:nvPr/>
        </p:nvSpPr>
        <p:spPr>
          <a:xfrm>
            <a:off x="9528531" y="8482859"/>
            <a:ext cx="454172" cy="0"/>
          </a:xfrm>
          <a:prstGeom prst="line">
            <a:avLst/>
          </a:prstGeom>
          <a:ln w="38100" cap="rnd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0" name="AutoShape 45">
            <a:extLst>
              <a:ext uri="{FF2B5EF4-FFF2-40B4-BE49-F238E27FC236}">
                <a16:creationId xmlns:a16="http://schemas.microsoft.com/office/drawing/2014/main" id="{A39D6C67-E522-4377-AC64-F2E9AE674BAE}"/>
              </a:ext>
            </a:extLst>
          </p:cNvPr>
          <p:cNvSpPr/>
          <p:nvPr/>
        </p:nvSpPr>
        <p:spPr>
          <a:xfrm rot="-5400000">
            <a:off x="9738884" y="8272506"/>
            <a:ext cx="454172" cy="0"/>
          </a:xfrm>
          <a:prstGeom prst="line">
            <a:avLst/>
          </a:prstGeom>
          <a:ln w="38100" cap="rnd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" name="AutoShape 46">
            <a:extLst>
              <a:ext uri="{FF2B5EF4-FFF2-40B4-BE49-F238E27FC236}">
                <a16:creationId xmlns:a16="http://schemas.microsoft.com/office/drawing/2014/main" id="{721CDF26-E59A-4DBF-875C-CB9D8243B25C}"/>
              </a:ext>
            </a:extLst>
          </p:cNvPr>
          <p:cNvSpPr/>
          <p:nvPr/>
        </p:nvSpPr>
        <p:spPr>
          <a:xfrm rot="-5400000">
            <a:off x="1263359" y="7634585"/>
            <a:ext cx="387810" cy="0"/>
          </a:xfrm>
          <a:prstGeom prst="line">
            <a:avLst/>
          </a:prstGeom>
          <a:ln w="28575" cap="rnd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933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E275F1A-D6CB-4012-BBEB-536388A8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44" r="34258"/>
          <a:stretch>
            <a:fillRect/>
          </a:stretch>
        </p:blipFill>
        <p:spPr>
          <a:xfrm>
            <a:off x="9648119" y="-105327"/>
            <a:ext cx="9144000" cy="1049765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0F44FB7-A177-40E0-9073-A74D89945F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9563196" y="0"/>
            <a:ext cx="18288000" cy="1027453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BE3A5B-BE82-4AE1-804B-F55C2FA60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65089" y="5914144"/>
            <a:ext cx="728773" cy="728773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D2088AA9-453D-4C15-ADBA-261B1615877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51015" y="208721"/>
            <a:ext cx="877685" cy="877685"/>
            <a:chOff x="0" y="0"/>
            <a:chExt cx="14400530" cy="1440053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D83124A-5660-4C26-9E2C-E9EDCC69865F}"/>
                </a:ext>
              </a:extLst>
            </p:cNvPr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F5417B5E-F6DB-4349-87B7-ED89659172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3018" y="460955"/>
            <a:ext cx="493678" cy="493678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15085722-02F9-4221-9533-EC23E6335674}"/>
              </a:ext>
            </a:extLst>
          </p:cNvPr>
          <p:cNvSpPr txBox="1"/>
          <p:nvPr/>
        </p:nvSpPr>
        <p:spPr>
          <a:xfrm>
            <a:off x="1066800" y="1660025"/>
            <a:ext cx="8089204" cy="110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октябре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научно-технической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F6736D7-B7DE-401B-A2CE-F98E04BABCCB}"/>
              </a:ext>
            </a:extLst>
          </p:cNvPr>
          <p:cNvSpPr txBox="1"/>
          <p:nvPr/>
        </p:nvSpPr>
        <p:spPr>
          <a:xfrm>
            <a:off x="11675411" y="9676078"/>
            <a:ext cx="7116708" cy="39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endParaRPr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5B1C934-279A-4379-9FD8-8C8522B448B5}"/>
              </a:ext>
            </a:extLst>
          </p:cNvPr>
          <p:cNvSpPr txBox="1"/>
          <p:nvPr/>
        </p:nvSpPr>
        <p:spPr>
          <a:xfrm>
            <a:off x="10041545" y="4305964"/>
            <a:ext cx="8000970" cy="122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182" lvl="1" indent="-254091" algn="just">
              <a:lnSpc>
                <a:spcPts val="3295"/>
              </a:lnSpc>
              <a:buFont typeface="Arial"/>
              <a:buChar char="•"/>
            </a:pP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оплату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казахстанским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экспертам</a:t>
            </a:r>
            <a:r>
              <a:rPr lang="en-US" sz="235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7DC46CE-FC25-4A98-A080-7126FDA4E374}"/>
              </a:ext>
            </a:extLst>
          </p:cNvPr>
          <p:cNvSpPr txBox="1"/>
          <p:nvPr/>
        </p:nvSpPr>
        <p:spPr>
          <a:xfrm>
            <a:off x="11359515" y="6054158"/>
            <a:ext cx="4607313" cy="39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Open Sans 2 Bold"/>
              </a:rPr>
              <a:t>С 10 000 ТЕНГЕ ДО 28 895 ТЕНГЕ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3E6B321-599F-4C07-9D40-79C4BF3B8A91}"/>
              </a:ext>
            </a:extLst>
          </p:cNvPr>
          <p:cNvSpPr txBox="1"/>
          <p:nvPr/>
        </p:nvSpPr>
        <p:spPr>
          <a:xfrm>
            <a:off x="1141190" y="375230"/>
            <a:ext cx="8234868" cy="84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5"/>
              </a:lnSpc>
              <a:spcBef>
                <a:spcPct val="0"/>
              </a:spcBef>
            </a:pPr>
            <a:r>
              <a:rPr lang="en-US" sz="2100" b="1" spc="67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 В ПРОЦЕССЕ ПРОВЕДЕНИЯ ГНТЭ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FFF20F0-A4CA-4CA0-BEE0-86AE1A837FD2}"/>
              </a:ext>
            </a:extLst>
          </p:cNvPr>
          <p:cNvGrpSpPr/>
          <p:nvPr/>
        </p:nvGrpSpPr>
        <p:grpSpPr>
          <a:xfrm>
            <a:off x="358111" y="4696000"/>
            <a:ext cx="895001" cy="895001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96CA133-D94F-4077-9070-7A440171DEF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285D1"/>
            </a:solid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189C6ED-5E81-4AD8-8A88-F4FD3154390F}"/>
              </a:ext>
            </a:extLst>
          </p:cNvPr>
          <p:cNvGrpSpPr/>
          <p:nvPr/>
        </p:nvGrpSpPr>
        <p:grpSpPr>
          <a:xfrm>
            <a:off x="343018" y="3449063"/>
            <a:ext cx="895001" cy="895001"/>
            <a:chOff x="0" y="0"/>
            <a:chExt cx="6350000" cy="6350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4EBFACF-5012-40AF-BCB4-7FE0F1DF424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F0D1C7F-6D63-4128-BF3B-FF040D394B5A}"/>
              </a:ext>
            </a:extLst>
          </p:cNvPr>
          <p:cNvGrpSpPr/>
          <p:nvPr/>
        </p:nvGrpSpPr>
        <p:grpSpPr>
          <a:xfrm>
            <a:off x="343018" y="6052291"/>
            <a:ext cx="895001" cy="895001"/>
            <a:chOff x="0" y="0"/>
            <a:chExt cx="6350000" cy="63500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8FEE621-5C43-4C26-9670-6653D43B618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285D1"/>
            </a:solidFill>
          </p:spPr>
        </p:sp>
      </p:grpSp>
      <p:pic>
        <p:nvPicPr>
          <p:cNvPr id="19" name="Picture 21">
            <a:extLst>
              <a:ext uri="{FF2B5EF4-FFF2-40B4-BE49-F238E27FC236}">
                <a16:creationId xmlns:a16="http://schemas.microsoft.com/office/drawing/2014/main" id="{6F0EB218-CB24-4BCA-9A5C-755E30B35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166772" y="4796086"/>
            <a:ext cx="523634" cy="598439"/>
          </a:xfrm>
          <a:prstGeom prst="rect">
            <a:avLst/>
          </a:prstGeom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48931A71-66A9-4C9E-A0C1-6F035F3DA8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5715" y="3581760"/>
            <a:ext cx="629607" cy="629607"/>
          </a:xfrm>
          <a:prstGeom prst="rect">
            <a:avLst/>
          </a:prstGeom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C04A41F2-E210-4706-BC36-03D2ED5849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75715" y="6164176"/>
            <a:ext cx="671230" cy="671230"/>
          </a:xfrm>
          <a:prstGeom prst="rect">
            <a:avLst/>
          </a:prstGeom>
        </p:spPr>
      </p:pic>
      <p:grpSp>
        <p:nvGrpSpPr>
          <p:cNvPr id="22" name="Group 24">
            <a:extLst>
              <a:ext uri="{FF2B5EF4-FFF2-40B4-BE49-F238E27FC236}">
                <a16:creationId xmlns:a16="http://schemas.microsoft.com/office/drawing/2014/main" id="{E9EBE300-A3CB-4D09-A7AD-AC5C3C1B994A}"/>
              </a:ext>
            </a:extLst>
          </p:cNvPr>
          <p:cNvGrpSpPr/>
          <p:nvPr/>
        </p:nvGrpSpPr>
        <p:grpSpPr>
          <a:xfrm>
            <a:off x="389196" y="7199217"/>
            <a:ext cx="895001" cy="895001"/>
            <a:chOff x="0" y="0"/>
            <a:chExt cx="6350000" cy="6350000"/>
          </a:xfrm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59AB0AEB-4B76-4167-BF1B-52E1B30AF4F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285D1"/>
            </a:solidFill>
          </p:spPr>
        </p:sp>
      </p:grpSp>
      <p:pic>
        <p:nvPicPr>
          <p:cNvPr id="24" name="Picture 26">
            <a:extLst>
              <a:ext uri="{FF2B5EF4-FFF2-40B4-BE49-F238E27FC236}">
                <a16:creationId xmlns:a16="http://schemas.microsoft.com/office/drawing/2014/main" id="{4D1717BA-48E9-4E74-A2C5-3C04082D00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69424" y="7350618"/>
            <a:ext cx="592199" cy="592199"/>
          </a:xfrm>
          <a:prstGeom prst="rect">
            <a:avLst/>
          </a:prstGeom>
        </p:spPr>
      </p:pic>
      <p:sp>
        <p:nvSpPr>
          <p:cNvPr id="25" name="TextBox 27">
            <a:extLst>
              <a:ext uri="{FF2B5EF4-FFF2-40B4-BE49-F238E27FC236}">
                <a16:creationId xmlns:a16="http://schemas.microsoft.com/office/drawing/2014/main" id="{A88CC761-AED2-4D9B-8F16-E08819FD981A}"/>
              </a:ext>
            </a:extLst>
          </p:cNvPr>
          <p:cNvSpPr txBox="1"/>
          <p:nvPr/>
        </p:nvSpPr>
        <p:spPr>
          <a:xfrm>
            <a:off x="1371600" y="3462333"/>
            <a:ext cx="8964375" cy="495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Пересмотрен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формальной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исключены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970"/>
              </a:lnSpc>
              <a:spcBef>
                <a:spcPct val="0"/>
              </a:spcBef>
            </a:pPr>
            <a:endParaRPr lang="en-US" b="1" spc="5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Пересмотрен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заявок</a:t>
            </a:r>
            <a:endParaRPr lang="en-US" b="1" spc="5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замены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b="1" spc="5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970"/>
              </a:lnSpc>
              <a:spcBef>
                <a:spcPct val="0"/>
              </a:spcBef>
            </a:pPr>
            <a:endParaRPr lang="en-US" b="1" spc="5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Пересмотрены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упрощены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смете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spc="5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запрашиваемой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заполняемые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подаче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</a:t>
            </a:r>
            <a:endParaRPr lang="en-US" b="1" spc="5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70"/>
              </a:lnSpc>
              <a:spcBef>
                <a:spcPct val="0"/>
              </a:spcBef>
            </a:pPr>
            <a:endParaRPr lang="en-US" b="1" spc="5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Пересмотрен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заявок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экспертами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ru-RU" b="1" spc="5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исключено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дублирование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критериев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b="1" spc="5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критериями</a:t>
            </a:r>
            <a:r>
              <a:rPr lang="en-US" b="1" spc="5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ННС)</a:t>
            </a:r>
          </a:p>
          <a:p>
            <a:pPr>
              <a:lnSpc>
                <a:spcPts val="2970"/>
              </a:lnSpc>
              <a:spcBef>
                <a:spcPct val="0"/>
              </a:spcBef>
            </a:pPr>
            <a:endParaRPr lang="en-US" sz="1800" spc="57" dirty="0">
              <a:solidFill>
                <a:srgbClr val="000000"/>
              </a:solidFill>
              <a:latin typeface="Open Sans 1 Bold"/>
            </a:endParaRPr>
          </a:p>
        </p:txBody>
      </p:sp>
      <p:pic>
        <p:nvPicPr>
          <p:cNvPr id="26" name="Picture 29">
            <a:extLst>
              <a:ext uri="{FF2B5EF4-FFF2-40B4-BE49-F238E27FC236}">
                <a16:creationId xmlns:a16="http://schemas.microsoft.com/office/drawing/2014/main" id="{C49A78EC-2AB0-4BDC-BB61-EB6494591E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43794" y="4844281"/>
            <a:ext cx="523634" cy="59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0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0F18B5-6E17-42E5-B3E5-39878A743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2" y="626347"/>
            <a:ext cx="16840317" cy="9535224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F78B0B8-7E74-4B28-AEE9-F2C4D440F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780287"/>
              </p:ext>
            </p:extLst>
          </p:nvPr>
        </p:nvGraphicFramePr>
        <p:xfrm>
          <a:off x="723900" y="626347"/>
          <a:ext cx="16840199" cy="9535224"/>
        </p:xfrm>
        <a:graphic>
          <a:graphicData uri="http://schemas.openxmlformats.org/drawingml/2006/table">
            <a:tbl>
              <a:tblPr/>
              <a:tblGrid>
                <a:gridCol w="563407">
                  <a:extLst>
                    <a:ext uri="{9D8B030D-6E8A-4147-A177-3AD203B41FA5}">
                      <a16:colId xmlns:a16="http://schemas.microsoft.com/office/drawing/2014/main" val="2337207790"/>
                    </a:ext>
                  </a:extLst>
                </a:gridCol>
                <a:gridCol w="12161993">
                  <a:extLst>
                    <a:ext uri="{9D8B030D-6E8A-4147-A177-3AD203B41FA5}">
                      <a16:colId xmlns:a16="http://schemas.microsoft.com/office/drawing/2014/main" val="215479365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95453046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3542063970"/>
                    </a:ext>
                  </a:extLst>
                </a:gridCol>
              </a:tblGrid>
              <a:tr h="551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Количество</a:t>
                      </a:r>
                      <a:b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поданных заявок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заявок,  прошедших ГНТЭ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327016"/>
                  </a:ext>
                </a:extLst>
              </a:tr>
              <a:tr h="25942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Грантовое финансирование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009862"/>
                  </a:ext>
                </a:extLst>
              </a:tr>
              <a:tr h="621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 на грантовое финансирование по научным и (или) научно-техническим проектам на 2021-2023 годы </a:t>
                      </a:r>
                    </a:p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Министерства образования и науки РК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408730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 на грантовое финансирование по научным и (или) научно-техническим проектам на 2021-2023 годы </a:t>
                      </a:r>
                    </a:p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сроком реализации 12 месяцев Министерства образования и науки РК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32073"/>
                  </a:ext>
                </a:extLst>
              </a:tr>
              <a:tr h="30553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Программно-целевое финансирование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56413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на программно-целевое финансирование по научным, научно-техническим программам на 2021-2023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образования и науки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527016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по программно-целевому финансированию по научным, научно-техническим программам на 2022-2023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образования и науки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94594"/>
                  </a:ext>
                </a:extLst>
              </a:tr>
              <a:tr h="55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на программно-целевое финансирование по научным, научно-техническим программам на 2021-2023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энергетики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959940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на программно-целевое финансирование по научным, научно-техническим программам на 2021-2023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труда и социальной защиты населения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272136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на программно-целевое финансирование по научным, научно-техническим программам на 2022-2024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труда и социальной защиты населения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309874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на программно-целевое финансирование по научным, научно-техническим программам на 2021-2023 годы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Комитета индустриального развития и промышленной безопасности Министерства индустрии и инфраструктурного развития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46925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на программно-целевое финансирование по научным, научно-техническим программам на 2021-2023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культуры и спорта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452540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на программно-целевое финансирование по научным, научно-техническим программам на 2022-2024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культуры и спорта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577596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на программно-целевое финансирование по научным, научно-техническим программам на 2021-2023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экологии, геологии и природных ресурсов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81324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на программно-целевое финансирование по научным, научно-техническим программам на 2021-2023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сельского хозяйства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802716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по программно-целевому финансированию по научным, научно-техническим программам на 2021-2023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здравоохранения РК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290708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на программно-целевое финансирование по научным, научно-техническим программам на 2021-2023 годы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Министерства цифрового развития, инноваций и аэрокосмической промышленности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194573"/>
                  </a:ext>
                </a:extLst>
              </a:tr>
            </a:tbl>
          </a:graphicData>
        </a:graphic>
      </p:graphicFrame>
      <p:grpSp>
        <p:nvGrpSpPr>
          <p:cNvPr id="4" name="Group 2">
            <a:extLst>
              <a:ext uri="{FF2B5EF4-FFF2-40B4-BE49-F238E27FC236}">
                <a16:creationId xmlns:a16="http://schemas.microsoft.com/office/drawing/2014/main" id="{88C5AE8C-DCC1-4DB7-A095-3629CDDD275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0" y="27053"/>
            <a:ext cx="877685" cy="877685"/>
            <a:chOff x="0" y="0"/>
            <a:chExt cx="14400530" cy="1440053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419D454-717B-4B32-98C5-F8F259AC3496}"/>
                </a:ext>
              </a:extLst>
            </p:cNvPr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E67E7C3B-95FF-486D-8EB4-31926E760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2003" y="219057"/>
            <a:ext cx="493678" cy="493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F5A1B-A5B1-4CFB-AA4E-2052C2D927ED}"/>
              </a:ext>
            </a:extLst>
          </p:cNvPr>
          <p:cNvSpPr txBox="1"/>
          <p:nvPr/>
        </p:nvSpPr>
        <p:spPr>
          <a:xfrm>
            <a:off x="1103764" y="220210"/>
            <a:ext cx="15126836" cy="406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ru-RU" sz="2100" b="1" spc="67" dirty="0">
                <a:solidFill>
                  <a:srgbClr val="191919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Конкурсы на грантовое и программно-целевое финансирование в 2021 году</a:t>
            </a:r>
            <a:endParaRPr lang="en-US" sz="2100" b="1" spc="67" dirty="0">
              <a:solidFill>
                <a:srgbClr val="191919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5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318FD3-1154-463F-9687-E213F04E7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4149" y="0"/>
            <a:ext cx="2246214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8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3C98DA-212B-46FE-8215-ED79749D6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4" y="2031296"/>
            <a:ext cx="16877335" cy="7860866"/>
          </a:xfrm>
          <a:prstGeom prst="rect">
            <a:avLst/>
          </a:prstGeom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D5B437F9-B344-4A5F-8A49-AB8E7F16128F}"/>
              </a:ext>
            </a:extLst>
          </p:cNvPr>
          <p:cNvSpPr txBox="1">
            <a:spLocks/>
          </p:cNvSpPr>
          <p:nvPr/>
        </p:nvSpPr>
        <p:spPr>
          <a:xfrm>
            <a:off x="691979" y="313544"/>
            <a:ext cx="16446842" cy="128665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заседаниям </a:t>
            </a:r>
            <a:br>
              <a:rPr lang="ru-RU" sz="4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научных советов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C47A8C8-334E-44DC-8DB4-55ED634D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31740"/>
              </p:ext>
            </p:extLst>
          </p:nvPr>
        </p:nvGraphicFramePr>
        <p:xfrm>
          <a:off x="648664" y="2031296"/>
          <a:ext cx="16877335" cy="786086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4414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№ п/п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Направление науки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Количество заседаний</a:t>
                      </a:r>
                    </a:p>
                    <a:p>
                      <a:pPr algn="ctr"/>
                      <a:r>
                        <a:rPr lang="ru-RU" sz="2100" baseline="0" dirty="0"/>
                        <a:t>( по состоянию на 19.11.2021 г.)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414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Рациональное использование водных ресурсов, животного и растительного мира, экология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10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414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2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Геология, добыча и переработка минерального и углеводородного сырья, новые материалы, технологии, безопасные изделия и конструкции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12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33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3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Энергетика и машиностроение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9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33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4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Информационные, коммуникационные и космические технологии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11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33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5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Научные исследования в области естественных наук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15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33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6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Наука о жизни и здоровье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11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33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7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Исследования в области образования и науки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13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433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8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Исследования в области социальных и гуманитарных наук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15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4414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9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Устойчивое развитие агропромышленного комплекса и безопасность сельскохозяйственной продукции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7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433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10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Национальная безопасность и оборона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8</a:t>
                      </a:r>
                      <a:endParaRPr lang="ru-RU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54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DDD74-6FB4-4A0E-B146-F96082194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3" y="629192"/>
            <a:ext cx="17741136" cy="954350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9732B22-9911-42F2-BC31-D73817DFEB9E}"/>
              </a:ext>
            </a:extLst>
          </p:cNvPr>
          <p:cNvSpPr txBox="1">
            <a:spLocks/>
          </p:cNvSpPr>
          <p:nvPr/>
        </p:nvSpPr>
        <p:spPr>
          <a:xfrm>
            <a:off x="353172" y="114300"/>
            <a:ext cx="17020428" cy="4572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одобренным ННС заявкам в рамках конкурсов на грантовое финансирование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E27B413-76AD-4C1F-99C3-E467DB5DB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756984"/>
              </p:ext>
            </p:extLst>
          </p:nvPr>
        </p:nvGraphicFramePr>
        <p:xfrm>
          <a:off x="266701" y="647699"/>
          <a:ext cx="17754599" cy="952500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3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146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№ п/п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Направление науки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Грантовое финансирование молодых ученых по научным и (или) научно-техническим проектам </a:t>
                      </a:r>
                    </a:p>
                    <a:p>
                      <a:pPr algn="ctr"/>
                      <a:r>
                        <a:rPr lang="ru-RU" sz="1800" dirty="0"/>
                        <a:t>на 2021-2023 годы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Грантовое финансирование по научным и (или) научно-техническим проектам </a:t>
                      </a:r>
                    </a:p>
                    <a:p>
                      <a:pPr algn="ctr"/>
                      <a:r>
                        <a:rPr lang="ru-RU" sz="1800" dirty="0"/>
                        <a:t>на 2021-2023 годы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Грантовое финансирование по научным и (или) научно-технических проектам </a:t>
                      </a:r>
                    </a:p>
                    <a:p>
                      <a:pPr algn="ctr"/>
                      <a:r>
                        <a:rPr lang="ru-RU" sz="1800" dirty="0"/>
                        <a:t>на 2021-2023 годы со сроком реализации на 12 месяцев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7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Рациональное использование водных ресурсов, животного и растительного мира, экология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7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Геология, добыча и переработка минерального и углеводородного сырья, новые материалы, технологии, безопасные изделия и конструкции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Энергетика и машиностроение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30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8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Информационные, коммуникационные и космические технологии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28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8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Научные исследования в области естественных наук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Наука о жизни и здоровье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8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Исследования в области образования и науки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19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78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Исследования в области социальных и гуманитарных наук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79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88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Устойчивое развитие агропромышленного комплекса и безопасность сельскохозяйственной продукции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4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Национальная безопасность и оборона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98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84A205-A83A-4F90-9EE0-5B876D947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0" y="2806336"/>
            <a:ext cx="16845120" cy="6604363"/>
          </a:xfrm>
          <a:prstGeom prst="rect">
            <a:avLst/>
          </a:prstGeom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B734219D-1520-49F4-8FCA-B7DFC461BDB7}"/>
              </a:ext>
            </a:extLst>
          </p:cNvPr>
          <p:cNvSpPr txBox="1">
            <a:spLocks/>
          </p:cNvSpPr>
          <p:nvPr/>
        </p:nvSpPr>
        <p:spPr>
          <a:xfrm>
            <a:off x="753303" y="789792"/>
            <a:ext cx="16652733" cy="11533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рекомендованным ННС заявкам программно-целевого финансирования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9711B4-1999-44B7-8446-31C4CA491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618841"/>
              </p:ext>
            </p:extLst>
          </p:nvPr>
        </p:nvGraphicFramePr>
        <p:xfrm>
          <a:off x="753303" y="2827020"/>
          <a:ext cx="16828497" cy="6583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17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3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Наименование заказчика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Количество поступивших</a:t>
                      </a:r>
                      <a:r>
                        <a:rPr lang="ru-RU" sz="2400" baseline="0" dirty="0"/>
                        <a:t> заявок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Количество</a:t>
                      </a:r>
                      <a:r>
                        <a:rPr lang="ru-RU" sz="2400" baseline="0" dirty="0"/>
                        <a:t> рекомендованных ННС к финансированию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 реализации – 2021-2023 гг.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Министерство образования и науки Республики Казахстан​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62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26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Министерство здравоохранения Республики Казахстан​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Министерство сельского хозяйства Республики Казахстан​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59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31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Министерство экологии, геологии и природных ресурсов РК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Министерство культуры и спорта Республики Казахстан​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38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29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Министерство энергетики Республики Казахстан​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Министерство индустрии и инфраструктурного развития Республики Казахстан​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3017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</TotalTime>
  <Words>1346</Words>
  <Application>Microsoft Office PowerPoint</Application>
  <PresentationFormat>Произвольный</PresentationFormat>
  <Paragraphs>303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Aileron Regular Bold</vt:lpstr>
      <vt:lpstr>Arial</vt:lpstr>
      <vt:lpstr>Arimo Bold</vt:lpstr>
      <vt:lpstr>Calibri</vt:lpstr>
      <vt:lpstr>Century Gothic</vt:lpstr>
      <vt:lpstr>Montserrat Classic Bold</vt:lpstr>
      <vt:lpstr>Open Sans 1</vt:lpstr>
      <vt:lpstr>Open Sans 1 Bold</vt:lpstr>
      <vt:lpstr>Open Sans 2 Bold</vt:lpstr>
      <vt:lpstr>Tahoma</vt:lpstr>
      <vt:lpstr>Verdana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23.09.2021 визит Министра </dc:title>
  <dc:creator>tulegenova_a</dc:creator>
  <cp:keywords>DAEqaoOVSnI,BAEfjufuoKE</cp:keywords>
  <cp:lastModifiedBy>Айжан Аубакирова</cp:lastModifiedBy>
  <cp:revision>15</cp:revision>
  <dcterms:created xsi:type="dcterms:W3CDTF">2021-11-19T04:24:38Z</dcterms:created>
  <dcterms:modified xsi:type="dcterms:W3CDTF">2021-11-19T12:29:01Z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2021-09-23T00:00:00Z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2021-11-19T00:00:00Z</vt:filetime>
  </property>
</Properties>
</file>