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9" r:id="rId3"/>
    <p:sldId id="270" r:id="rId4"/>
    <p:sldId id="260" r:id="rId5"/>
    <p:sldId id="271" r:id="rId6"/>
    <p:sldId id="272" r:id="rId7"/>
    <p:sldId id="27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22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г. Нур-Султан </c:v>
                </c:pt>
                <c:pt idx="1">
                  <c:v>г. Алматы</c:v>
                </c:pt>
                <c:pt idx="2">
                  <c:v>г. Шымкент</c:v>
                </c:pt>
                <c:pt idx="3">
                  <c:v>Жамбылская обл. Отар пгт.Гвардейский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E6F-4795-8A8E-D4BC4D47C6F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367082248"/>
        <c:axId val="367097144"/>
      </c:barChart>
      <c:catAx>
        <c:axId val="367082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67097144"/>
        <c:crosses val="autoZero"/>
        <c:auto val="1"/>
        <c:lblAlgn val="ctr"/>
        <c:lblOffset val="100"/>
        <c:noMultiLvlLbl val="0"/>
      </c:catAx>
      <c:valAx>
        <c:axId val="36709714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670822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5489B3-8A88-4639-9F8D-88FEF364A34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FFF91-3BE0-4064-B06B-74526DDB0F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604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37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0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609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1099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74399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346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5459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70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4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86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21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866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428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3448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22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74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06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2FB0068-0CE4-46A5-9D76-0806AB8B906D}" type="datetimeFigureOut">
              <a:rPr lang="ru-RU" smtClean="0"/>
              <a:t>05.01.2020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854C441-A0F7-41DC-B62F-A39BDDEDA91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67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4365" y="687976"/>
            <a:ext cx="9562011" cy="1818685"/>
          </a:xfrm>
        </p:spPr>
        <p:txBody>
          <a:bodyPr>
            <a:normAutofit/>
          </a:bodyPr>
          <a:lstStyle/>
          <a:p>
            <a:r>
              <a:rPr lang="ru-RU" sz="3600" b="1" dirty="0"/>
              <a:t>Отчет о проделанной работе ННС «Национальная безопасность и оборона» </a:t>
            </a:r>
            <a:br>
              <a:rPr lang="ru-RU" sz="3600" b="1" dirty="0"/>
            </a:br>
            <a:r>
              <a:rPr lang="ru-RU" sz="3600" b="1" dirty="0"/>
              <a:t>за 2019 год</a:t>
            </a:r>
          </a:p>
        </p:txBody>
      </p:sp>
      <p:pic>
        <p:nvPicPr>
          <p:cNvPr id="4" name="Picture 2" descr="Картинки по запросу &quot;военная тематика рк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121" y="2750501"/>
            <a:ext cx="5919552" cy="338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3730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5851" y="323113"/>
            <a:ext cx="9292046" cy="1105818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ru-RU" sz="3200" spc="-1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3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Национальная безопасность и оборона</a:t>
            </a:r>
            <a:r>
              <a:rPr lang="ru-RU" sz="3200" spc="-1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41715" y="1637211"/>
            <a:ext cx="9544594" cy="471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200" dirty="0">
                <a:latin typeface="+mj-lt"/>
              </a:rPr>
              <a:t>Национальный</a:t>
            </a:r>
            <a:r>
              <a:rPr lang="ru-RU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научный совет по приоритетному направлению «Национальная безопасность и оборона» осуществлял свою работу в </a:t>
            </a:r>
            <a:r>
              <a:rPr lang="ru-RU" sz="2200" dirty="0">
                <a:latin typeface="+mj-lt"/>
              </a:rPr>
              <a:t>2019</a:t>
            </a:r>
            <a:r>
              <a:rPr lang="ru-RU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году в соответствии с Законом РК от 18 февраля 2011 года № 407-IV «О науке» и Постановлением Правительства Республики Казахстан от 05 апреля 2017 года № 171 «О внесении изменений в Постановление Правительства Республики Казахстан от 16 мая 2011 года № 519, и внесенными в него изменениями постановлением Правительства от 19 августа 2019 года № 607 «О национальных научных советах». </a:t>
            </a:r>
            <a:r>
              <a:rPr lang="ru-RU" sz="2200" spc="-1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В настоящее время научные исследования по приоритету «</a:t>
            </a:r>
            <a:r>
              <a:rPr lang="ru-RU" sz="22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Национальная безопасность и оборона</a:t>
            </a:r>
            <a:r>
              <a:rPr lang="ru-RU" sz="2200" spc="-1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» осуществляются по фундаментальным и прикладным исследованиям в области</a:t>
            </a:r>
            <a:r>
              <a:rPr lang="ru-RU" sz="2200" spc="-1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200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Картинки по запросу &quot;военная тематика рк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1" y="323113"/>
            <a:ext cx="1767840" cy="110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795451" y="1185091"/>
            <a:ext cx="809026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214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59184" y="1611086"/>
            <a:ext cx="10018713" cy="4450079"/>
          </a:xfrm>
        </p:spPr>
        <p:txBody>
          <a:bodyPr>
            <a:normAutofit/>
          </a:bodyPr>
          <a:lstStyle/>
          <a:p>
            <a:r>
              <a:rPr lang="ru-RU" dirty="0"/>
              <a:t>Национальным научным советом «Национальная безопасность и оборона» в 2019 году было проведено </a:t>
            </a:r>
            <a:r>
              <a:rPr lang="ru-RU" u="sng" dirty="0"/>
              <a:t>13 </a:t>
            </a:r>
            <a:r>
              <a:rPr lang="ru-RU" u="sng" dirty="0" smtClean="0"/>
              <a:t>заседаний</a:t>
            </a:r>
          </a:p>
          <a:p>
            <a:r>
              <a:rPr lang="ru-RU" dirty="0" smtClean="0"/>
              <a:t>Было </a:t>
            </a:r>
            <a:r>
              <a:rPr lang="ru-RU" dirty="0"/>
              <a:t>рассмотрено </a:t>
            </a:r>
            <a:r>
              <a:rPr lang="ru-RU" u="sng" dirty="0"/>
              <a:t>100 обращений </a:t>
            </a:r>
            <a:r>
              <a:rPr lang="ru-RU" dirty="0"/>
              <a:t>от физических и юридических лиц в рамках </a:t>
            </a:r>
            <a:r>
              <a:rPr lang="ru-RU" dirty="0" err="1"/>
              <a:t>грантового</a:t>
            </a:r>
            <a:r>
              <a:rPr lang="ru-RU" dirty="0"/>
              <a:t> и программно-целевого </a:t>
            </a:r>
            <a:r>
              <a:rPr lang="ru-RU" dirty="0" smtClean="0"/>
              <a:t>финансирования </a:t>
            </a:r>
          </a:p>
          <a:p>
            <a:r>
              <a:rPr lang="ru-RU" dirty="0" smtClean="0"/>
              <a:t>Основные </a:t>
            </a:r>
            <a:r>
              <a:rPr lang="ru-RU" dirty="0"/>
              <a:t>вопросы рассмотренных обращений были связаны </a:t>
            </a:r>
            <a:r>
              <a:rPr lang="ru-RU" dirty="0" smtClean="0"/>
              <a:t>с объемами </a:t>
            </a:r>
            <a:r>
              <a:rPr lang="ru-RU" dirty="0"/>
              <a:t>финансирования, повторным рассмотрением заявок по </a:t>
            </a:r>
            <a:r>
              <a:rPr lang="ru-RU" dirty="0" err="1"/>
              <a:t>грантовому</a:t>
            </a:r>
            <a:r>
              <a:rPr lang="ru-RU" dirty="0"/>
              <a:t> и программно-целевому финансированию, заменой научного руководителя, внесением изменений в календарные планы и т.д. 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85851" y="323113"/>
            <a:ext cx="9292046" cy="1105818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Заседания ННС</a:t>
            </a:r>
            <a:endParaRPr lang="ru-RU" sz="3200" dirty="0"/>
          </a:p>
        </p:txBody>
      </p:sp>
      <p:pic>
        <p:nvPicPr>
          <p:cNvPr id="5" name="Picture 2" descr="Картинки по запросу &quot;военная тематика рк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1" y="323113"/>
            <a:ext cx="1767840" cy="110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2795451" y="1185091"/>
            <a:ext cx="809026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54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185851" y="323113"/>
            <a:ext cx="9292046" cy="1105818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ru-RU" sz="3200" dirty="0" smtClean="0"/>
              <a:t>Конкурсы отраслевых ведомств</a:t>
            </a:r>
            <a:endParaRPr lang="ru-RU" sz="3200" dirty="0"/>
          </a:p>
        </p:txBody>
      </p:sp>
      <p:pic>
        <p:nvPicPr>
          <p:cNvPr id="9" name="Picture 2" descr="Картинки по запросу &quot;военная тематика рк&quot;&quot;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1" y="323113"/>
            <a:ext cx="1767840" cy="110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Объект 2"/>
          <p:cNvSpPr txBox="1">
            <a:spLocks/>
          </p:cNvSpPr>
          <p:nvPr/>
        </p:nvSpPr>
        <p:spPr>
          <a:xfrm>
            <a:off x="2072640" y="4774217"/>
            <a:ext cx="7019108" cy="18273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О</a:t>
            </a:r>
            <a:r>
              <a:rPr lang="ru-RU" sz="2000" dirty="0" smtClean="0"/>
              <a:t>т Комитета национальной безопасности РК поступила и рекомендована к финансированию 1 заявка </a:t>
            </a:r>
            <a:r>
              <a:rPr lang="ru-RU" sz="2000" dirty="0"/>
              <a:t>вне </a:t>
            </a:r>
            <a:r>
              <a:rPr lang="ru-RU" sz="2000" dirty="0" smtClean="0"/>
              <a:t>конкурса по программно-целевому финансированию исполнителем которого является Назарбаев Университет.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41120" y="1550406"/>
            <a:ext cx="1021950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2019 году впервые </a:t>
            </a:r>
            <a:r>
              <a:rPr lang="ru-RU" sz="2000" dirty="0"/>
              <a:t>были проведены конкурсы по </a:t>
            </a:r>
            <a:r>
              <a:rPr lang="ru-RU" sz="2000" dirty="0" err="1"/>
              <a:t>грантовому</a:t>
            </a:r>
            <a:r>
              <a:rPr lang="ru-RU" sz="2000" dirty="0"/>
              <a:t> финансированию научной и научно-технической деятельности на 2019-2021 годы </a:t>
            </a:r>
            <a:r>
              <a:rPr lang="ru-RU" sz="2000" i="1" dirty="0"/>
              <a:t>Министерством цифрового развития, инноваций и аэрокосмической промышленности </a:t>
            </a:r>
            <a:r>
              <a:rPr lang="ru-RU" sz="2000" i="1" dirty="0" smtClean="0"/>
              <a:t>РК </a:t>
            </a:r>
            <a:r>
              <a:rPr lang="ru-RU" sz="2000" dirty="0" smtClean="0"/>
              <a:t>(МЦРИАП </a:t>
            </a:r>
            <a:r>
              <a:rPr lang="ru-RU" sz="2000" dirty="0"/>
              <a:t>РК) и </a:t>
            </a:r>
            <a:r>
              <a:rPr lang="ru-RU" sz="2000" i="1" dirty="0"/>
              <a:t>Министерством обороны </a:t>
            </a:r>
            <a:r>
              <a:rPr lang="ru-RU" sz="2000" i="1" dirty="0" smtClean="0"/>
              <a:t>РК</a:t>
            </a:r>
            <a:r>
              <a:rPr lang="ru-RU" sz="2000" dirty="0" smtClean="0"/>
              <a:t> (МО </a:t>
            </a:r>
            <a:r>
              <a:rPr lang="ru-RU" sz="2000" dirty="0"/>
              <a:t>РК) на 2020-2022 годы в рамках приоритета науки «Национальная безопасность и </a:t>
            </a:r>
            <a:r>
              <a:rPr lang="ru-RU" sz="2000" dirty="0" smtClean="0"/>
              <a:t>оборона»:</a:t>
            </a:r>
          </a:p>
          <a:p>
            <a:endParaRPr lang="ru-RU" sz="2000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/>
              <a:t>о</a:t>
            </a:r>
            <a:r>
              <a:rPr lang="ru-RU" sz="2000" dirty="0" smtClean="0"/>
              <a:t>т </a:t>
            </a:r>
            <a:r>
              <a:rPr lang="ru-RU" sz="2000" dirty="0"/>
              <a:t>МО РК </a:t>
            </a:r>
            <a:r>
              <a:rPr lang="ru-RU" sz="2000" dirty="0" smtClean="0"/>
              <a:t>было заявлено 134 проекта в рамках ГФ и одобрено 16 проектов, и 91 программа в рамках ПЦФ и рекомендованы из них 4;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000" dirty="0" smtClean="0"/>
              <a:t>от МЦРИАП РК было </a:t>
            </a:r>
            <a:r>
              <a:rPr lang="ru-RU" sz="2000" dirty="0"/>
              <a:t>одобрено 19 </a:t>
            </a:r>
            <a:r>
              <a:rPr lang="ru-RU" sz="2000" dirty="0" smtClean="0"/>
              <a:t>проектов в рамках ГФ из </a:t>
            </a:r>
            <a:r>
              <a:rPr lang="ru-RU" sz="2000" dirty="0"/>
              <a:t>164 поступивших заявок, </a:t>
            </a:r>
            <a:r>
              <a:rPr lang="ru-RU" sz="2000" dirty="0" smtClean="0"/>
              <a:t>21 </a:t>
            </a:r>
            <a:r>
              <a:rPr lang="ru-RU" sz="2000" dirty="0"/>
              <a:t>проект из 52 заявленных </a:t>
            </a:r>
            <a:r>
              <a:rPr lang="ru-RU" sz="2000" dirty="0" smtClean="0"/>
              <a:t>с </a:t>
            </a:r>
            <a:r>
              <a:rPr lang="ru-RU" sz="2000" dirty="0"/>
              <a:t>пометкой </a:t>
            </a:r>
            <a:r>
              <a:rPr lang="ru-RU" sz="2000" dirty="0" smtClean="0"/>
              <a:t>«ДСП», </a:t>
            </a:r>
            <a:r>
              <a:rPr lang="ru-RU" sz="2000" dirty="0"/>
              <a:t>а также </a:t>
            </a:r>
            <a:r>
              <a:rPr lang="ru-RU" sz="2000" dirty="0" smtClean="0"/>
              <a:t>1 </a:t>
            </a:r>
            <a:r>
              <a:rPr lang="ru-RU" sz="2000" dirty="0"/>
              <a:t>программа в рамках ПЦФ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795451" y="1185091"/>
            <a:ext cx="809026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26" name="Picture 2" descr="Картинки по запросу &quot;военная тематика рк&quot;&quot;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63" t="10542" r="20491" b="12294"/>
          <a:stretch/>
        </p:blipFill>
        <p:spPr bwMode="auto">
          <a:xfrm>
            <a:off x="9204959" y="4774217"/>
            <a:ext cx="2734491" cy="1884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297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85851" y="323113"/>
            <a:ext cx="9292046" cy="1105818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 smtClean="0"/>
              <a:t>Мониторинг </a:t>
            </a:r>
            <a:r>
              <a:rPr lang="ru-RU" sz="2400" dirty="0"/>
              <a:t>хода реализации научных, научно-технических проектов и программ, в том числе с выездом на место за 2019 год </a:t>
            </a:r>
          </a:p>
        </p:txBody>
      </p:sp>
      <p:pic>
        <p:nvPicPr>
          <p:cNvPr id="5" name="Picture 2" descr="Картинки по запросу &quot;военная тематика рк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1" y="323113"/>
            <a:ext cx="1767840" cy="110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795451" y="1315726"/>
            <a:ext cx="809026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Arrow: Pentagon 1">
            <a:extLst>
              <a:ext uri="{FF2B5EF4-FFF2-40B4-BE49-F238E27FC236}">
                <a16:creationId xmlns:a16="http://schemas.microsoft.com/office/drawing/2014/main" xmlns="" id="{317C250D-07F8-4359-9727-27EFAF6B8BF9}"/>
              </a:ext>
            </a:extLst>
          </p:cNvPr>
          <p:cNvSpPr/>
          <p:nvPr/>
        </p:nvSpPr>
        <p:spPr>
          <a:xfrm rot="16200000">
            <a:off x="3802307" y="2994512"/>
            <a:ext cx="2070100" cy="1885950"/>
          </a:xfrm>
          <a:prstGeom prst="homePlate">
            <a:avLst>
              <a:gd name="adj" fmla="val 28114"/>
            </a:avLst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8ECF29B-2B63-4C3E-B687-D8C4B248F538}"/>
              </a:ext>
            </a:extLst>
          </p:cNvPr>
          <p:cNvSpPr txBox="1"/>
          <p:nvPr/>
        </p:nvSpPr>
        <p:spPr>
          <a:xfrm>
            <a:off x="4026867" y="3616756"/>
            <a:ext cx="1592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0000"/>
                </a:solidFill>
                <a:latin typeface="Open Sans" panose="020B0606030504020204" pitchFamily="34" charset="0"/>
              </a:rPr>
              <a:t>25 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000000"/>
                </a:solidFill>
                <a:latin typeface="Open Sans" panose="020B0606030504020204" pitchFamily="34" charset="0"/>
              </a:rPr>
              <a:t>проектов</a:t>
            </a:r>
            <a:endParaRPr lang="en-GB" sz="1800" b="1" dirty="0">
              <a:solidFill>
                <a:srgbClr val="000000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xmlns="" id="{96FE65D5-2379-4B0B-9E41-1DF187B2BBB3}"/>
              </a:ext>
            </a:extLst>
          </p:cNvPr>
          <p:cNvSpPr/>
          <p:nvPr/>
        </p:nvSpPr>
        <p:spPr>
          <a:xfrm>
            <a:off x="6220615" y="3429439"/>
            <a:ext cx="3880197" cy="1075669"/>
          </a:xfrm>
          <a:prstGeom prst="rect">
            <a:avLst/>
          </a:prstGeom>
          <a:solidFill>
            <a:schemeClr val="accent1">
              <a:lumMod val="75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xmlns="" id="{F0D5B7A8-5D65-45D1-B721-CB9331510B8E}"/>
              </a:ext>
            </a:extLst>
          </p:cNvPr>
          <p:cNvSpPr/>
          <p:nvPr/>
        </p:nvSpPr>
        <p:spPr>
          <a:xfrm>
            <a:off x="6220615" y="4505108"/>
            <a:ext cx="3880197" cy="699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D0869DD-55B1-4DEC-9092-782F9387AD67}"/>
              </a:ext>
            </a:extLst>
          </p:cNvPr>
          <p:cNvSpPr txBox="1"/>
          <p:nvPr/>
        </p:nvSpPr>
        <p:spPr>
          <a:xfrm>
            <a:off x="6300702" y="3817225"/>
            <a:ext cx="3773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в рамках </a:t>
            </a:r>
            <a:r>
              <a:rPr lang="ru-RU" sz="1600" dirty="0" smtClean="0"/>
              <a:t>грантового финансирования</a:t>
            </a:r>
            <a:endParaRPr lang="en-GB" sz="16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2" name="Rectangle 13">
            <a:extLst>
              <a:ext uri="{FF2B5EF4-FFF2-40B4-BE49-F238E27FC236}">
                <a16:creationId xmlns:a16="http://schemas.microsoft.com/office/drawing/2014/main" xmlns="" id="{AA8F213F-80AD-4E7A-8AC7-9947A359F0AF}"/>
              </a:ext>
            </a:extLst>
          </p:cNvPr>
          <p:cNvSpPr/>
          <p:nvPr/>
        </p:nvSpPr>
        <p:spPr>
          <a:xfrm>
            <a:off x="6220615" y="5122808"/>
            <a:ext cx="3880197" cy="1032664"/>
          </a:xfrm>
          <a:prstGeom prst="rect">
            <a:avLst/>
          </a:prstGeom>
          <a:solidFill>
            <a:schemeClr val="bg1">
              <a:lumMod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xmlns="" id="{42ECF6E7-73C4-4FD4-B0F7-5D5F8DB41854}"/>
              </a:ext>
            </a:extLst>
          </p:cNvPr>
          <p:cNvSpPr/>
          <p:nvPr/>
        </p:nvSpPr>
        <p:spPr>
          <a:xfrm>
            <a:off x="6220615" y="6146849"/>
            <a:ext cx="3880197" cy="699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9BC0455-19EB-4015-AA10-904C259E0954}"/>
              </a:ext>
            </a:extLst>
          </p:cNvPr>
          <p:cNvSpPr txBox="1"/>
          <p:nvPr/>
        </p:nvSpPr>
        <p:spPr>
          <a:xfrm>
            <a:off x="6300702" y="5405553"/>
            <a:ext cx="3773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в рамках программно-целевого финансирования</a:t>
            </a:r>
            <a:r>
              <a:rPr lang="en-US" sz="1600" dirty="0" smtClean="0">
                <a:solidFill>
                  <a:srgbClr val="FFFFFF"/>
                </a:solidFill>
                <a:latin typeface="Open Sans" panose="020B0606030504020204" pitchFamily="34" charset="0"/>
              </a:rPr>
              <a:t> </a:t>
            </a:r>
            <a:endParaRPr lang="en-GB" sz="1600" dirty="0">
              <a:solidFill>
                <a:srgbClr val="FFFFFF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15" name="Левая фигурная скобка 14"/>
          <p:cNvSpPr/>
          <p:nvPr/>
        </p:nvSpPr>
        <p:spPr bwMode="auto">
          <a:xfrm>
            <a:off x="3471016" y="3429439"/>
            <a:ext cx="460070" cy="2394638"/>
          </a:xfrm>
          <a:prstGeom prst="leftBrace">
            <a:avLst/>
          </a:prstGeom>
          <a:ln w="19050"/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8ECF29B-2B63-4C3E-B687-D8C4B248F538}"/>
              </a:ext>
            </a:extLst>
          </p:cNvPr>
          <p:cNvSpPr txBox="1"/>
          <p:nvPr/>
        </p:nvSpPr>
        <p:spPr>
          <a:xfrm>
            <a:off x="2943500" y="4292051"/>
            <a:ext cx="806865" cy="669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latin typeface="Open Sans" panose="020B0606030504020204" pitchFamily="34" charset="0"/>
              </a:rPr>
              <a:t>31</a:t>
            </a:r>
            <a:endParaRPr lang="en-GB" sz="3600" b="1" dirty="0"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0" name="Arrow: Pentagon 6">
            <a:extLst>
              <a:ext uri="{FF2B5EF4-FFF2-40B4-BE49-F238E27FC236}">
                <a16:creationId xmlns:a16="http://schemas.microsoft.com/office/drawing/2014/main" xmlns="" id="{FD068200-FF72-428A-BDDD-452F35A103A4}"/>
              </a:ext>
            </a:extLst>
          </p:cNvPr>
          <p:cNvSpPr/>
          <p:nvPr/>
        </p:nvSpPr>
        <p:spPr>
          <a:xfrm rot="5400000">
            <a:off x="4266050" y="4800093"/>
            <a:ext cx="1216022" cy="1885950"/>
          </a:xfrm>
          <a:prstGeom prst="homePlate">
            <a:avLst>
              <a:gd name="adj" fmla="val 43518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35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28ECF29B-2B63-4C3E-B687-D8C4B248F538}"/>
              </a:ext>
            </a:extLst>
          </p:cNvPr>
          <p:cNvSpPr txBox="1"/>
          <p:nvPr/>
        </p:nvSpPr>
        <p:spPr>
          <a:xfrm>
            <a:off x="4238581" y="5116519"/>
            <a:ext cx="1169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000000"/>
                </a:solidFill>
                <a:latin typeface="Open Sans" panose="020B0606030504020204" pitchFamily="34" charset="0"/>
              </a:rPr>
              <a:t>6</a:t>
            </a:r>
          </a:p>
          <a:p>
            <a:pPr algn="ctr"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 dirty="0" smtClean="0">
                <a:solidFill>
                  <a:srgbClr val="000000"/>
                </a:solidFill>
                <a:latin typeface="Open Sans" panose="020B0606030504020204" pitchFamily="34" charset="0"/>
              </a:rPr>
              <a:t>программ</a:t>
            </a:r>
            <a:endParaRPr lang="en-GB" sz="1800" b="1" dirty="0">
              <a:solidFill>
                <a:srgbClr val="000000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4" name="Заголовок 1"/>
          <p:cNvSpPr txBox="1">
            <a:spLocks/>
          </p:cNvSpPr>
          <p:nvPr/>
        </p:nvSpPr>
        <p:spPr>
          <a:xfrm>
            <a:off x="1301931" y="1778260"/>
            <a:ext cx="10258697" cy="1105818"/>
          </a:xfrm>
          <a:prstGeom prst="rect">
            <a:avLst/>
          </a:prstGeom>
          <a:noFill/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ü"/>
            </a:pPr>
            <a:r>
              <a:rPr lang="ru-RU" sz="2400" kern="0" dirty="0"/>
              <a:t>Организован мониторинг хода реализации научных, научно-технических проектов и программ за 2019 </a:t>
            </a:r>
            <a:r>
              <a:rPr lang="ru-RU" sz="2400" kern="0" dirty="0" smtClean="0"/>
              <a:t>год для 31 проекта/программы</a:t>
            </a:r>
            <a:endParaRPr lang="ru-RU" sz="2400" kern="0" dirty="0"/>
          </a:p>
        </p:txBody>
      </p:sp>
    </p:spTree>
    <p:extLst>
      <p:ext uri="{BB962C8B-B14F-4D97-AF65-F5344CB8AC3E}">
        <p14:creationId xmlns:p14="http://schemas.microsoft.com/office/powerpoint/2010/main" val="3652708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85851" y="323113"/>
            <a:ext cx="9292046" cy="1105818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400" dirty="0" smtClean="0"/>
              <a:t>Распределение проектов мониторинга </a:t>
            </a:r>
            <a:r>
              <a:rPr lang="ru-RU" sz="2400" dirty="0"/>
              <a:t>за 2019 год по городам</a:t>
            </a:r>
            <a:endParaRPr lang="ru-RU" sz="2400" dirty="0"/>
          </a:p>
        </p:txBody>
      </p:sp>
      <p:pic>
        <p:nvPicPr>
          <p:cNvPr id="5" name="Picture 2" descr="Картинки по запросу &quot;военная тематика рк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1" y="323113"/>
            <a:ext cx="1767840" cy="110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795451" y="1315726"/>
            <a:ext cx="809026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CD24D98B-1381-4FB4-B16B-54F0DAEE86F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2250783"/>
              </p:ext>
            </p:extLst>
          </p:nvPr>
        </p:nvGraphicFramePr>
        <p:xfrm>
          <a:off x="2410753" y="2160286"/>
          <a:ext cx="8474961" cy="3630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797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85851" y="323113"/>
            <a:ext cx="9292046" cy="1105818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/>
          </a:bodyPr>
          <a:lstStyle/>
          <a:p>
            <a:r>
              <a:rPr lang="ru-RU" sz="2400" dirty="0"/>
              <a:t>Рассмотрение промежуточных отчетов о научной и (или) научно-технической деятельности в рамках </a:t>
            </a:r>
            <a:r>
              <a:rPr lang="ru-RU" sz="2400" dirty="0" smtClean="0"/>
              <a:t>ГФ и ПЦФ</a:t>
            </a:r>
            <a:endParaRPr lang="ru-RU" sz="2400" dirty="0"/>
          </a:p>
        </p:txBody>
      </p:sp>
      <p:pic>
        <p:nvPicPr>
          <p:cNvPr id="5" name="Picture 2" descr="Картинки по запросу &quot;военная тематика рк&quot;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1" y="323113"/>
            <a:ext cx="1767840" cy="1105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2795451" y="1324435"/>
            <a:ext cx="8090263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32615"/>
              </p:ext>
            </p:extLst>
          </p:nvPr>
        </p:nvGraphicFramePr>
        <p:xfrm>
          <a:off x="1571475" y="2577738"/>
          <a:ext cx="9906422" cy="24035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0034"/>
                <a:gridCol w="1858502"/>
                <a:gridCol w="1497874"/>
                <a:gridCol w="1663337"/>
                <a:gridCol w="1793652"/>
                <a:gridCol w="1533023"/>
              </a:tblGrid>
              <a:tr h="63418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Вид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финансиро-вания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Промежуточные отчеты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88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Реализовывалось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проектов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Рассмотрено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Одобрено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Не одобрено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Бюджет, тенге*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ГФ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solidFill>
                            <a:schemeClr val="tx1"/>
                          </a:solidFill>
                          <a:effectLst/>
                        </a:rPr>
                        <a:t>229 398 832,8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52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ПЦФ МОН РК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effectLst/>
                        </a:rPr>
                        <a:t>661 519 551,0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5038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Параллакс</Template>
  <TotalTime>363</TotalTime>
  <Words>349</Words>
  <Application>Microsoft Office PowerPoint</Application>
  <PresentationFormat>Широкоэкранный</PresentationFormat>
  <Paragraphs>45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Noto Sans</vt:lpstr>
      <vt:lpstr>Open Sans</vt:lpstr>
      <vt:lpstr>Times New Roman</vt:lpstr>
      <vt:lpstr>Wingdings</vt:lpstr>
      <vt:lpstr>Параллакс</vt:lpstr>
      <vt:lpstr>Отчет о проделанной работе ННС «Национальная безопасность и оборона»  за 2019 год</vt:lpstr>
      <vt:lpstr>«Национальная безопасность и оборона»</vt:lpstr>
      <vt:lpstr>Заседания ННС</vt:lpstr>
      <vt:lpstr>Конкурсы отраслевых ведомств</vt:lpstr>
      <vt:lpstr>Мониторинг хода реализации научных, научно-технических проектов и программ, в том числе с выездом на место за 2019 год </vt:lpstr>
      <vt:lpstr>Презентация PowerPoint</vt:lpstr>
      <vt:lpstr>Рассмотрение промежуточных отчетов о научной и (или) научно-технической деятельности в рамках ГФ и ПЦФ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Перизат Кнарбек</dc:creator>
  <cp:lastModifiedBy>Перизат Кнарбек</cp:lastModifiedBy>
  <cp:revision>22</cp:revision>
  <dcterms:created xsi:type="dcterms:W3CDTF">2020-01-05T04:41:17Z</dcterms:created>
  <dcterms:modified xsi:type="dcterms:W3CDTF">2020-01-05T12:04:44Z</dcterms:modified>
</cp:coreProperties>
</file>