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31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4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917426" y="3764875"/>
            <a:ext cx="8795547" cy="2648565"/>
          </a:xfrm>
          <a:prstGeom prst="rect">
            <a:avLst/>
          </a:prstGeom>
          <a:solidFill>
            <a:srgbClr val="234F74"/>
          </a:solidFill>
          <a:ln>
            <a:solidFill>
              <a:srgbClr val="234F7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t"/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НАЦИОНАЛЬНОГО НАУЧНОГО СОВЕТА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ПРИОРИТЕТНОМУ НАПРАВЛЕНИЮ «УСТОЙЧИВОЕ РАЗВИТИЕ АГРОПРОМЫШЛЕННОГО КОМПЛЕКСА»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202</a:t>
            </a:r>
            <a:r>
              <a:rPr lang="kk-KZ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4659154" y="3764875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endParaRPr lang="en-US" sz="2624" dirty="0"/>
          </a:p>
        </p:txBody>
      </p:sp>
      <p:sp>
        <p:nvSpPr>
          <p:cNvPr id="9" name="Text 5"/>
          <p:cNvSpPr/>
          <p:nvPr/>
        </p:nvSpPr>
        <p:spPr>
          <a:xfrm>
            <a:off x="5212913" y="4279940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9404390" y="3764875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endParaRPr lang="en-US" sz="2624" dirty="0"/>
          </a:p>
        </p:txBody>
      </p:sp>
      <p:sp>
        <p:nvSpPr>
          <p:cNvPr id="13" name="Text 9"/>
          <p:cNvSpPr/>
          <p:nvPr/>
        </p:nvSpPr>
        <p:spPr>
          <a:xfrm>
            <a:off x="9977199" y="4279940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5" name="Text 11"/>
          <p:cNvSpPr/>
          <p:nvPr/>
        </p:nvSpPr>
        <p:spPr>
          <a:xfrm>
            <a:off x="4581406" y="6301740"/>
            <a:ext cx="174069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0"/>
              </a:lnSpc>
              <a:buNone/>
            </a:pPr>
            <a:endParaRPr lang="en-US" sz="1152" dirty="0"/>
          </a:p>
        </p:txBody>
      </p:sp>
      <p:sp>
        <p:nvSpPr>
          <p:cNvPr id="16" name="Text 12"/>
          <p:cNvSpPr/>
          <p:nvPr/>
        </p:nvSpPr>
        <p:spPr>
          <a:xfrm>
            <a:off x="4957286" y="6312337"/>
            <a:ext cx="2582585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80D2795-E4E7-41C9-A712-1BB8284A9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426" y="762707"/>
            <a:ext cx="8795547" cy="30365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037993" y="2677358"/>
            <a:ext cx="702337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Завершение и Реализация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2037993" y="387858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6E6E6"/>
          </a:solidFill>
          <a:ln w="13811">
            <a:solidFill>
              <a:srgbClr val="CCCCCC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206347" y="3920252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5"/>
          <p:cNvSpPr/>
          <p:nvPr/>
        </p:nvSpPr>
        <p:spPr>
          <a:xfrm>
            <a:off x="2760107" y="3954899"/>
            <a:ext cx="286690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Реализация проектов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2760107" y="4435316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 момент отчетности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реализуется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1750" kern="0" spc="-35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268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проектов по приоритетному направлению науки "Устойчивое развитие".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7426285" y="387858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6E6E6"/>
          </a:solidFill>
          <a:ln w="13811">
            <a:solidFill>
              <a:srgbClr val="CCCCCC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7575590" y="3920252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9"/>
          <p:cNvSpPr/>
          <p:nvPr/>
        </p:nvSpPr>
        <p:spPr>
          <a:xfrm>
            <a:off x="8148399" y="3954899"/>
            <a:ext cx="254138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Публичные отчеты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8148399" y="4435316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Результаты работы обсуждались на публичных заседаниях и все решения и обсуждения доступны широкой аудитории.</a:t>
            </a:r>
            <a:endParaRPr lang="en-US" sz="175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5034" y="304800"/>
            <a:ext cx="720566" cy="328970"/>
          </a:xfrm>
          <a:prstGeom prst="rect">
            <a:avLst/>
          </a:prstGeom>
        </p:spPr>
      </p:pic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5034" y="304800"/>
            <a:ext cx="720566" cy="3289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827609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Состав Национального Научного Совета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37232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6E6E6"/>
          </a:solidFill>
          <a:ln w="13811">
            <a:solidFill>
              <a:srgbClr val="CCCCCC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59154" y="3764875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5212913" y="3799523"/>
            <a:ext cx="28523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Утвержден приказом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5212913" y="4279940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Приказом Министра науки и высшего образования Республики Казахстан от 25 сентября 2023 года №487, был утвержден состав Национального Научного Совета.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9255085" y="37232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6E6E6"/>
          </a:solidFill>
          <a:ln w="13811">
            <a:solidFill>
              <a:srgbClr val="CCCCCC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404390" y="3764875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9977199" y="3799523"/>
            <a:ext cx="26999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Включает 25 членов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9977199" y="4279940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Совет включает в себя 25 выдающихся специалистов и ученых, активно участвующих в развитии научных исследований в Казахстане.</a:t>
            </a:r>
            <a:endParaRPr lang="en-US" sz="1750" dirty="0"/>
          </a:p>
        </p:txBody>
      </p:sp>
      <p:sp>
        <p:nvSpPr>
          <p:cNvPr id="15" name="Text 11"/>
          <p:cNvSpPr/>
          <p:nvPr/>
        </p:nvSpPr>
        <p:spPr>
          <a:xfrm>
            <a:off x="4581406" y="6301740"/>
            <a:ext cx="174069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0"/>
              </a:lnSpc>
              <a:buNone/>
            </a:pPr>
            <a:r>
              <a:rPr lang="en-US" sz="1152" kern="0" spc="-3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</a:t>
            </a:r>
            <a:endParaRPr lang="en-US" sz="1152" dirty="0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5034" y="304800"/>
            <a:ext cx="720566" cy="328970"/>
          </a:xfrm>
          <a:prstGeom prst="rect">
            <a:avLst/>
          </a:prstGeom>
        </p:spPr>
      </p:pic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5034" y="304800"/>
            <a:ext cx="720566" cy="32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1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9144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151692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Заседания и Рассмотренные Вопросы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1144310" y="2873693"/>
            <a:ext cx="44410" cy="4204097"/>
          </a:xfrm>
          <a:prstGeom prst="roundRect">
            <a:avLst>
              <a:gd name="adj" fmla="val 225151"/>
            </a:avLst>
          </a:prstGeom>
          <a:solidFill>
            <a:srgbClr val="CCCCCC"/>
          </a:solidFill>
          <a:ln/>
        </p:spPr>
      </p:sp>
      <p:sp>
        <p:nvSpPr>
          <p:cNvPr id="7" name="Shape 3"/>
          <p:cNvSpPr/>
          <p:nvPr/>
        </p:nvSpPr>
        <p:spPr>
          <a:xfrm>
            <a:off x="1416427" y="3274993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CCCCCC"/>
          </a:solidFill>
          <a:ln/>
        </p:spPr>
      </p:sp>
      <p:sp>
        <p:nvSpPr>
          <p:cNvPr id="8" name="Shape 4"/>
          <p:cNvSpPr/>
          <p:nvPr/>
        </p:nvSpPr>
        <p:spPr>
          <a:xfrm>
            <a:off x="916484" y="304728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6E6E6"/>
          </a:solidFill>
          <a:ln w="13811">
            <a:solidFill>
              <a:srgbClr val="CCCCCC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084838" y="3088958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6"/>
          <p:cNvSpPr/>
          <p:nvPr/>
        </p:nvSpPr>
        <p:spPr>
          <a:xfrm>
            <a:off x="2388513" y="3095863"/>
            <a:ext cx="357961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kk-KZ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Заседания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2388513" y="3576280"/>
            <a:ext cx="77510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течени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е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202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года было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проведено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заседаний Национального научного совета для обсуждения важных вопросов, связанных с развитием агропромышленного комплекса.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1416427" y="5488126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CCCCCC"/>
          </a:solidFill>
          <a:ln/>
        </p:spPr>
      </p:sp>
      <p:sp>
        <p:nvSpPr>
          <p:cNvPr id="13" name="Shape 9"/>
          <p:cNvSpPr/>
          <p:nvPr/>
        </p:nvSpPr>
        <p:spPr>
          <a:xfrm>
            <a:off x="916484" y="526041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6E6E6"/>
          </a:solidFill>
          <a:ln w="13811">
            <a:solidFill>
              <a:srgbClr val="CCCCCC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065788" y="5302091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1"/>
          <p:cNvSpPr/>
          <p:nvPr/>
        </p:nvSpPr>
        <p:spPr>
          <a:xfrm>
            <a:off x="2388513" y="5308997"/>
            <a:ext cx="457426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Рассмотрены Различные Вопросы</a:t>
            </a:r>
            <a:endParaRPr lang="en-US" sz="2187" dirty="0"/>
          </a:p>
        </p:txBody>
      </p:sp>
      <p:sp>
        <p:nvSpPr>
          <p:cNvPr id="16" name="Text 12"/>
          <p:cNvSpPr/>
          <p:nvPr/>
        </p:nvSpPr>
        <p:spPr>
          <a:xfrm>
            <a:off x="2388513" y="5789414"/>
            <a:ext cx="77510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 заседаниях совета были рассмотрены рекомендации, заявки на финансирование, программы, и решения, касающиеся молодых ученых и научных проектов.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840111"/>
            <a:ext cx="827639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Программы и Финансирование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089910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Программы </a:t>
            </a:r>
            <a:r>
              <a:rPr lang="en-US" sz="2187" b="1" kern="0" spc="-66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</a:t>
            </a: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202</a:t>
            </a:r>
            <a:r>
              <a:rPr lang="ru-RU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-202</a:t>
            </a:r>
            <a:r>
              <a:rPr lang="ru-RU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</a:t>
            </a: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годы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037993" y="4006453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Было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утверждение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приоритетных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научных направлении и сумм грантового и программно-целевого финансирования научных исследований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202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-202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годы.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743932" y="3089910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Объемы финансирования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743932" y="4006453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Также была проведена рекомендация объемов программно-целевого финансирования в разрезе государственных органов и грантового финансирования научных исследований.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449872" y="3089910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Техническое обеспечение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449872" y="4006453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Были утверждены программы научных исследований по техническому обеспечению модернизации агропромышленного комплекса.</a:t>
            </a:r>
            <a:endParaRPr lang="en-US" sz="175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5034" y="304800"/>
            <a:ext cx="720566" cy="328970"/>
          </a:xfrm>
          <a:prstGeom prst="rect">
            <a:avLst/>
          </a:prstGeom>
        </p:spPr>
      </p:pic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5034" y="304800"/>
            <a:ext cx="720566" cy="3289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024777"/>
            <a:ext cx="742580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Грантовое Финансирование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163491"/>
            <a:ext cx="5277207" cy="88868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60163" y="4385429"/>
            <a:ext cx="254067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Одобрено</a:t>
            </a: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19</a:t>
            </a: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187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заяв</a:t>
            </a:r>
            <a:r>
              <a:rPr lang="ru-RU" sz="2187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ок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260163" y="4865846"/>
            <a:ext cx="483286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рамках приоритетного направления "Устойчивое развитие" было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одобрено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19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заяв</a:t>
            </a:r>
            <a:r>
              <a:rPr lang="ru-RU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ок</a:t>
            </a:r>
            <a:r>
              <a:rPr lang="kk-KZ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Жас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kk-KZ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Ғалым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на сумму 94 761 771,5 тг.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3163491"/>
            <a:ext cx="5277207" cy="88868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537371" y="4385429"/>
            <a:ext cx="25330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Одобрено</a:t>
            </a: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27</a:t>
            </a: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заявок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7537371" y="4865846"/>
            <a:ext cx="483286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 конкурсе грантового финансирования молодых ученых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202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-202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годы Министерства образования и науки РК, было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одобрено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27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заявок.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05034" y="304800"/>
            <a:ext cx="720566" cy="328970"/>
          </a:xfrm>
          <a:prstGeom prst="rect">
            <a:avLst/>
          </a:prstGeom>
        </p:spPr>
      </p:pic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05034" y="304800"/>
            <a:ext cx="720566" cy="3289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884997"/>
            <a:ext cx="859214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Мониторинг и Результативность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833199" y="2912626"/>
            <a:ext cx="4542115" cy="3431977"/>
          </a:xfrm>
          <a:prstGeom prst="roundRect">
            <a:avLst>
              <a:gd name="adj" fmla="val 2913"/>
            </a:avLst>
          </a:prstGeom>
          <a:solidFill>
            <a:srgbClr val="E6E6E6"/>
          </a:solidFill>
          <a:ln w="13811">
            <a:solidFill>
              <a:srgbClr val="CCCCCC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69181" y="3148608"/>
            <a:ext cx="407015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Утверждено</a:t>
            </a: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4</a:t>
            </a:r>
            <a:r>
              <a:rPr lang="ru-RU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</a:t>
            </a: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187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акт</a:t>
            </a:r>
            <a:r>
              <a:rPr lang="ru-RU" sz="2187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ов</a:t>
            </a: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мониторинга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1069181" y="3976211"/>
            <a:ext cx="407015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Советом было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утверждено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4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акт</a:t>
            </a:r>
            <a:r>
              <a:rPr lang="ru-RU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ов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мониторинга по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грантовому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и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программно-целевому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финансированию</a:t>
            </a:r>
            <a:r>
              <a:rPr lang="kk-KZ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5597485" y="2912626"/>
            <a:ext cx="4542115" cy="3431977"/>
          </a:xfrm>
          <a:prstGeom prst="roundRect">
            <a:avLst>
              <a:gd name="adj" fmla="val 2913"/>
            </a:avLst>
          </a:prstGeom>
          <a:solidFill>
            <a:srgbClr val="E6E6E6"/>
          </a:solidFill>
          <a:ln w="13811">
            <a:solidFill>
              <a:srgbClr val="CCCCCC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833467" y="3148608"/>
            <a:ext cx="304145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Исполнители проектов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5833467" y="3629025"/>
            <a:ext cx="407015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Проектами занимаются около 40 аккредитованных организаций, предоставляющих научный потенциал для всех научных исследований.</a:t>
            </a:r>
            <a:endParaRPr lang="en-US" sz="1750" dirty="0"/>
          </a:p>
        </p:txBody>
      </p:sp>
      <p:pic>
        <p:nvPicPr>
          <p:cNvPr id="12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621875"/>
            <a:ext cx="872930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Принятие Решений и Отчетность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393418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6E6E6"/>
          </a:solidFill>
          <a:ln w="13811">
            <a:solidFill>
              <a:srgbClr val="CCCCCC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06347" y="3975854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2760107" y="4010501"/>
            <a:ext cx="39737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Принято</a:t>
            </a: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172</a:t>
            </a: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кратких сведений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2760107" y="4490918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Было рассмотрено и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одобрено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172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кратких сведений грантового финансирования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2024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год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426285" y="393418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6E6E6"/>
          </a:solidFill>
          <a:ln w="13811">
            <a:solidFill>
              <a:srgbClr val="CCCCCC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75590" y="3975854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8148399" y="4010501"/>
            <a:ext cx="377773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ru-RU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Одобрены</a:t>
            </a: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91</a:t>
            </a: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отчетов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8148399" y="4490918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Были рассмотрены и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одобрены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91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промежуточных и заключительных отчетов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заявителй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5034" y="304800"/>
            <a:ext cx="720566" cy="328970"/>
          </a:xfrm>
          <a:prstGeom prst="rect">
            <a:avLst/>
          </a:prstGeom>
        </p:spPr>
      </p:pic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5034" y="304800"/>
            <a:ext cx="720566" cy="328970"/>
          </a:xfrm>
          <a:prstGeom prst="rect">
            <a:avLst/>
          </a:prstGeom>
        </p:spPr>
      </p:pic>
      <p:pic>
        <p:nvPicPr>
          <p:cNvPr id="15" name="Image 3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854279"/>
            <a:ext cx="873073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Мероприятия и Финансирование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1144310" y="2881908"/>
            <a:ext cx="44410" cy="3493294"/>
          </a:xfrm>
          <a:prstGeom prst="roundRect">
            <a:avLst>
              <a:gd name="adj" fmla="val 225151"/>
            </a:avLst>
          </a:prstGeom>
          <a:solidFill>
            <a:srgbClr val="CCCCCC"/>
          </a:solidFill>
          <a:ln/>
        </p:spPr>
      </p:sp>
      <p:sp>
        <p:nvSpPr>
          <p:cNvPr id="7" name="Shape 3"/>
          <p:cNvSpPr/>
          <p:nvPr/>
        </p:nvSpPr>
        <p:spPr>
          <a:xfrm>
            <a:off x="1416427" y="3283208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CCCCCC"/>
          </a:solidFill>
          <a:ln/>
        </p:spPr>
      </p:sp>
      <p:sp>
        <p:nvSpPr>
          <p:cNvPr id="8" name="Shape 4"/>
          <p:cNvSpPr/>
          <p:nvPr/>
        </p:nvSpPr>
        <p:spPr>
          <a:xfrm>
            <a:off x="916484" y="305550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6E6E6"/>
          </a:solidFill>
          <a:ln w="13811">
            <a:solidFill>
              <a:srgbClr val="CCCCCC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084838" y="3097173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6"/>
          <p:cNvSpPr/>
          <p:nvPr/>
        </p:nvSpPr>
        <p:spPr>
          <a:xfrm>
            <a:off x="2388513" y="3104078"/>
            <a:ext cx="384631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Выделение Финансирования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2388513" y="3584496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Было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выделено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1 080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млн.тг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202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-202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годы по приоритетным направлениям в рамках проекта "Жас ғалым".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1416427" y="5140940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CCCCCC"/>
          </a:solidFill>
          <a:ln/>
        </p:spPr>
      </p:sp>
      <p:sp>
        <p:nvSpPr>
          <p:cNvPr id="13" name="Shape 9"/>
          <p:cNvSpPr/>
          <p:nvPr/>
        </p:nvSpPr>
        <p:spPr>
          <a:xfrm>
            <a:off x="916484" y="491323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6E6E6"/>
          </a:solidFill>
          <a:ln w="13811">
            <a:solidFill>
              <a:srgbClr val="CCCCCC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065788" y="4954905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1"/>
          <p:cNvSpPr/>
          <p:nvPr/>
        </p:nvSpPr>
        <p:spPr>
          <a:xfrm>
            <a:off x="2388513" y="4961811"/>
            <a:ext cx="288976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Технические Задания</a:t>
            </a:r>
            <a:endParaRPr lang="en-US" sz="2187" dirty="0"/>
          </a:p>
        </p:txBody>
      </p:sp>
      <p:sp>
        <p:nvSpPr>
          <p:cNvPr id="16" name="Text 12"/>
          <p:cNvSpPr/>
          <p:nvPr/>
        </p:nvSpPr>
        <p:spPr>
          <a:xfrm>
            <a:off x="2388513" y="5442228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Технические задания министерства были выполнены и результаты одобрены.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2566392"/>
            <a:ext cx="684954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Решения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3594021"/>
            <a:ext cx="4542115" cy="2373987"/>
          </a:xfrm>
          <a:prstGeom prst="roundRect">
            <a:avLst>
              <a:gd name="adj" fmla="val 4212"/>
            </a:avLst>
          </a:prstGeom>
          <a:solidFill>
            <a:srgbClr val="E6E6E6"/>
          </a:solidFill>
          <a:ln w="13811">
            <a:solidFill>
              <a:srgbClr val="CCCCCC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26781" y="3830003"/>
            <a:ext cx="344459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Объемы Финансирования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4726781" y="4310420"/>
            <a:ext cx="407015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Рекомендовано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выделить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10 905 610,30 млрд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.тг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202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-202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годы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 грантовое финансирование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данному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приоритет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9255085" y="3594021"/>
            <a:ext cx="4542115" cy="2373987"/>
          </a:xfrm>
          <a:prstGeom prst="roundRect">
            <a:avLst>
              <a:gd name="adj" fmla="val 4212"/>
            </a:avLst>
          </a:prstGeom>
          <a:solidFill>
            <a:srgbClr val="E6E6E6"/>
          </a:solidFill>
          <a:ln w="13811">
            <a:solidFill>
              <a:srgbClr val="CCCCCC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9491067" y="3830003"/>
            <a:ext cx="405062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Министерствам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9491067" y="4310420"/>
            <a:ext cx="407015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 программно-целевое финансирование 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рекомендовано </a:t>
            </a:r>
            <a:r>
              <a:rPr lang="en-US" sz="175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выделить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МНВО 13 220 101,06 млрд</a:t>
            </a: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r>
              <a:rPr lang="ru-RU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и 29 800 036 млрд. МСХ РК.</a:t>
            </a:r>
            <a:endParaRPr lang="en-US" sz="17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5034" y="304800"/>
            <a:ext cx="720566" cy="328970"/>
          </a:xfrm>
          <a:prstGeom prst="rect">
            <a:avLst/>
          </a:prstGeom>
        </p:spPr>
      </p:pic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5034" y="304800"/>
            <a:ext cx="720566" cy="3289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460</Words>
  <Application>Microsoft Office PowerPoint</Application>
  <PresentationFormat>Произвольный</PresentationFormat>
  <Paragraphs>72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Inter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Ажар Шадыманова</cp:lastModifiedBy>
  <cp:revision>10</cp:revision>
  <dcterms:created xsi:type="dcterms:W3CDTF">2024-01-15T10:59:58Z</dcterms:created>
  <dcterms:modified xsi:type="dcterms:W3CDTF">2025-01-20T12:40:19Z</dcterms:modified>
</cp:coreProperties>
</file>