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74" r:id="rId7"/>
    <p:sldId id="267" r:id="rId8"/>
    <p:sldId id="268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628"/>
  </p:normalViewPr>
  <p:slideViewPr>
    <p:cSldViewPr snapToGrid="0" snapToObjects="1" showGuides="1">
      <p:cViewPr varScale="1">
        <p:scale>
          <a:sx n="94" d="100"/>
          <a:sy n="94" d="100"/>
        </p:scale>
        <p:origin x="1816" y="184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39CEB-976E-4002-BBB9-2CA7BC7D0CF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11171-774A-4967-9424-D3E308A3BF14}">
      <dgm:prSet custT="1"/>
      <dgm:spPr/>
      <dgm:t>
        <a:bodyPr/>
        <a:lstStyle/>
        <a:p>
          <a:pPr marL="0" indent="0" algn="just">
            <a:tabLst>
              <a:tab pos="5281613" algn="l"/>
            </a:tabLst>
          </a:pPr>
          <a:r>
            <a:rPr lang="ru-RU" sz="1400" dirty="0"/>
            <a:t>Поступило </a:t>
          </a:r>
          <a:r>
            <a:rPr lang="ru-RU" sz="1400" b="1" dirty="0"/>
            <a:t>3 заключительных отчета</a:t>
          </a:r>
          <a:r>
            <a:rPr lang="ru-RU" sz="1400" dirty="0"/>
            <a:t> в рамках конкурса на ПЦФ по научным, научно-техническим программам на 2021-2023 гг. (МНВО РК), </a:t>
          </a:r>
          <a:r>
            <a:rPr lang="ru-RU" sz="1400" b="1" dirty="0"/>
            <a:t>2 отчета одобрили, 1 отчет не одобрен</a:t>
          </a:r>
          <a:r>
            <a:rPr lang="ru-RU" sz="1400" dirty="0"/>
            <a:t>. </a:t>
          </a:r>
          <a:endParaRPr lang="en-US" sz="1400" dirty="0"/>
        </a:p>
      </dgm:t>
    </dgm:pt>
    <dgm:pt modelId="{F306AA9A-F3B5-43B0-B601-4E419D95848B}" type="parTrans" cxnId="{A4E9B662-C730-4349-994A-992FF503F3D9}">
      <dgm:prSet/>
      <dgm:spPr/>
      <dgm:t>
        <a:bodyPr/>
        <a:lstStyle/>
        <a:p>
          <a:endParaRPr lang="en-US"/>
        </a:p>
      </dgm:t>
    </dgm:pt>
    <dgm:pt modelId="{AFF23F08-75E1-4A2D-9A9B-ECB2F7451347}" type="sibTrans" cxnId="{A4E9B662-C730-4349-994A-992FF503F3D9}">
      <dgm:prSet/>
      <dgm:spPr/>
      <dgm:t>
        <a:bodyPr/>
        <a:lstStyle/>
        <a:p>
          <a:endParaRPr lang="en-US"/>
        </a:p>
      </dgm:t>
    </dgm:pt>
    <dgm:pt modelId="{31E70C3B-5BE3-49B0-9E47-C6425B63D40A}">
      <dgm:prSet custT="1"/>
      <dgm:spPr/>
      <dgm:t>
        <a:bodyPr/>
        <a:lstStyle/>
        <a:p>
          <a:pPr algn="just"/>
          <a:r>
            <a:rPr lang="ru-RU" sz="1400" dirty="0">
              <a:latin typeface="+mn-lt"/>
            </a:rPr>
            <a:t>Поступило   </a:t>
          </a:r>
          <a:r>
            <a:rPr lang="ru-RU" sz="1400" b="1" dirty="0">
              <a:latin typeface="+mn-lt"/>
            </a:rPr>
            <a:t>4 заключительных отчета</a:t>
          </a:r>
          <a:r>
            <a:rPr lang="ru-RU" sz="1400" dirty="0">
              <a:latin typeface="+mn-lt"/>
            </a:rPr>
            <a:t> в рамках конкурса на ПЦФ на 2021-2023 гг. (МЭГРП РК) Советом было принято рекомендовать к дальнейшему финансированию все отчеты. Поступили промежуточные отчеты в количестве 3 на ПЦФ 2022-2024 годы (</a:t>
          </a:r>
          <a:r>
            <a:rPr lang="ru-RU" sz="1400" dirty="0" err="1">
              <a:latin typeface="+mn-lt"/>
            </a:rPr>
            <a:t>МТиИ</a:t>
          </a:r>
          <a:r>
            <a:rPr lang="ru-RU" sz="1400" dirty="0">
              <a:latin typeface="+mn-lt"/>
            </a:rPr>
            <a:t> РК).</a:t>
          </a:r>
          <a:endParaRPr lang="en-US" sz="1400" dirty="0">
            <a:latin typeface="+mn-lt"/>
          </a:endParaRPr>
        </a:p>
      </dgm:t>
    </dgm:pt>
    <dgm:pt modelId="{1337309B-E1E5-4A03-AB68-03A175D96111}" type="parTrans" cxnId="{E92BE066-533C-4E60-B71B-6C9BBBE61BA0}">
      <dgm:prSet/>
      <dgm:spPr/>
      <dgm:t>
        <a:bodyPr/>
        <a:lstStyle/>
        <a:p>
          <a:endParaRPr lang="en-US"/>
        </a:p>
      </dgm:t>
    </dgm:pt>
    <dgm:pt modelId="{4C58B291-EEE2-463D-A169-A30803905C71}" type="sibTrans" cxnId="{E92BE066-533C-4E60-B71B-6C9BBBE61BA0}">
      <dgm:prSet/>
      <dgm:spPr/>
      <dgm:t>
        <a:bodyPr/>
        <a:lstStyle/>
        <a:p>
          <a:endParaRPr lang="en-US"/>
        </a:p>
      </dgm:t>
    </dgm:pt>
    <dgm:pt modelId="{CEE1AAB9-B182-4C19-B16C-66FE66B847CA}">
      <dgm:prSet/>
      <dgm:spPr/>
      <dgm:t>
        <a:bodyPr/>
        <a:lstStyle/>
        <a:p>
          <a:pPr algn="l"/>
          <a:r>
            <a:rPr lang="ru-RU" dirty="0"/>
            <a:t>Поступили ПЦФ 2022-2024 гг. в количестве 4 заявки и промежуточные отчеты на ПЦФ 2023-2025 гг. в количестве 13 заявок (1 ДСП). Все промежуточные отчеты были одобрены и рекомендованы к дальнейшему финансированию на 2023 год.</a:t>
          </a:r>
          <a:endParaRPr lang="en-US" dirty="0"/>
        </a:p>
      </dgm:t>
    </dgm:pt>
    <dgm:pt modelId="{6CD71FEE-0729-43B6-A295-6D15E5AED598}" type="parTrans" cxnId="{E5BACE30-99EC-4691-A63C-59C9611E6814}">
      <dgm:prSet/>
      <dgm:spPr/>
      <dgm:t>
        <a:bodyPr/>
        <a:lstStyle/>
        <a:p>
          <a:endParaRPr lang="en-US"/>
        </a:p>
      </dgm:t>
    </dgm:pt>
    <dgm:pt modelId="{17D1E231-EDB0-49B2-9946-126638A6D41A}" type="sibTrans" cxnId="{E5BACE30-99EC-4691-A63C-59C9611E6814}">
      <dgm:prSet/>
      <dgm:spPr/>
      <dgm:t>
        <a:bodyPr/>
        <a:lstStyle/>
        <a:p>
          <a:endParaRPr lang="en-US"/>
        </a:p>
      </dgm:t>
    </dgm:pt>
    <dgm:pt modelId="{7146DD2B-DD64-9142-897E-0A38310F8EF0}">
      <dgm:prSet/>
      <dgm:spPr/>
      <dgm:t>
        <a:bodyPr/>
        <a:lstStyle/>
        <a:p>
          <a:r>
            <a:rPr lang="ru-RU" dirty="0"/>
            <a:t>Поступил </a:t>
          </a:r>
          <a:r>
            <a:rPr lang="ru-RU" b="1" dirty="0"/>
            <a:t>1 заключительный отчет</a:t>
          </a:r>
          <a:r>
            <a:rPr lang="ru-RU" dirty="0"/>
            <a:t> конкурса по ПЦФ на 2022-2023 годы (МНВО РК), отчет был одобрен.</a:t>
          </a:r>
        </a:p>
      </dgm:t>
    </dgm:pt>
    <dgm:pt modelId="{9F0271A2-030D-2E4E-B647-E151EC7DED06}" type="parTrans" cxnId="{01013535-58A5-BD4D-A237-077D6B6EDAC8}">
      <dgm:prSet/>
      <dgm:spPr/>
      <dgm:t>
        <a:bodyPr/>
        <a:lstStyle/>
        <a:p>
          <a:endParaRPr lang="ru-RU"/>
        </a:p>
      </dgm:t>
    </dgm:pt>
    <dgm:pt modelId="{80942C1C-E755-5A42-B4C3-25B8DC5DF9DF}" type="sibTrans" cxnId="{01013535-58A5-BD4D-A237-077D6B6EDAC8}">
      <dgm:prSet/>
      <dgm:spPr/>
      <dgm:t>
        <a:bodyPr/>
        <a:lstStyle/>
        <a:p>
          <a:endParaRPr lang="ru-RU"/>
        </a:p>
      </dgm:t>
    </dgm:pt>
    <dgm:pt modelId="{09B913F9-6230-8847-A55B-115E33CD7B9D}" type="pres">
      <dgm:prSet presAssocID="{48E39CEB-976E-4002-BBB9-2CA7BC7D0CF3}" presName="outerComposite" presStyleCnt="0">
        <dgm:presLayoutVars>
          <dgm:chMax val="5"/>
          <dgm:dir/>
          <dgm:resizeHandles val="exact"/>
        </dgm:presLayoutVars>
      </dgm:prSet>
      <dgm:spPr/>
    </dgm:pt>
    <dgm:pt modelId="{679182C5-F8C8-1C46-B0D8-0E671D63E6B9}" type="pres">
      <dgm:prSet presAssocID="{48E39CEB-976E-4002-BBB9-2CA7BC7D0CF3}" presName="dummyMaxCanvas" presStyleCnt="0">
        <dgm:presLayoutVars/>
      </dgm:prSet>
      <dgm:spPr/>
    </dgm:pt>
    <dgm:pt modelId="{14276EDC-115F-C84D-ACEF-804F43456DE2}" type="pres">
      <dgm:prSet presAssocID="{48E39CEB-976E-4002-BBB9-2CA7BC7D0CF3}" presName="FourNodes_1" presStyleLbl="node1" presStyleIdx="0" presStyleCnt="4" custScaleX="100608">
        <dgm:presLayoutVars>
          <dgm:bulletEnabled val="1"/>
        </dgm:presLayoutVars>
      </dgm:prSet>
      <dgm:spPr/>
    </dgm:pt>
    <dgm:pt modelId="{0FC110F4-265A-5E46-B739-916EDF3DA131}" type="pres">
      <dgm:prSet presAssocID="{48E39CEB-976E-4002-BBB9-2CA7BC7D0CF3}" presName="FourNodes_2" presStyleLbl="node1" presStyleIdx="1" presStyleCnt="4" custScaleX="101326" custScaleY="76529" custLinFactNeighborX="-3337" custLinFactNeighborY="-20285">
        <dgm:presLayoutVars>
          <dgm:bulletEnabled val="1"/>
        </dgm:presLayoutVars>
      </dgm:prSet>
      <dgm:spPr/>
    </dgm:pt>
    <dgm:pt modelId="{A895CAA9-9F0C-F243-873D-2E31AB5C6A7C}" type="pres">
      <dgm:prSet presAssocID="{48E39CEB-976E-4002-BBB9-2CA7BC7D0CF3}" presName="FourNodes_3" presStyleLbl="node1" presStyleIdx="2" presStyleCnt="4" custScaleX="103522" custScaleY="127676" custLinFactNeighborY="-20747">
        <dgm:presLayoutVars>
          <dgm:bulletEnabled val="1"/>
        </dgm:presLayoutVars>
      </dgm:prSet>
      <dgm:spPr/>
    </dgm:pt>
    <dgm:pt modelId="{693E8983-3C80-D24C-8EC1-34B8D7BEAACE}" type="pres">
      <dgm:prSet presAssocID="{48E39CEB-976E-4002-BBB9-2CA7BC7D0CF3}" presName="FourNodes_4" presStyleLbl="node1" presStyleIdx="3" presStyleCnt="4" custScaleX="99529" custScaleY="120404" custLinFactNeighborX="84" custLinFactNeighborY="-6494">
        <dgm:presLayoutVars>
          <dgm:bulletEnabled val="1"/>
        </dgm:presLayoutVars>
      </dgm:prSet>
      <dgm:spPr/>
    </dgm:pt>
    <dgm:pt modelId="{6E2D8397-A470-0F4C-B7E1-1C7CAD0CC297}" type="pres">
      <dgm:prSet presAssocID="{48E39CEB-976E-4002-BBB9-2CA7BC7D0CF3}" presName="FourConn_1-2" presStyleLbl="fgAccFollowNode1" presStyleIdx="0" presStyleCnt="3">
        <dgm:presLayoutVars>
          <dgm:bulletEnabled val="1"/>
        </dgm:presLayoutVars>
      </dgm:prSet>
      <dgm:spPr/>
    </dgm:pt>
    <dgm:pt modelId="{B73B5C13-B826-8248-A5EC-53F79C98D480}" type="pres">
      <dgm:prSet presAssocID="{48E39CEB-976E-4002-BBB9-2CA7BC7D0CF3}" presName="FourConn_2-3" presStyleLbl="fgAccFollowNode1" presStyleIdx="1" presStyleCnt="3">
        <dgm:presLayoutVars>
          <dgm:bulletEnabled val="1"/>
        </dgm:presLayoutVars>
      </dgm:prSet>
      <dgm:spPr/>
    </dgm:pt>
    <dgm:pt modelId="{BEA6AB68-EC14-104C-8621-837DC5265A8B}" type="pres">
      <dgm:prSet presAssocID="{48E39CEB-976E-4002-BBB9-2CA7BC7D0CF3}" presName="FourConn_3-4" presStyleLbl="fgAccFollowNode1" presStyleIdx="2" presStyleCnt="3">
        <dgm:presLayoutVars>
          <dgm:bulletEnabled val="1"/>
        </dgm:presLayoutVars>
      </dgm:prSet>
      <dgm:spPr/>
    </dgm:pt>
    <dgm:pt modelId="{01C49A79-ECBA-C649-889D-B37BA4DFF7FE}" type="pres">
      <dgm:prSet presAssocID="{48E39CEB-976E-4002-BBB9-2CA7BC7D0CF3}" presName="FourNodes_1_text" presStyleLbl="node1" presStyleIdx="3" presStyleCnt="4">
        <dgm:presLayoutVars>
          <dgm:bulletEnabled val="1"/>
        </dgm:presLayoutVars>
      </dgm:prSet>
      <dgm:spPr/>
    </dgm:pt>
    <dgm:pt modelId="{DEE6468B-8A84-E140-9D02-060313208232}" type="pres">
      <dgm:prSet presAssocID="{48E39CEB-976E-4002-BBB9-2CA7BC7D0CF3}" presName="FourNodes_2_text" presStyleLbl="node1" presStyleIdx="3" presStyleCnt="4">
        <dgm:presLayoutVars>
          <dgm:bulletEnabled val="1"/>
        </dgm:presLayoutVars>
      </dgm:prSet>
      <dgm:spPr/>
    </dgm:pt>
    <dgm:pt modelId="{F81086F4-7B71-124A-9DD7-D0F406B6D8EA}" type="pres">
      <dgm:prSet presAssocID="{48E39CEB-976E-4002-BBB9-2CA7BC7D0CF3}" presName="FourNodes_3_text" presStyleLbl="node1" presStyleIdx="3" presStyleCnt="4">
        <dgm:presLayoutVars>
          <dgm:bulletEnabled val="1"/>
        </dgm:presLayoutVars>
      </dgm:prSet>
      <dgm:spPr/>
    </dgm:pt>
    <dgm:pt modelId="{FF2F2B1D-1BDC-854D-ADFC-B404E8590A52}" type="pres">
      <dgm:prSet presAssocID="{48E39CEB-976E-4002-BBB9-2CA7BC7D0C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BF89B09-EDF6-2146-BF7F-933CDFA10149}" type="presOf" srcId="{BDC11171-774A-4967-9424-D3E308A3BF14}" destId="{01C49A79-ECBA-C649-889D-B37BA4DFF7FE}" srcOrd="1" destOrd="0" presId="urn:microsoft.com/office/officeart/2005/8/layout/vProcess5"/>
    <dgm:cxn modelId="{2337E915-635A-6D42-BCF9-BA2975AAB081}" type="presOf" srcId="{CEE1AAB9-B182-4C19-B16C-66FE66B847CA}" destId="{693E8983-3C80-D24C-8EC1-34B8D7BEAACE}" srcOrd="0" destOrd="0" presId="urn:microsoft.com/office/officeart/2005/8/layout/vProcess5"/>
    <dgm:cxn modelId="{E5BACE30-99EC-4691-A63C-59C9611E6814}" srcId="{48E39CEB-976E-4002-BBB9-2CA7BC7D0CF3}" destId="{CEE1AAB9-B182-4C19-B16C-66FE66B847CA}" srcOrd="3" destOrd="0" parTransId="{6CD71FEE-0729-43B6-A295-6D15E5AED598}" sibTransId="{17D1E231-EDB0-49B2-9946-126638A6D41A}"/>
    <dgm:cxn modelId="{01013535-58A5-BD4D-A237-077D6B6EDAC8}" srcId="{48E39CEB-976E-4002-BBB9-2CA7BC7D0CF3}" destId="{7146DD2B-DD64-9142-897E-0A38310F8EF0}" srcOrd="1" destOrd="0" parTransId="{9F0271A2-030D-2E4E-B647-E151EC7DED06}" sibTransId="{80942C1C-E755-5A42-B4C3-25B8DC5DF9DF}"/>
    <dgm:cxn modelId="{A4E9B662-C730-4349-994A-992FF503F3D9}" srcId="{48E39CEB-976E-4002-BBB9-2CA7BC7D0CF3}" destId="{BDC11171-774A-4967-9424-D3E308A3BF14}" srcOrd="0" destOrd="0" parTransId="{F306AA9A-F3B5-43B0-B601-4E419D95848B}" sibTransId="{AFF23F08-75E1-4A2D-9A9B-ECB2F7451347}"/>
    <dgm:cxn modelId="{24252B65-6380-E04F-A8E0-DF6A292BDBB2}" type="presOf" srcId="{31E70C3B-5BE3-49B0-9E47-C6425B63D40A}" destId="{F81086F4-7B71-124A-9DD7-D0F406B6D8EA}" srcOrd="1" destOrd="0" presId="urn:microsoft.com/office/officeart/2005/8/layout/vProcess5"/>
    <dgm:cxn modelId="{E92BE066-533C-4E60-B71B-6C9BBBE61BA0}" srcId="{48E39CEB-976E-4002-BBB9-2CA7BC7D0CF3}" destId="{31E70C3B-5BE3-49B0-9E47-C6425B63D40A}" srcOrd="2" destOrd="0" parTransId="{1337309B-E1E5-4A03-AB68-03A175D96111}" sibTransId="{4C58B291-EEE2-463D-A169-A30803905C71}"/>
    <dgm:cxn modelId="{698B5183-D9B4-934C-B0F9-2766516740D9}" type="presOf" srcId="{4C58B291-EEE2-463D-A169-A30803905C71}" destId="{BEA6AB68-EC14-104C-8621-837DC5265A8B}" srcOrd="0" destOrd="0" presId="urn:microsoft.com/office/officeart/2005/8/layout/vProcess5"/>
    <dgm:cxn modelId="{B8806588-0C7E-AE4E-A1FB-2B4693F4C8C5}" type="presOf" srcId="{BDC11171-774A-4967-9424-D3E308A3BF14}" destId="{14276EDC-115F-C84D-ACEF-804F43456DE2}" srcOrd="0" destOrd="0" presId="urn:microsoft.com/office/officeart/2005/8/layout/vProcess5"/>
    <dgm:cxn modelId="{C1073A8F-4744-6E47-8305-BD1699F72CE9}" type="presOf" srcId="{7146DD2B-DD64-9142-897E-0A38310F8EF0}" destId="{0FC110F4-265A-5E46-B739-916EDF3DA131}" srcOrd="0" destOrd="0" presId="urn:microsoft.com/office/officeart/2005/8/layout/vProcess5"/>
    <dgm:cxn modelId="{6D97F798-60AD-D945-A34D-1492F81873EC}" type="presOf" srcId="{AFF23F08-75E1-4A2D-9A9B-ECB2F7451347}" destId="{6E2D8397-A470-0F4C-B7E1-1C7CAD0CC297}" srcOrd="0" destOrd="0" presId="urn:microsoft.com/office/officeart/2005/8/layout/vProcess5"/>
    <dgm:cxn modelId="{6E96B3B1-9DA2-F044-9203-8DA1CF296DA1}" type="presOf" srcId="{31E70C3B-5BE3-49B0-9E47-C6425B63D40A}" destId="{A895CAA9-9F0C-F243-873D-2E31AB5C6A7C}" srcOrd="0" destOrd="0" presId="urn:microsoft.com/office/officeart/2005/8/layout/vProcess5"/>
    <dgm:cxn modelId="{9F0418D1-2711-8646-B5F6-74715D2E892D}" type="presOf" srcId="{7146DD2B-DD64-9142-897E-0A38310F8EF0}" destId="{DEE6468B-8A84-E140-9D02-060313208232}" srcOrd="1" destOrd="0" presId="urn:microsoft.com/office/officeart/2005/8/layout/vProcess5"/>
    <dgm:cxn modelId="{94DEDDDB-926F-E941-991B-9C7796A95C86}" type="presOf" srcId="{80942C1C-E755-5A42-B4C3-25B8DC5DF9DF}" destId="{B73B5C13-B826-8248-A5EC-53F79C98D480}" srcOrd="0" destOrd="0" presId="urn:microsoft.com/office/officeart/2005/8/layout/vProcess5"/>
    <dgm:cxn modelId="{4E5376DC-D406-F740-BDD3-5FFC3DCA27D1}" type="presOf" srcId="{CEE1AAB9-B182-4C19-B16C-66FE66B847CA}" destId="{FF2F2B1D-1BDC-854D-ADFC-B404E8590A52}" srcOrd="1" destOrd="0" presId="urn:microsoft.com/office/officeart/2005/8/layout/vProcess5"/>
    <dgm:cxn modelId="{5982EAFF-C82A-AC43-85D5-57DB057A9DD0}" type="presOf" srcId="{48E39CEB-976E-4002-BBB9-2CA7BC7D0CF3}" destId="{09B913F9-6230-8847-A55B-115E33CD7B9D}" srcOrd="0" destOrd="0" presId="urn:microsoft.com/office/officeart/2005/8/layout/vProcess5"/>
    <dgm:cxn modelId="{65BB3C57-276F-AF4B-A6F4-9E2445EC2E69}" type="presParOf" srcId="{09B913F9-6230-8847-A55B-115E33CD7B9D}" destId="{679182C5-F8C8-1C46-B0D8-0E671D63E6B9}" srcOrd="0" destOrd="0" presId="urn:microsoft.com/office/officeart/2005/8/layout/vProcess5"/>
    <dgm:cxn modelId="{E01E515F-1710-5648-8EFE-FF6A3C8B4D98}" type="presParOf" srcId="{09B913F9-6230-8847-A55B-115E33CD7B9D}" destId="{14276EDC-115F-C84D-ACEF-804F43456DE2}" srcOrd="1" destOrd="0" presId="urn:microsoft.com/office/officeart/2005/8/layout/vProcess5"/>
    <dgm:cxn modelId="{CBBE724E-2060-1D40-A84C-026A2F84EBD5}" type="presParOf" srcId="{09B913F9-6230-8847-A55B-115E33CD7B9D}" destId="{0FC110F4-265A-5E46-B739-916EDF3DA131}" srcOrd="2" destOrd="0" presId="urn:microsoft.com/office/officeart/2005/8/layout/vProcess5"/>
    <dgm:cxn modelId="{9179BFF6-B635-B34A-9926-E0EC51DF638D}" type="presParOf" srcId="{09B913F9-6230-8847-A55B-115E33CD7B9D}" destId="{A895CAA9-9F0C-F243-873D-2E31AB5C6A7C}" srcOrd="3" destOrd="0" presId="urn:microsoft.com/office/officeart/2005/8/layout/vProcess5"/>
    <dgm:cxn modelId="{7C929254-F79F-E04D-B7B3-C2C956C2E24B}" type="presParOf" srcId="{09B913F9-6230-8847-A55B-115E33CD7B9D}" destId="{693E8983-3C80-D24C-8EC1-34B8D7BEAACE}" srcOrd="4" destOrd="0" presId="urn:microsoft.com/office/officeart/2005/8/layout/vProcess5"/>
    <dgm:cxn modelId="{15207B43-9B83-A741-9987-35F25C37691E}" type="presParOf" srcId="{09B913F9-6230-8847-A55B-115E33CD7B9D}" destId="{6E2D8397-A470-0F4C-B7E1-1C7CAD0CC297}" srcOrd="5" destOrd="0" presId="urn:microsoft.com/office/officeart/2005/8/layout/vProcess5"/>
    <dgm:cxn modelId="{EB127EFD-D506-DC45-9CC9-CB5F5CE81BDD}" type="presParOf" srcId="{09B913F9-6230-8847-A55B-115E33CD7B9D}" destId="{B73B5C13-B826-8248-A5EC-53F79C98D480}" srcOrd="6" destOrd="0" presId="urn:microsoft.com/office/officeart/2005/8/layout/vProcess5"/>
    <dgm:cxn modelId="{7CC2C8C8-E08C-8146-8EF0-2D8CE8CF88AF}" type="presParOf" srcId="{09B913F9-6230-8847-A55B-115E33CD7B9D}" destId="{BEA6AB68-EC14-104C-8621-837DC5265A8B}" srcOrd="7" destOrd="0" presId="urn:microsoft.com/office/officeart/2005/8/layout/vProcess5"/>
    <dgm:cxn modelId="{2DEF4642-08EC-AD4B-A76F-0C2A4BBB72B9}" type="presParOf" srcId="{09B913F9-6230-8847-A55B-115E33CD7B9D}" destId="{01C49A79-ECBA-C649-889D-B37BA4DFF7FE}" srcOrd="8" destOrd="0" presId="urn:microsoft.com/office/officeart/2005/8/layout/vProcess5"/>
    <dgm:cxn modelId="{6850ADE4-E87F-CD44-9DB5-CFA9EB1E54E8}" type="presParOf" srcId="{09B913F9-6230-8847-A55B-115E33CD7B9D}" destId="{DEE6468B-8A84-E140-9D02-060313208232}" srcOrd="9" destOrd="0" presId="urn:microsoft.com/office/officeart/2005/8/layout/vProcess5"/>
    <dgm:cxn modelId="{D4DAABCF-D8D0-C643-9250-C42B0FB21C89}" type="presParOf" srcId="{09B913F9-6230-8847-A55B-115E33CD7B9D}" destId="{F81086F4-7B71-124A-9DD7-D0F406B6D8EA}" srcOrd="10" destOrd="0" presId="urn:microsoft.com/office/officeart/2005/8/layout/vProcess5"/>
    <dgm:cxn modelId="{96A26C86-7E35-9342-A556-598E90780749}" type="presParOf" srcId="{09B913F9-6230-8847-A55B-115E33CD7B9D}" destId="{FF2F2B1D-1BDC-854D-ADFC-B404E8590A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FDBAA-5A39-488A-AC74-5B304DBCA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B37CD-69C3-466D-B5C9-7999162BB2A8}">
      <dgm:prSet custT="1"/>
      <dgm:spPr/>
      <dgm:t>
        <a:bodyPr/>
        <a:lstStyle/>
        <a:p>
          <a:r>
            <a:rPr lang="ru-RU" sz="1200" b="1" dirty="0"/>
            <a:t>11 кратких сведений</a:t>
          </a:r>
          <a:r>
            <a:rPr lang="ru-RU" sz="1200" dirty="0"/>
            <a:t> в рамках конкурса на грантовое финансирование молодых ученых по научным и (или) научно-техническим проектам на 2022-2024 годы, все краткие сведения одобрены;</a:t>
          </a:r>
          <a:endParaRPr lang="en-US" sz="1200" dirty="0"/>
        </a:p>
      </dgm:t>
    </dgm:pt>
    <dgm:pt modelId="{BD4DEFA0-5168-40B0-B877-84E86A989030}" type="parTrans" cxnId="{0D3DFA0E-DDEA-4E7B-A777-079096186E56}">
      <dgm:prSet/>
      <dgm:spPr/>
      <dgm:t>
        <a:bodyPr/>
        <a:lstStyle/>
        <a:p>
          <a:endParaRPr lang="en-US" sz="2800"/>
        </a:p>
      </dgm:t>
    </dgm:pt>
    <dgm:pt modelId="{4576C7CB-DC25-48C9-84BC-A1F0105E0122}" type="sibTrans" cxnId="{0D3DFA0E-DDEA-4E7B-A777-079096186E56}">
      <dgm:prSet/>
      <dgm:spPr/>
      <dgm:t>
        <a:bodyPr/>
        <a:lstStyle/>
        <a:p>
          <a:endParaRPr lang="en-US" sz="2800"/>
        </a:p>
      </dgm:t>
    </dgm:pt>
    <dgm:pt modelId="{90D9F2C6-4A06-5444-BD7D-0F9A5039CE06}">
      <dgm:prSet custT="1"/>
      <dgm:spPr/>
      <dgm:t>
        <a:bodyPr/>
        <a:lstStyle/>
        <a:p>
          <a:r>
            <a:rPr lang="ru-RU" sz="1200" b="1" dirty="0"/>
            <a:t>31 кратких сведений </a:t>
          </a:r>
          <a:r>
            <a:rPr lang="ru-RU" sz="1200" dirty="0"/>
            <a:t> в рамках конкурса на ГФ по научным и (или) научно-техническим проектам на 2022-2024 годы из которых </a:t>
          </a:r>
          <a:r>
            <a:rPr lang="ru-RU" sz="1200" b="1" dirty="0"/>
            <a:t>3</a:t>
          </a:r>
          <a:r>
            <a:rPr lang="ru-RU" sz="1200" dirty="0"/>
            <a:t> кратких сведения не одобрены</a:t>
          </a:r>
        </a:p>
      </dgm:t>
    </dgm:pt>
    <dgm:pt modelId="{75ACD1F4-522C-B04D-9F0B-1668F8DB1C94}" type="parTrans" cxnId="{DA0A8C04-72B7-2B4C-841A-8E4BF565A298}">
      <dgm:prSet/>
      <dgm:spPr/>
      <dgm:t>
        <a:bodyPr/>
        <a:lstStyle/>
        <a:p>
          <a:endParaRPr lang="ru-RU" sz="2800"/>
        </a:p>
      </dgm:t>
    </dgm:pt>
    <dgm:pt modelId="{9E61DDA1-4EAD-6642-AAD5-8803A116E61E}" type="sibTrans" cxnId="{DA0A8C04-72B7-2B4C-841A-8E4BF565A298}">
      <dgm:prSet/>
      <dgm:spPr/>
      <dgm:t>
        <a:bodyPr/>
        <a:lstStyle/>
        <a:p>
          <a:endParaRPr lang="ru-RU" sz="2800"/>
        </a:p>
      </dgm:t>
    </dgm:pt>
    <dgm:pt modelId="{6898B0C9-1C3C-5B48-8D08-037ECD06583E}">
      <dgm:prSet custT="1"/>
      <dgm:spPr/>
      <dgm:t>
        <a:bodyPr/>
        <a:lstStyle/>
        <a:p>
          <a:r>
            <a:rPr lang="ru-RU" sz="1200" b="1" dirty="0"/>
            <a:t>10 кратких сведений</a:t>
          </a:r>
          <a:r>
            <a:rPr lang="ru-RU" sz="1200" dirty="0"/>
            <a:t> в рамках конкурса на грантовое финансирование молодых ученых по научным и (или) научно-техническим проектам на 2023-2025 годы: все краткие сведения одобрены</a:t>
          </a:r>
        </a:p>
      </dgm:t>
    </dgm:pt>
    <dgm:pt modelId="{3B3DCDF7-EE9E-684F-AA19-73DFD0445142}" type="parTrans" cxnId="{02EF1100-2224-934A-85B5-E4604A3B7E27}">
      <dgm:prSet/>
      <dgm:spPr/>
      <dgm:t>
        <a:bodyPr/>
        <a:lstStyle/>
        <a:p>
          <a:endParaRPr lang="ru-RU" sz="2800"/>
        </a:p>
      </dgm:t>
    </dgm:pt>
    <dgm:pt modelId="{F6D4308B-F866-CB41-8D97-B877A1F9C858}" type="sibTrans" cxnId="{02EF1100-2224-934A-85B5-E4604A3B7E27}">
      <dgm:prSet/>
      <dgm:spPr/>
      <dgm:t>
        <a:bodyPr/>
        <a:lstStyle/>
        <a:p>
          <a:endParaRPr lang="ru-RU" sz="2800"/>
        </a:p>
      </dgm:t>
    </dgm:pt>
    <dgm:pt modelId="{C54E7D53-688A-6F40-9EE1-8EC49D929A19}">
      <dgm:prSet custT="1"/>
      <dgm:spPr/>
      <dgm:t>
        <a:bodyPr/>
        <a:lstStyle/>
        <a:p>
          <a:r>
            <a:rPr lang="ru-RU" sz="1200" b="1" dirty="0"/>
            <a:t>4 кратких сведений </a:t>
          </a:r>
          <a:r>
            <a:rPr lang="ru-RU" sz="1200" dirty="0"/>
            <a:t>конкурса на грантовое финансирование молодых ученых по проекту «</a:t>
          </a:r>
          <a:r>
            <a:rPr lang="ru-RU" sz="1200" dirty="0" err="1"/>
            <a:t>Жас</a:t>
          </a:r>
          <a:r>
            <a:rPr lang="ru-RU" sz="1200" dirty="0"/>
            <a:t> </a:t>
          </a:r>
          <a:r>
            <a:rPr lang="ru-RU" sz="1200" dirty="0" err="1"/>
            <a:t>ғалым</a:t>
          </a:r>
          <a:r>
            <a:rPr lang="ru-RU" sz="1200" dirty="0"/>
            <a:t>» на 2022-2024 годы: все одобрены</a:t>
          </a:r>
        </a:p>
      </dgm:t>
    </dgm:pt>
    <dgm:pt modelId="{3118011C-4E27-EA4F-9F2B-BEDB45E721CB}" type="parTrans" cxnId="{9E610662-B6A2-A845-8DC7-180763F79E2C}">
      <dgm:prSet/>
      <dgm:spPr/>
      <dgm:t>
        <a:bodyPr/>
        <a:lstStyle/>
        <a:p>
          <a:endParaRPr lang="ru-RU" sz="2800"/>
        </a:p>
      </dgm:t>
    </dgm:pt>
    <dgm:pt modelId="{3A442B08-71FD-BC41-BA7D-4E8C22D5C326}" type="sibTrans" cxnId="{9E610662-B6A2-A845-8DC7-180763F79E2C}">
      <dgm:prSet/>
      <dgm:spPr/>
      <dgm:t>
        <a:bodyPr/>
        <a:lstStyle/>
        <a:p>
          <a:endParaRPr lang="ru-RU" sz="2800"/>
        </a:p>
      </dgm:t>
    </dgm:pt>
    <dgm:pt modelId="{B126E8E4-B2C8-0749-A028-4F5B23849252}">
      <dgm:prSet custT="1"/>
      <dgm:spPr/>
      <dgm:t>
        <a:bodyPr/>
        <a:lstStyle/>
        <a:p>
          <a:r>
            <a:rPr lang="ru-RU" sz="1200" b="1" dirty="0"/>
            <a:t>38 кратких </a:t>
          </a:r>
          <a:r>
            <a:rPr lang="ru-RU" sz="1400" b="1" dirty="0"/>
            <a:t>сведений</a:t>
          </a:r>
          <a:r>
            <a:rPr lang="ru-RU" sz="1200" b="1" dirty="0"/>
            <a:t> </a:t>
          </a:r>
          <a:r>
            <a:rPr lang="ru-RU" sz="1200" dirty="0"/>
            <a:t>конкурса на грантовое финансирование по научным и (или) научно-техническим проектам на 2023-2025 </a:t>
          </a:r>
          <a:r>
            <a:rPr lang="ru-RU" sz="1200" dirty="0" err="1"/>
            <a:t>годы:все</a:t>
          </a:r>
          <a:r>
            <a:rPr lang="ru-RU" sz="1200" dirty="0"/>
            <a:t> одобрены</a:t>
          </a:r>
        </a:p>
      </dgm:t>
    </dgm:pt>
    <dgm:pt modelId="{8C0C831F-7C5D-DD4E-B0B4-D8D51ABAF062}" type="parTrans" cxnId="{D6FDAB27-65CF-7444-91B1-5679CE80F56C}">
      <dgm:prSet/>
      <dgm:spPr/>
      <dgm:t>
        <a:bodyPr/>
        <a:lstStyle/>
        <a:p>
          <a:endParaRPr lang="ru-RU" sz="2800"/>
        </a:p>
      </dgm:t>
    </dgm:pt>
    <dgm:pt modelId="{F003BDEB-CC98-7142-A7FE-479BB8C1C3A4}" type="sibTrans" cxnId="{D6FDAB27-65CF-7444-91B1-5679CE80F56C}">
      <dgm:prSet/>
      <dgm:spPr/>
      <dgm:t>
        <a:bodyPr/>
        <a:lstStyle/>
        <a:p>
          <a:endParaRPr lang="ru-RU" sz="2800"/>
        </a:p>
      </dgm:t>
    </dgm:pt>
    <dgm:pt modelId="{809EC57B-F9EF-924A-B9EE-8C946E079E1C}">
      <dgm:prSet custT="1"/>
      <dgm:spPr/>
      <dgm:t>
        <a:bodyPr/>
        <a:lstStyle/>
        <a:p>
          <a:r>
            <a:rPr lang="ru-RU" sz="1200" b="1" dirty="0"/>
            <a:t>8</a:t>
          </a:r>
          <a:r>
            <a:rPr lang="ru-RU" sz="1200" dirty="0"/>
            <a:t> кратких сведений конкурса на грантовое финансирование исследований молодых ученых по проекту «</a:t>
          </a:r>
          <a:r>
            <a:rPr lang="ru-RU" sz="1200" dirty="0" err="1"/>
            <a:t>Жас</a:t>
          </a:r>
          <a:r>
            <a:rPr lang="ru-RU" sz="1200" dirty="0"/>
            <a:t> </a:t>
          </a:r>
          <a:r>
            <a:rPr lang="ru-RU" sz="1200" dirty="0" err="1"/>
            <a:t>ғалым</a:t>
          </a:r>
          <a:r>
            <a:rPr lang="ru-RU" sz="1200" dirty="0"/>
            <a:t>» на 2022-2024 годы: из которых </a:t>
          </a:r>
          <a:r>
            <a:rPr lang="ru-RU" sz="1200" b="1" dirty="0"/>
            <a:t>3 </a:t>
          </a:r>
          <a:r>
            <a:rPr lang="ru-RU" sz="1200" dirty="0"/>
            <a:t>не одобрены, а так же </a:t>
          </a:r>
          <a:r>
            <a:rPr lang="ru-RU" sz="1200" b="1" dirty="0"/>
            <a:t>12 кратких сведений</a:t>
          </a:r>
          <a:r>
            <a:rPr lang="ru-RU" sz="1200" dirty="0"/>
            <a:t> конкурса на грантовое финансирование молодых ученых по проекту «</a:t>
          </a:r>
          <a:r>
            <a:rPr lang="ru-RU" sz="1200" dirty="0" err="1"/>
            <a:t>Жас</a:t>
          </a:r>
          <a:r>
            <a:rPr lang="ru-RU" sz="1200" dirty="0"/>
            <a:t> </a:t>
          </a:r>
          <a:r>
            <a:rPr lang="ru-RU" sz="1200" dirty="0" err="1"/>
            <a:t>ғалым</a:t>
          </a:r>
          <a:r>
            <a:rPr lang="ru-RU" sz="1200" dirty="0"/>
            <a:t>» на 2022-2024 годы: из которых </a:t>
          </a:r>
          <a:r>
            <a:rPr lang="ru-RU" sz="1200" b="1" dirty="0"/>
            <a:t>2</a:t>
          </a:r>
          <a:r>
            <a:rPr lang="ru-RU" sz="1200" dirty="0"/>
            <a:t> не одобрено. Конкурса на грантовое финансирование исследований молодых ученых по проекту «</a:t>
          </a:r>
          <a:r>
            <a:rPr lang="ru-RU" sz="1200" dirty="0" err="1"/>
            <a:t>Жас</a:t>
          </a:r>
          <a:r>
            <a:rPr lang="ru-RU" sz="1200" dirty="0"/>
            <a:t> </a:t>
          </a:r>
          <a:r>
            <a:rPr lang="ru-RU" sz="1200" dirty="0" err="1"/>
            <a:t>ғалым</a:t>
          </a:r>
          <a:r>
            <a:rPr lang="ru-RU" sz="1200" dirty="0"/>
            <a:t>» на 2023-2025 годы поступило </a:t>
          </a:r>
          <a:r>
            <a:rPr lang="ru-RU" sz="1200" b="1" dirty="0"/>
            <a:t>10</a:t>
          </a:r>
          <a:r>
            <a:rPr lang="ru-RU" sz="1200" dirty="0"/>
            <a:t> кратких сведений: все одобрены</a:t>
          </a:r>
        </a:p>
      </dgm:t>
    </dgm:pt>
    <dgm:pt modelId="{B2563E21-FD26-1047-8E90-7FA36A9361FB}" type="parTrans" cxnId="{A56B77F3-F155-D747-BE9E-F7442AC5F172}">
      <dgm:prSet/>
      <dgm:spPr/>
      <dgm:t>
        <a:bodyPr/>
        <a:lstStyle/>
        <a:p>
          <a:endParaRPr lang="ru-RU" sz="2800"/>
        </a:p>
      </dgm:t>
    </dgm:pt>
    <dgm:pt modelId="{AD466A2C-D18B-F249-947A-4C4ED0D2B99E}" type="sibTrans" cxnId="{A56B77F3-F155-D747-BE9E-F7442AC5F172}">
      <dgm:prSet/>
      <dgm:spPr/>
      <dgm:t>
        <a:bodyPr/>
        <a:lstStyle/>
        <a:p>
          <a:endParaRPr lang="ru-RU" sz="2800"/>
        </a:p>
      </dgm:t>
    </dgm:pt>
    <dgm:pt modelId="{E27990AF-A1B6-7B4A-82E2-4C0E504F3C2C}" type="pres">
      <dgm:prSet presAssocID="{EB9FDBAA-5A39-488A-AC74-5B304DBCAE40}" presName="linear" presStyleCnt="0">
        <dgm:presLayoutVars>
          <dgm:animLvl val="lvl"/>
          <dgm:resizeHandles val="exact"/>
        </dgm:presLayoutVars>
      </dgm:prSet>
      <dgm:spPr/>
    </dgm:pt>
    <dgm:pt modelId="{5C4488DC-5A6C-1E43-8FBE-E991524D7A4C}" type="pres">
      <dgm:prSet presAssocID="{BA9B37CD-69C3-466D-B5C9-7999162BB2A8}" presName="parentText" presStyleLbl="node1" presStyleIdx="0" presStyleCnt="6" custScaleY="78644">
        <dgm:presLayoutVars>
          <dgm:chMax val="0"/>
          <dgm:bulletEnabled val="1"/>
        </dgm:presLayoutVars>
      </dgm:prSet>
      <dgm:spPr/>
    </dgm:pt>
    <dgm:pt modelId="{57F2832F-6216-5F42-8DDF-FB225F61EC36}" type="pres">
      <dgm:prSet presAssocID="{4576C7CB-DC25-48C9-84BC-A1F0105E0122}" presName="spacer" presStyleCnt="0"/>
      <dgm:spPr/>
    </dgm:pt>
    <dgm:pt modelId="{DAF56D18-E9C2-EC46-B8DE-E695A13FE49F}" type="pres">
      <dgm:prSet presAssocID="{90D9F2C6-4A06-5444-BD7D-0F9A5039CE06}" presName="parentText" presStyleLbl="node1" presStyleIdx="1" presStyleCnt="6" custScaleY="73491">
        <dgm:presLayoutVars>
          <dgm:chMax val="0"/>
          <dgm:bulletEnabled val="1"/>
        </dgm:presLayoutVars>
      </dgm:prSet>
      <dgm:spPr/>
    </dgm:pt>
    <dgm:pt modelId="{F8902CA4-0D5C-3345-B674-201339D7CE05}" type="pres">
      <dgm:prSet presAssocID="{9E61DDA1-4EAD-6642-AAD5-8803A116E61E}" presName="spacer" presStyleCnt="0"/>
      <dgm:spPr/>
    </dgm:pt>
    <dgm:pt modelId="{859BBB0D-E2CA-5B43-A6F2-FF76223FB287}" type="pres">
      <dgm:prSet presAssocID="{6898B0C9-1C3C-5B48-8D08-037ECD0658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906F86-05C5-AC45-B0CD-8662821A0901}" type="pres">
      <dgm:prSet presAssocID="{F6D4308B-F866-CB41-8D97-B877A1F9C858}" presName="spacer" presStyleCnt="0"/>
      <dgm:spPr/>
    </dgm:pt>
    <dgm:pt modelId="{6EA8D940-F7FC-404B-9B45-6CF859EA685C}" type="pres">
      <dgm:prSet presAssocID="{C54E7D53-688A-6F40-9EE1-8EC49D929A19}" presName="parentText" presStyleLbl="node1" presStyleIdx="3" presStyleCnt="6" custScaleY="57493">
        <dgm:presLayoutVars>
          <dgm:chMax val="0"/>
          <dgm:bulletEnabled val="1"/>
        </dgm:presLayoutVars>
      </dgm:prSet>
      <dgm:spPr/>
    </dgm:pt>
    <dgm:pt modelId="{0FAE98F6-7278-B74A-8E6D-205E199E6530}" type="pres">
      <dgm:prSet presAssocID="{3A442B08-71FD-BC41-BA7D-4E8C22D5C326}" presName="spacer" presStyleCnt="0"/>
      <dgm:spPr/>
    </dgm:pt>
    <dgm:pt modelId="{D75E586E-45B4-DD4E-93A1-8927588C5ACE}" type="pres">
      <dgm:prSet presAssocID="{B126E8E4-B2C8-0749-A028-4F5B2384925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D7C6560-08B4-C849-8283-B75A2ACC8FDC}" type="pres">
      <dgm:prSet presAssocID="{F003BDEB-CC98-7142-A7FE-479BB8C1C3A4}" presName="spacer" presStyleCnt="0"/>
      <dgm:spPr/>
    </dgm:pt>
    <dgm:pt modelId="{FF8E914A-43FE-CF46-B7AB-0B96AE916B48}" type="pres">
      <dgm:prSet presAssocID="{809EC57B-F9EF-924A-B9EE-8C946E079E1C}" presName="parentText" presStyleLbl="node1" presStyleIdx="5" presStyleCnt="6" custScaleY="133049">
        <dgm:presLayoutVars>
          <dgm:chMax val="0"/>
          <dgm:bulletEnabled val="1"/>
        </dgm:presLayoutVars>
      </dgm:prSet>
      <dgm:spPr/>
    </dgm:pt>
  </dgm:ptLst>
  <dgm:cxnLst>
    <dgm:cxn modelId="{02EF1100-2224-934A-85B5-E4604A3B7E27}" srcId="{EB9FDBAA-5A39-488A-AC74-5B304DBCAE40}" destId="{6898B0C9-1C3C-5B48-8D08-037ECD06583E}" srcOrd="2" destOrd="0" parTransId="{3B3DCDF7-EE9E-684F-AA19-73DFD0445142}" sibTransId="{F6D4308B-F866-CB41-8D97-B877A1F9C858}"/>
    <dgm:cxn modelId="{DA0A8C04-72B7-2B4C-841A-8E4BF565A298}" srcId="{EB9FDBAA-5A39-488A-AC74-5B304DBCAE40}" destId="{90D9F2C6-4A06-5444-BD7D-0F9A5039CE06}" srcOrd="1" destOrd="0" parTransId="{75ACD1F4-522C-B04D-9F0B-1668F8DB1C94}" sibTransId="{9E61DDA1-4EAD-6642-AAD5-8803A116E61E}"/>
    <dgm:cxn modelId="{0D3DFA0E-DDEA-4E7B-A777-079096186E56}" srcId="{EB9FDBAA-5A39-488A-AC74-5B304DBCAE40}" destId="{BA9B37CD-69C3-466D-B5C9-7999162BB2A8}" srcOrd="0" destOrd="0" parTransId="{BD4DEFA0-5168-40B0-B877-84E86A989030}" sibTransId="{4576C7CB-DC25-48C9-84BC-A1F0105E0122}"/>
    <dgm:cxn modelId="{72FF9320-D3EC-164C-B0F0-231657ABD912}" type="presOf" srcId="{EB9FDBAA-5A39-488A-AC74-5B304DBCAE40}" destId="{E27990AF-A1B6-7B4A-82E2-4C0E504F3C2C}" srcOrd="0" destOrd="0" presId="urn:microsoft.com/office/officeart/2005/8/layout/vList2"/>
    <dgm:cxn modelId="{0DAEE520-B704-FF47-82F4-C70DA4ADB529}" type="presOf" srcId="{90D9F2C6-4A06-5444-BD7D-0F9A5039CE06}" destId="{DAF56D18-E9C2-EC46-B8DE-E695A13FE49F}" srcOrd="0" destOrd="0" presId="urn:microsoft.com/office/officeart/2005/8/layout/vList2"/>
    <dgm:cxn modelId="{9A323A23-559E-3B41-8996-0A8E63257DC9}" type="presOf" srcId="{C54E7D53-688A-6F40-9EE1-8EC49D929A19}" destId="{6EA8D940-F7FC-404B-9B45-6CF859EA685C}" srcOrd="0" destOrd="0" presId="urn:microsoft.com/office/officeart/2005/8/layout/vList2"/>
    <dgm:cxn modelId="{D6FDAB27-65CF-7444-91B1-5679CE80F56C}" srcId="{EB9FDBAA-5A39-488A-AC74-5B304DBCAE40}" destId="{B126E8E4-B2C8-0749-A028-4F5B23849252}" srcOrd="4" destOrd="0" parTransId="{8C0C831F-7C5D-DD4E-B0B4-D8D51ABAF062}" sibTransId="{F003BDEB-CC98-7142-A7FE-479BB8C1C3A4}"/>
    <dgm:cxn modelId="{9E610662-B6A2-A845-8DC7-180763F79E2C}" srcId="{EB9FDBAA-5A39-488A-AC74-5B304DBCAE40}" destId="{C54E7D53-688A-6F40-9EE1-8EC49D929A19}" srcOrd="3" destOrd="0" parTransId="{3118011C-4E27-EA4F-9F2B-BEDB45E721CB}" sibTransId="{3A442B08-71FD-BC41-BA7D-4E8C22D5C326}"/>
    <dgm:cxn modelId="{031E1C66-DAB5-544B-A07E-CA8C1C0186E8}" type="presOf" srcId="{6898B0C9-1C3C-5B48-8D08-037ECD06583E}" destId="{859BBB0D-E2CA-5B43-A6F2-FF76223FB287}" srcOrd="0" destOrd="0" presId="urn:microsoft.com/office/officeart/2005/8/layout/vList2"/>
    <dgm:cxn modelId="{5EDC1D9E-DA4D-4B4D-A9A7-BCA005956689}" type="presOf" srcId="{B126E8E4-B2C8-0749-A028-4F5B23849252}" destId="{D75E586E-45B4-DD4E-93A1-8927588C5ACE}" srcOrd="0" destOrd="0" presId="urn:microsoft.com/office/officeart/2005/8/layout/vList2"/>
    <dgm:cxn modelId="{771100A7-E582-ED47-9339-D1DF8C038A31}" type="presOf" srcId="{BA9B37CD-69C3-466D-B5C9-7999162BB2A8}" destId="{5C4488DC-5A6C-1E43-8FBE-E991524D7A4C}" srcOrd="0" destOrd="0" presId="urn:microsoft.com/office/officeart/2005/8/layout/vList2"/>
    <dgm:cxn modelId="{99A1E3D1-8573-6642-AA36-F116365D26B1}" type="presOf" srcId="{809EC57B-F9EF-924A-B9EE-8C946E079E1C}" destId="{FF8E914A-43FE-CF46-B7AB-0B96AE916B48}" srcOrd="0" destOrd="0" presId="urn:microsoft.com/office/officeart/2005/8/layout/vList2"/>
    <dgm:cxn modelId="{A56B77F3-F155-D747-BE9E-F7442AC5F172}" srcId="{EB9FDBAA-5A39-488A-AC74-5B304DBCAE40}" destId="{809EC57B-F9EF-924A-B9EE-8C946E079E1C}" srcOrd="5" destOrd="0" parTransId="{B2563E21-FD26-1047-8E90-7FA36A9361FB}" sibTransId="{AD466A2C-D18B-F249-947A-4C4ED0D2B99E}"/>
    <dgm:cxn modelId="{A56AB8D3-ECCC-B443-999F-44592F600DA9}" type="presParOf" srcId="{E27990AF-A1B6-7B4A-82E2-4C0E504F3C2C}" destId="{5C4488DC-5A6C-1E43-8FBE-E991524D7A4C}" srcOrd="0" destOrd="0" presId="urn:microsoft.com/office/officeart/2005/8/layout/vList2"/>
    <dgm:cxn modelId="{7D56A7F9-2B89-2F44-A724-EADB6020AA8D}" type="presParOf" srcId="{E27990AF-A1B6-7B4A-82E2-4C0E504F3C2C}" destId="{57F2832F-6216-5F42-8DDF-FB225F61EC36}" srcOrd="1" destOrd="0" presId="urn:microsoft.com/office/officeart/2005/8/layout/vList2"/>
    <dgm:cxn modelId="{66BA28D9-6448-D142-9657-D0326B6DF264}" type="presParOf" srcId="{E27990AF-A1B6-7B4A-82E2-4C0E504F3C2C}" destId="{DAF56D18-E9C2-EC46-B8DE-E695A13FE49F}" srcOrd="2" destOrd="0" presId="urn:microsoft.com/office/officeart/2005/8/layout/vList2"/>
    <dgm:cxn modelId="{9C4C2EF0-E74F-DF4E-A4B9-FE8602B9DC87}" type="presParOf" srcId="{E27990AF-A1B6-7B4A-82E2-4C0E504F3C2C}" destId="{F8902CA4-0D5C-3345-B674-201339D7CE05}" srcOrd="3" destOrd="0" presId="urn:microsoft.com/office/officeart/2005/8/layout/vList2"/>
    <dgm:cxn modelId="{DBBAFECE-C685-1C4E-83B1-2F29FBB41D9A}" type="presParOf" srcId="{E27990AF-A1B6-7B4A-82E2-4C0E504F3C2C}" destId="{859BBB0D-E2CA-5B43-A6F2-FF76223FB287}" srcOrd="4" destOrd="0" presId="urn:microsoft.com/office/officeart/2005/8/layout/vList2"/>
    <dgm:cxn modelId="{3B38644D-8D2C-D14F-8DEF-E1B500F19922}" type="presParOf" srcId="{E27990AF-A1B6-7B4A-82E2-4C0E504F3C2C}" destId="{23906F86-05C5-AC45-B0CD-8662821A0901}" srcOrd="5" destOrd="0" presId="urn:microsoft.com/office/officeart/2005/8/layout/vList2"/>
    <dgm:cxn modelId="{4583A63D-F35E-3A47-8138-0FA6ED900DB7}" type="presParOf" srcId="{E27990AF-A1B6-7B4A-82E2-4C0E504F3C2C}" destId="{6EA8D940-F7FC-404B-9B45-6CF859EA685C}" srcOrd="6" destOrd="0" presId="urn:microsoft.com/office/officeart/2005/8/layout/vList2"/>
    <dgm:cxn modelId="{EB70E2C0-BACB-A645-A6C2-420841F4068F}" type="presParOf" srcId="{E27990AF-A1B6-7B4A-82E2-4C0E504F3C2C}" destId="{0FAE98F6-7278-B74A-8E6D-205E199E6530}" srcOrd="7" destOrd="0" presId="urn:microsoft.com/office/officeart/2005/8/layout/vList2"/>
    <dgm:cxn modelId="{20787F04-C022-C543-9ADA-3EECAE9CBB38}" type="presParOf" srcId="{E27990AF-A1B6-7B4A-82E2-4C0E504F3C2C}" destId="{D75E586E-45B4-DD4E-93A1-8927588C5ACE}" srcOrd="8" destOrd="0" presId="urn:microsoft.com/office/officeart/2005/8/layout/vList2"/>
    <dgm:cxn modelId="{061524EF-84B7-A846-B453-241F0E14856B}" type="presParOf" srcId="{E27990AF-A1B6-7B4A-82E2-4C0E504F3C2C}" destId="{9D7C6560-08B4-C849-8283-B75A2ACC8FDC}" srcOrd="9" destOrd="0" presId="urn:microsoft.com/office/officeart/2005/8/layout/vList2"/>
    <dgm:cxn modelId="{189BA029-393C-8D48-A997-FAF86C135A15}" type="presParOf" srcId="{E27990AF-A1B6-7B4A-82E2-4C0E504F3C2C}" destId="{FF8E914A-43FE-CF46-B7AB-0B96AE916B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76EDC-115F-C84D-ACEF-804F43456DE2}">
      <dsp:nvSpPr>
        <dsp:cNvPr id="0" name=""/>
        <dsp:cNvSpPr/>
      </dsp:nvSpPr>
      <dsp:spPr>
        <a:xfrm>
          <a:off x="-9611" y="-48259"/>
          <a:ext cx="6361758" cy="94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281613" algn="l"/>
            </a:tabLst>
          </a:pPr>
          <a:r>
            <a:rPr lang="ru-RU" sz="1400" kern="1200" dirty="0"/>
            <a:t>Поступило </a:t>
          </a:r>
          <a:r>
            <a:rPr lang="ru-RU" sz="1400" b="1" kern="1200" dirty="0"/>
            <a:t>3 заключительных отчета</a:t>
          </a:r>
          <a:r>
            <a:rPr lang="ru-RU" sz="1400" kern="1200" dirty="0"/>
            <a:t> в рамках конкурса на ПЦФ по научным, научно-техническим программам на 2021-2023 гг. (МНВО РК), </a:t>
          </a:r>
          <a:r>
            <a:rPr lang="ru-RU" sz="1400" b="1" kern="1200" dirty="0"/>
            <a:t>2 отчета одобрили, 1 отчет не одобрен</a:t>
          </a:r>
          <a:r>
            <a:rPr lang="ru-RU" sz="1400" kern="1200" dirty="0"/>
            <a:t>. </a:t>
          </a:r>
          <a:endParaRPr lang="en-US" sz="1400" kern="1200" dirty="0"/>
        </a:p>
      </dsp:txBody>
      <dsp:txXfrm>
        <a:off x="18099" y="-20549"/>
        <a:ext cx="5254565" cy="890658"/>
      </dsp:txXfrm>
    </dsp:sp>
    <dsp:sp modelId="{0FC110F4-265A-5E46-B739-916EDF3DA131}">
      <dsp:nvSpPr>
        <dsp:cNvPr id="0" name=""/>
        <dsp:cNvSpPr/>
      </dsp:nvSpPr>
      <dsp:spPr>
        <a:xfrm>
          <a:off x="286256" y="988948"/>
          <a:ext cx="6407159" cy="724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Поступил </a:t>
          </a:r>
          <a:r>
            <a:rPr lang="ru-RU" sz="1400" b="1" kern="1200" dirty="0"/>
            <a:t>1 заключительный отчет</a:t>
          </a:r>
          <a:r>
            <a:rPr lang="ru-RU" sz="1400" kern="1200" dirty="0"/>
            <a:t> конкурса по ПЦФ на 2022-2023 годы (МНВО РК), отчет был одобрен.</a:t>
          </a:r>
        </a:p>
      </dsp:txBody>
      <dsp:txXfrm>
        <a:off x="307462" y="1010154"/>
        <a:ext cx="5205042" cy="681612"/>
      </dsp:txXfrm>
    </dsp:sp>
    <dsp:sp modelId="{A895CAA9-9F0C-F243-873D-2E31AB5C6A7C}">
      <dsp:nvSpPr>
        <dsp:cNvPr id="0" name=""/>
        <dsp:cNvSpPr/>
      </dsp:nvSpPr>
      <dsp:spPr>
        <a:xfrm>
          <a:off x="949508" y="1860725"/>
          <a:ext cx="6546019" cy="1207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</a:rPr>
            <a:t>Поступило   </a:t>
          </a:r>
          <a:r>
            <a:rPr lang="ru-RU" sz="1400" b="1" kern="1200" dirty="0">
              <a:latin typeface="+mn-lt"/>
            </a:rPr>
            <a:t>4 заключительных отчета</a:t>
          </a:r>
          <a:r>
            <a:rPr lang="ru-RU" sz="1400" kern="1200" dirty="0">
              <a:latin typeface="+mn-lt"/>
            </a:rPr>
            <a:t> в рамках конкурса на ПЦФ на 2021-2023 гг. (МЭГРП РК) Советом было принято рекомендовать к дальнейшему финансированию все отчеты. Поступили промежуточные отчеты в количестве 3 на ПЦФ 2022-2024 годы (</a:t>
          </a:r>
          <a:r>
            <a:rPr lang="ru-RU" sz="1400" kern="1200" dirty="0" err="1">
              <a:latin typeface="+mn-lt"/>
            </a:rPr>
            <a:t>МТиИ</a:t>
          </a:r>
          <a:r>
            <a:rPr lang="ru-RU" sz="1400" kern="1200" dirty="0">
              <a:latin typeface="+mn-lt"/>
            </a:rPr>
            <a:t> РК).</a:t>
          </a:r>
          <a:endParaRPr lang="en-US" sz="1400" kern="1200" dirty="0">
            <a:latin typeface="+mn-lt"/>
          </a:endParaRPr>
        </a:p>
      </dsp:txBody>
      <dsp:txXfrm>
        <a:off x="984887" y="1896104"/>
        <a:ext cx="5298605" cy="1137157"/>
      </dsp:txXfrm>
    </dsp:sp>
    <dsp:sp modelId="{693E8983-3C80-D24C-8EC1-34B8D7BEAACE}">
      <dsp:nvSpPr>
        <dsp:cNvPr id="0" name=""/>
        <dsp:cNvSpPr/>
      </dsp:nvSpPr>
      <dsp:spPr>
        <a:xfrm>
          <a:off x="1610611" y="3148063"/>
          <a:ext cx="6293529" cy="1139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Поступили ПЦФ 2022-2024 гг. в количестве 4 заявки и промежуточные отчеты на ПЦФ 2023-2025 гг. в количестве 13 заявок (1 ДСП). Все промежуточные отчеты были одобрены и рекомендованы к дальнейшему финансированию на 2023 год.</a:t>
          </a:r>
          <a:endParaRPr lang="en-US" sz="1400" kern="1200" dirty="0"/>
        </a:p>
      </dsp:txBody>
      <dsp:txXfrm>
        <a:off x="1643975" y="3181427"/>
        <a:ext cx="5087663" cy="1072388"/>
      </dsp:txXfrm>
    </dsp:sp>
    <dsp:sp modelId="{6E2D8397-A470-0F4C-B7E1-1C7CAD0CC297}">
      <dsp:nvSpPr>
        <dsp:cNvPr id="0" name=""/>
        <dsp:cNvSpPr/>
      </dsp:nvSpPr>
      <dsp:spPr>
        <a:xfrm>
          <a:off x="5717972" y="676351"/>
          <a:ext cx="614951" cy="614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56336" y="676351"/>
        <a:ext cx="338223" cy="462751"/>
      </dsp:txXfrm>
    </dsp:sp>
    <dsp:sp modelId="{B73B5C13-B826-8248-A5EC-53F79C98D480}">
      <dsp:nvSpPr>
        <dsp:cNvPr id="0" name=""/>
        <dsp:cNvSpPr/>
      </dsp:nvSpPr>
      <dsp:spPr>
        <a:xfrm>
          <a:off x="6247550" y="1794444"/>
          <a:ext cx="614951" cy="614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385914" y="1794444"/>
        <a:ext cx="338223" cy="462751"/>
      </dsp:txXfrm>
    </dsp:sp>
    <dsp:sp modelId="{BEA6AB68-EC14-104C-8621-837DC5265A8B}">
      <dsp:nvSpPr>
        <dsp:cNvPr id="0" name=""/>
        <dsp:cNvSpPr/>
      </dsp:nvSpPr>
      <dsp:spPr>
        <a:xfrm>
          <a:off x="6769223" y="2912537"/>
          <a:ext cx="614951" cy="614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907587" y="2912537"/>
        <a:ext cx="338223" cy="462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88DC-5A6C-1E43-8FBE-E991524D7A4C}">
      <dsp:nvSpPr>
        <dsp:cNvPr id="0" name=""/>
        <dsp:cNvSpPr/>
      </dsp:nvSpPr>
      <dsp:spPr>
        <a:xfrm>
          <a:off x="0" y="160254"/>
          <a:ext cx="7324660" cy="588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11 кратких сведений</a:t>
          </a:r>
          <a:r>
            <a:rPr lang="ru-RU" sz="1200" kern="1200" dirty="0"/>
            <a:t> в рамках конкурса на грантовое финансирование молодых ученых по научным и (или) научно-техническим проектам на 2022-2024 годы, все краткие сведения одобрены;</a:t>
          </a:r>
          <a:endParaRPr lang="en-US" sz="1200" kern="1200" dirty="0"/>
        </a:p>
      </dsp:txBody>
      <dsp:txXfrm>
        <a:off x="28739" y="188993"/>
        <a:ext cx="7267182" cy="531246"/>
      </dsp:txXfrm>
    </dsp:sp>
    <dsp:sp modelId="{DAF56D18-E9C2-EC46-B8DE-E695A13FE49F}">
      <dsp:nvSpPr>
        <dsp:cNvPr id="0" name=""/>
        <dsp:cNvSpPr/>
      </dsp:nvSpPr>
      <dsp:spPr>
        <a:xfrm>
          <a:off x="0" y="763378"/>
          <a:ext cx="7324660" cy="550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31 кратких сведений </a:t>
          </a:r>
          <a:r>
            <a:rPr lang="ru-RU" sz="1200" kern="1200" dirty="0"/>
            <a:t> в рамках конкурса на ГФ по научным и (или) научно-техническим проектам на 2022-2024 годы из которых </a:t>
          </a:r>
          <a:r>
            <a:rPr lang="ru-RU" sz="1200" b="1" kern="1200" dirty="0"/>
            <a:t>3</a:t>
          </a:r>
          <a:r>
            <a:rPr lang="ru-RU" sz="1200" kern="1200" dirty="0"/>
            <a:t> кратких сведения не одобрены</a:t>
          </a:r>
        </a:p>
      </dsp:txBody>
      <dsp:txXfrm>
        <a:off x="26856" y="790234"/>
        <a:ext cx="7270948" cy="496437"/>
      </dsp:txXfrm>
    </dsp:sp>
    <dsp:sp modelId="{859BBB0D-E2CA-5B43-A6F2-FF76223FB287}">
      <dsp:nvSpPr>
        <dsp:cNvPr id="0" name=""/>
        <dsp:cNvSpPr/>
      </dsp:nvSpPr>
      <dsp:spPr>
        <a:xfrm>
          <a:off x="0" y="1327928"/>
          <a:ext cx="7324660" cy="74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 кратких сведений</a:t>
          </a:r>
          <a:r>
            <a:rPr lang="ru-RU" sz="1200" kern="1200" dirty="0"/>
            <a:t> в рамках конкурса на грантовое финансирование молодых ученых по научным и (или) научно-техническим проектам на 2023-2025 годы: все краткие сведения одобрены</a:t>
          </a:r>
        </a:p>
      </dsp:txBody>
      <dsp:txXfrm>
        <a:off x="36543" y="1364471"/>
        <a:ext cx="7251574" cy="675508"/>
      </dsp:txXfrm>
    </dsp:sp>
    <dsp:sp modelId="{6EA8D940-F7FC-404B-9B45-6CF859EA685C}">
      <dsp:nvSpPr>
        <dsp:cNvPr id="0" name=""/>
        <dsp:cNvSpPr/>
      </dsp:nvSpPr>
      <dsp:spPr>
        <a:xfrm>
          <a:off x="0" y="2090922"/>
          <a:ext cx="7324660" cy="430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4 кратких сведений </a:t>
          </a:r>
          <a:r>
            <a:rPr lang="ru-RU" sz="1200" kern="1200" dirty="0"/>
            <a:t>конкурса на грантовое финансирование молодых ученых по проекту «</a:t>
          </a:r>
          <a:r>
            <a:rPr lang="ru-RU" sz="1200" kern="1200" dirty="0" err="1"/>
            <a:t>Жас</a:t>
          </a:r>
          <a:r>
            <a:rPr lang="ru-RU" sz="1200" kern="1200" dirty="0"/>
            <a:t> </a:t>
          </a:r>
          <a:r>
            <a:rPr lang="ru-RU" sz="1200" kern="1200" dirty="0" err="1"/>
            <a:t>ғалым</a:t>
          </a:r>
          <a:r>
            <a:rPr lang="ru-RU" sz="1200" kern="1200" dirty="0"/>
            <a:t>» на 2022-2024 годы: все одобрены</a:t>
          </a:r>
        </a:p>
      </dsp:txBody>
      <dsp:txXfrm>
        <a:off x="21010" y="2111932"/>
        <a:ext cx="7282640" cy="388369"/>
      </dsp:txXfrm>
    </dsp:sp>
    <dsp:sp modelId="{D75E586E-45B4-DD4E-93A1-8927588C5ACE}">
      <dsp:nvSpPr>
        <dsp:cNvPr id="0" name=""/>
        <dsp:cNvSpPr/>
      </dsp:nvSpPr>
      <dsp:spPr>
        <a:xfrm>
          <a:off x="0" y="2535712"/>
          <a:ext cx="7324660" cy="74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38 кратких </a:t>
          </a:r>
          <a:r>
            <a:rPr lang="ru-RU" sz="1400" b="1" kern="1200" dirty="0"/>
            <a:t>сведений</a:t>
          </a:r>
          <a:r>
            <a:rPr lang="ru-RU" sz="1200" b="1" kern="1200" dirty="0"/>
            <a:t> </a:t>
          </a:r>
          <a:r>
            <a:rPr lang="ru-RU" sz="1200" kern="1200" dirty="0"/>
            <a:t>конкурса на грантовое финансирование по научным и (или) научно-техническим проектам на 2023-2025 </a:t>
          </a:r>
          <a:r>
            <a:rPr lang="ru-RU" sz="1200" kern="1200" dirty="0" err="1"/>
            <a:t>годы:все</a:t>
          </a:r>
          <a:r>
            <a:rPr lang="ru-RU" sz="1200" kern="1200" dirty="0"/>
            <a:t> одобрены</a:t>
          </a:r>
        </a:p>
      </dsp:txBody>
      <dsp:txXfrm>
        <a:off x="36543" y="2572255"/>
        <a:ext cx="7251574" cy="675508"/>
      </dsp:txXfrm>
    </dsp:sp>
    <dsp:sp modelId="{FF8E914A-43FE-CF46-B7AB-0B96AE916B48}">
      <dsp:nvSpPr>
        <dsp:cNvPr id="0" name=""/>
        <dsp:cNvSpPr/>
      </dsp:nvSpPr>
      <dsp:spPr>
        <a:xfrm>
          <a:off x="0" y="3298706"/>
          <a:ext cx="7324660" cy="995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8</a:t>
          </a:r>
          <a:r>
            <a:rPr lang="ru-RU" sz="1200" kern="1200" dirty="0"/>
            <a:t> кратких сведений конкурса на грантовое финансирование исследований молодых ученых по проекту «</a:t>
          </a:r>
          <a:r>
            <a:rPr lang="ru-RU" sz="1200" kern="1200" dirty="0" err="1"/>
            <a:t>Жас</a:t>
          </a:r>
          <a:r>
            <a:rPr lang="ru-RU" sz="1200" kern="1200" dirty="0"/>
            <a:t> </a:t>
          </a:r>
          <a:r>
            <a:rPr lang="ru-RU" sz="1200" kern="1200" dirty="0" err="1"/>
            <a:t>ғалым</a:t>
          </a:r>
          <a:r>
            <a:rPr lang="ru-RU" sz="1200" kern="1200" dirty="0"/>
            <a:t>» на 2022-2024 годы: из которых </a:t>
          </a:r>
          <a:r>
            <a:rPr lang="ru-RU" sz="1200" b="1" kern="1200" dirty="0"/>
            <a:t>3 </a:t>
          </a:r>
          <a:r>
            <a:rPr lang="ru-RU" sz="1200" kern="1200" dirty="0"/>
            <a:t>не одобрены, а так же </a:t>
          </a:r>
          <a:r>
            <a:rPr lang="ru-RU" sz="1200" b="1" kern="1200" dirty="0"/>
            <a:t>12 кратких сведений</a:t>
          </a:r>
          <a:r>
            <a:rPr lang="ru-RU" sz="1200" kern="1200" dirty="0"/>
            <a:t> конкурса на грантовое финансирование молодых ученых по проекту «</a:t>
          </a:r>
          <a:r>
            <a:rPr lang="ru-RU" sz="1200" kern="1200" dirty="0" err="1"/>
            <a:t>Жас</a:t>
          </a:r>
          <a:r>
            <a:rPr lang="ru-RU" sz="1200" kern="1200" dirty="0"/>
            <a:t> </a:t>
          </a:r>
          <a:r>
            <a:rPr lang="ru-RU" sz="1200" kern="1200" dirty="0" err="1"/>
            <a:t>ғалым</a:t>
          </a:r>
          <a:r>
            <a:rPr lang="ru-RU" sz="1200" kern="1200" dirty="0"/>
            <a:t>» на 2022-2024 годы: из которых </a:t>
          </a:r>
          <a:r>
            <a:rPr lang="ru-RU" sz="1200" b="1" kern="1200" dirty="0"/>
            <a:t>2</a:t>
          </a:r>
          <a:r>
            <a:rPr lang="ru-RU" sz="1200" kern="1200" dirty="0"/>
            <a:t> не одобрено. Конкурса на грантовое финансирование исследований молодых ученых по проекту «</a:t>
          </a:r>
          <a:r>
            <a:rPr lang="ru-RU" sz="1200" kern="1200" dirty="0" err="1"/>
            <a:t>Жас</a:t>
          </a:r>
          <a:r>
            <a:rPr lang="ru-RU" sz="1200" kern="1200" dirty="0"/>
            <a:t> </a:t>
          </a:r>
          <a:r>
            <a:rPr lang="ru-RU" sz="1200" kern="1200" dirty="0" err="1"/>
            <a:t>ғалым</a:t>
          </a:r>
          <a:r>
            <a:rPr lang="ru-RU" sz="1200" kern="1200" dirty="0"/>
            <a:t>» на 2023-2025 годы поступило </a:t>
          </a:r>
          <a:r>
            <a:rPr lang="ru-RU" sz="1200" b="1" kern="1200" dirty="0"/>
            <a:t>10</a:t>
          </a:r>
          <a:r>
            <a:rPr lang="ru-RU" sz="1200" kern="1200" dirty="0"/>
            <a:t> кратких сведений: все одобрены</a:t>
          </a:r>
        </a:p>
      </dsp:txBody>
      <dsp:txXfrm>
        <a:off x="48621" y="3347327"/>
        <a:ext cx="7227418" cy="89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031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240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272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92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4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336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17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30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466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98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684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774B-97B0-4A43-BC75-C5DD78E505CD}" type="datetimeFigureOut">
              <a:rPr lang="ru-KZ" smtClean="0"/>
              <a:t>03.01.2024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D59C-C3B9-FD44-9434-D52162B00A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870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E884A-51A9-EA4E-91BD-AF34EB5F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5" r="46746" b="3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72000" y="1756600"/>
            <a:ext cx="810243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427" y="1357766"/>
            <a:ext cx="515816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7935" y="1135060"/>
            <a:ext cx="307029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1124043"/>
            <a:ext cx="4578798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1319E-4601-B343-8F3B-7DFB67EB0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14" y="1135060"/>
            <a:ext cx="4136709" cy="3722817"/>
          </a:xfrm>
        </p:spPr>
        <p:txBody>
          <a:bodyPr anchor="b"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деятельности 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Национального научного совета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приоритетному направлению 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использование водных ресурсов, животного и растительного мира, экология» за 2023 год</a:t>
            </a:r>
            <a:endParaRPr lang="ru-K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9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DF7E-4578-C240-A220-106320B5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43661"/>
            <a:ext cx="7729890" cy="1325563"/>
          </a:xfrm>
        </p:spPr>
        <p:txBody>
          <a:bodyPr>
            <a:normAutofit/>
          </a:bodyPr>
          <a:lstStyle/>
          <a:p>
            <a:r>
              <a:rPr lang="ru-KZ" sz="2200" b="1" dirty="0">
                <a:solidFill>
                  <a:schemeClr val="bg1"/>
                </a:solidFill>
              </a:rPr>
              <a:t>9. </a:t>
            </a:r>
            <a:r>
              <a:rPr lang="ru-RU" sz="2200" b="1" dirty="0">
                <a:solidFill>
                  <a:schemeClr val="bg1"/>
                </a:solidFill>
              </a:rPr>
              <a:t>Рассмотрение и принятия решения, по кратким сведениям, о реализации проектов в соответствии с календарным планом конкурса на </a:t>
            </a:r>
            <a:r>
              <a:rPr lang="ru-RU" sz="2200" b="1" dirty="0" err="1">
                <a:solidFill>
                  <a:schemeClr val="bg1"/>
                </a:solidFill>
              </a:rPr>
              <a:t>грантовое</a:t>
            </a:r>
            <a:r>
              <a:rPr lang="ru-RU" sz="2200" b="1" dirty="0">
                <a:solidFill>
                  <a:schemeClr val="bg1"/>
                </a:solidFill>
              </a:rPr>
              <a:t> финансирование.</a:t>
            </a:r>
            <a:endParaRPr lang="ru-KZ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41" name="Объект 2">
            <a:extLst>
              <a:ext uri="{FF2B5EF4-FFF2-40B4-BE49-F238E27FC236}">
                <a16:creationId xmlns:a16="http://schemas.microsoft.com/office/drawing/2014/main" id="{A12878AE-E085-737A-4A21-83B19B153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474194"/>
              </p:ext>
            </p:extLst>
          </p:nvPr>
        </p:nvGraphicFramePr>
        <p:xfrm>
          <a:off x="916983" y="2285207"/>
          <a:ext cx="7324660" cy="44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0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ерево, вода, растение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1934F51-14E4-940A-F816-045354E28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5" b="1124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98FE9-B8CF-1A4D-A484-3ADFD572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46CAD-A955-8347-9942-4159969F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635715"/>
            <a:ext cx="7729890" cy="1449654"/>
          </a:xfrm>
        </p:spPr>
        <p:txBody>
          <a:bodyPr>
            <a:noAutofit/>
          </a:bodyPr>
          <a:lstStyle/>
          <a:p>
            <a:pPr algn="ctr"/>
            <a:r>
              <a:rPr lang="ru-KZ" sz="2400" b="1" dirty="0">
                <a:solidFill>
                  <a:schemeClr val="bg1"/>
                </a:solidFill>
              </a:rPr>
              <a:t>Национальный научный совет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ru-KZ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Рациональное использование водных ресурсов, животного и растительного мира, экология</a:t>
            </a:r>
            <a:r>
              <a:rPr lang="ru-KZ" sz="24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1BA98-25A1-C24A-ADF7-5FFAB142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83" y="2236482"/>
            <a:ext cx="7463319" cy="2281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cs typeface="Arial" panose="020B0604020202020204" pitchFamily="34" charset="0"/>
              </a:rPr>
              <a:t>в 2023 году в соответствии с Законом РК от 18 февраля 2011 года № 407-</a:t>
            </a:r>
            <a:r>
              <a:rPr lang="en-GB" sz="2400" dirty="0">
                <a:cs typeface="Arial" panose="020B0604020202020204" pitchFamily="34" charset="0"/>
              </a:rPr>
              <a:t>IV «</a:t>
            </a:r>
            <a:r>
              <a:rPr lang="ru-RU" sz="2400" dirty="0">
                <a:cs typeface="Arial" panose="020B0604020202020204" pitchFamily="34" charset="0"/>
              </a:rPr>
              <a:t>О науке», «Положением о научных советах», утвержденным постановлением Правительства №519 от 16 мая 2011 года, Приказа Министра науки и высшего образования Республики Казахстан от 25 сентября 2023 года № 487  «Об утверждении перечня и положения о национальных научных советах».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5EC21-8DA5-A044-B084-0BC0267F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59"/>
          <a:stretch/>
        </p:blipFill>
        <p:spPr>
          <a:xfrm>
            <a:off x="1714608" y="4517586"/>
            <a:ext cx="5641760" cy="23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EB08D-94B3-6B4D-BA9C-D49AC769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</a:rPr>
              <a:t>В 2023 г. </a:t>
            </a:r>
            <a:r>
              <a:rPr lang="ru-RU" sz="2000" b="1" spc="-1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научные исследования проводились в области </a:t>
            </a:r>
            <a:r>
              <a:rPr lang="ru-RU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фундаментальных и прикладных наук</a:t>
            </a:r>
            <a:r>
              <a:rPr lang="ru-RU" sz="2000" b="1" spc="-1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в соответствии со следующими под приоритетами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:</a:t>
            </a:r>
            <a:endParaRPr lang="ru-KZ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45F08-3F0A-F744-B55F-BADD325F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40" y="2177172"/>
            <a:ext cx="5439430" cy="4474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1.1 Исследование актуальных проблем сохранения и управления водными ресурсами; 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1.2 Исследования актуальных проблем качества почв, деградации земель и опустынивания.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1.3 Исследования актуальных проблем качества воздуха;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1.4 Сохранение и рациональное использование животного и растительного мира;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1.5 Развитие геоинформационных систем и мониторинга объектов окружающей среды; 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1.6 Системы очистки воды, газоочистки, почв и пылеулавливания 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1.7 Комплексная переработка и утилизация промышленных и бытовых отходов; 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1.8 Исследование изменения климата и его влияния на окружающую среду;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1.9 Системы снижения уровня выбросов парниковых газов и поглощения; </a:t>
            </a:r>
            <a:endParaRPr lang="ru-KZ" sz="1400" dirty="0"/>
          </a:p>
          <a:p>
            <a:pPr marL="0" indent="0">
              <a:buNone/>
            </a:pPr>
            <a:r>
              <a:rPr lang="ru-RU" sz="1400" dirty="0"/>
              <a:t>1.10 Разработка зеленых технологии </a:t>
            </a:r>
            <a:endParaRPr lang="ru-KZ" sz="1400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B84DA8-AE3D-EB48-907E-D0E9B34F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2" r="22565" b="1"/>
          <a:stretch/>
        </p:blipFill>
        <p:spPr>
          <a:xfrm>
            <a:off x="6336547" y="2729590"/>
            <a:ext cx="2647781" cy="2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E7676-9872-1E40-9D89-F4C96D01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В 2023 году проведено 15 заседаний ННС по приоритетному направлению «РИВР», на которых были рассмотрены следующие вопросы:</a:t>
            </a:r>
            <a:endParaRPr lang="ru-KZ" sz="27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3C9DC-A0F7-5C4F-A257-9FE9891A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46" y="2288312"/>
            <a:ext cx="8180897" cy="441189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Заявки по конкурсу  на грантовое финансирование молодых ученых по научным и (или) научно-технических проектам на 2023-2025 г.</a:t>
            </a:r>
            <a:endParaRPr lang="ru-KZ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Заявки по конкурсу на грантовое финансирование по научным и (или) научно-технических проектам на 2023-2025 годы.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Заявки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Ғалым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2023-2025 годы.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dirty="0" err="1">
                <a:latin typeface="Arial" pitchFamily="34" charset="0"/>
                <a:cs typeface="Arial" pitchFamily="34" charset="0"/>
              </a:rPr>
              <a:t>Заявки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по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конкурсу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программно-целевое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финансирование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по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научным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научно-техническим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программам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2023-2025 </a:t>
            </a:r>
            <a:r>
              <a:rPr lang="kk-KZ" sz="2000" dirty="0" err="1">
                <a:latin typeface="Arial" pitchFamily="34" charset="0"/>
                <a:cs typeface="Arial" pitchFamily="34" charset="0"/>
              </a:rPr>
              <a:t>годы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Министерства науки и высшего образования  Республики Казахстан РК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KZ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Обращений от физических и юридических лиц, акты мониторинга за 2023 год, краткие сведения и промежуточные и итоговые отчетов за 2023 г.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453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1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3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4CA2F-D38E-3F42-BB96-8145C9BD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1. Рассмотрено 84 обращений от частных и юридических лиц в рамках грантового и программно-целевого финансирования. Основные вопросы рассмотренных обращений были связаны: </a:t>
            </a:r>
            <a:br>
              <a:rPr lang="ru-KZ" sz="2200" b="1" dirty="0">
                <a:solidFill>
                  <a:schemeClr val="bg1"/>
                </a:solidFill>
              </a:rPr>
            </a:br>
            <a:endParaRPr lang="ru-KZ" sz="22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326FD-369E-6D44-9DFE-F5D57C01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54" y="2273816"/>
            <a:ext cx="5094556" cy="389814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внесении изменений в календарный план; 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Заменой научного руководителя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внесении изменений в смету расходов;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смене организации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Перенос публикаций научных статей на следующий год;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повторном рассмотрении кратких сведений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повторном рассмотрении заключительного отчета.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LEGO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8E37B36-CF0F-234A-ADB0-2AA188D5F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2" t="11519" r="29621" b="10597"/>
          <a:stretch/>
        </p:blipFill>
        <p:spPr>
          <a:xfrm>
            <a:off x="6020787" y="2502165"/>
            <a:ext cx="2865734" cy="3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A9F96-F078-F43C-5449-7DDAE754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67628"/>
            <a:ext cx="4472089" cy="6333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2. Рассмотрение заявок, конкурса на грантовое финансирование молодых ученых на 2023-2025 гг.</a:t>
            </a:r>
          </a:p>
          <a:p>
            <a:pPr marL="0" lvl="0" indent="0">
              <a:buNone/>
            </a:pPr>
            <a:r>
              <a:rPr lang="ru-RU" sz="1800" dirty="0"/>
              <a:t> В апреле 2023 года поступило 22 заявок, из которых 10 проектов было одобрено.</a:t>
            </a:r>
          </a:p>
          <a:p>
            <a:pPr marL="0" indent="0">
              <a:buNone/>
            </a:pPr>
            <a:r>
              <a:rPr lang="ru-RU" sz="1800" b="1" dirty="0"/>
              <a:t>3.  Рассмотрение заявок, конкурса на грантовое финансирование на 2023-2025 гг.</a:t>
            </a:r>
          </a:p>
          <a:p>
            <a:pPr marL="0" lvl="0" indent="0">
              <a:buNone/>
            </a:pPr>
            <a:r>
              <a:rPr lang="ru-RU" sz="1800" dirty="0"/>
              <a:t> В августе 2023 года поступило 65 заявок, из которых 38 проект, Совет одобрил. </a:t>
            </a:r>
          </a:p>
          <a:p>
            <a:pPr marL="0" lvl="0" indent="0">
              <a:buNone/>
            </a:pPr>
            <a:r>
              <a:rPr lang="ru-RU" sz="1800" b="1" dirty="0"/>
              <a:t>4. Рассмотрение заявок по конкурсу на программно-целевое финансирование по научным, научно-техническим программам на 2023-2025 годы (МНВО РК).</a:t>
            </a:r>
          </a:p>
          <a:p>
            <a:pPr marL="0" indent="0">
              <a:buNone/>
            </a:pPr>
            <a:r>
              <a:rPr lang="ru-RU" sz="1800" dirty="0"/>
              <a:t> В октябре 2023 года поступило 14 заявок, из которых Советом было рекомендовано 13 программ.</a:t>
            </a:r>
          </a:p>
          <a:p>
            <a:pPr marL="0" lvl="0" indent="0">
              <a:buNone/>
            </a:pPr>
            <a:r>
              <a:rPr lang="ru-RU" sz="1800" b="1" dirty="0"/>
              <a:t>5. Рассмотрение заявок, конкурса на грантовое финансирование </a:t>
            </a:r>
            <a:r>
              <a:rPr lang="ru-RU" sz="1800" b="1" dirty="0" err="1"/>
              <a:t>Жас</a:t>
            </a:r>
            <a:r>
              <a:rPr lang="ru-RU" sz="1800" b="1" dirty="0"/>
              <a:t> </a:t>
            </a:r>
            <a:r>
              <a:rPr lang="ru-RU" sz="1800" b="1" dirty="0" err="1"/>
              <a:t>Ғалым</a:t>
            </a:r>
            <a:r>
              <a:rPr lang="ru-RU" sz="1800" b="1" dirty="0"/>
              <a:t> 2023-2025 гг.</a:t>
            </a:r>
          </a:p>
          <a:p>
            <a:pPr marL="0" indent="0">
              <a:buNone/>
            </a:pPr>
            <a:r>
              <a:rPr lang="ru-RU" sz="1800" dirty="0"/>
              <a:t>В апреле 2023 г. поступило 10 заявок, из которых были одобрены все заявки.</a:t>
            </a:r>
          </a:p>
        </p:txBody>
      </p:sp>
      <p:pic>
        <p:nvPicPr>
          <p:cNvPr id="4" name="Рисунок 3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79E6F14-8B5A-2A64-8D34-855AA6EF8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0" r="22470" b="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55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75BE-51DB-FA44-B3BB-1B2F9F62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6. Принятие и утверждение актов мониторинга за 2023 год.</a:t>
            </a:r>
            <a:endParaRPr lang="ru-KZ" sz="27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9C47C-7BAA-0044-9F82-2CF85C94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91" y="2494450"/>
            <a:ext cx="3730341" cy="3727835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/>
              <a:t>В 2023 году проводился мониторинг Центром экспертизы 66 научного проекта. </a:t>
            </a:r>
          </a:p>
          <a:p>
            <a:r>
              <a:rPr lang="ru-RU" sz="1900" dirty="0"/>
              <a:t>В рамках проведения мониторинга была произведена работа по проверке научной стороны проектов и программ, оценка соответствия выполненных работ календарным планам и обоснованность расходования средств финансирования. </a:t>
            </a:r>
          </a:p>
          <a:p>
            <a:r>
              <a:rPr lang="ru-RU" sz="1900" dirty="0"/>
              <a:t>В ходе заседания Советом было принято утвердить все акты мониторинга.</a:t>
            </a:r>
            <a:endParaRPr lang="ru-KZ" sz="1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55E7D-3775-5B47-9A41-12A0DB70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0" r="26111" b="-1"/>
          <a:stretch/>
        </p:blipFill>
        <p:spPr>
          <a:xfrm>
            <a:off x="4799019" y="2465898"/>
            <a:ext cx="360180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8C11A-9BCE-D84A-8888-AFE23F99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7. Рассмотрение итоговых отчетов в рамках </a:t>
            </a:r>
            <a:r>
              <a:rPr lang="ru-RU" sz="2700" b="1" dirty="0" err="1">
                <a:solidFill>
                  <a:schemeClr val="bg1"/>
                </a:solidFill>
              </a:rPr>
              <a:t>грантового</a:t>
            </a:r>
            <a:r>
              <a:rPr lang="ru-RU" sz="2700" b="1" dirty="0">
                <a:solidFill>
                  <a:schemeClr val="bg1"/>
                </a:solidFill>
              </a:rPr>
              <a:t> финансирования.</a:t>
            </a:r>
            <a:endParaRPr lang="ru-KZ" sz="27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21A30-0155-5A47-A20C-987D6BB6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60" y="2386559"/>
            <a:ext cx="4831160" cy="393235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В рамках грантового финансирования на 2021-2023 гг. МНВО РК было рассмотрено 20 итоговых отчетов и результаты государственной научно-технической экспертизы по ним. Большинство отчетов получило высокую и среднюю оценку. По итогам открытого голосования </a:t>
            </a:r>
            <a:r>
              <a:rPr lang="ru-RU" sz="1600" b="1" dirty="0"/>
              <a:t>15 проектов </a:t>
            </a:r>
            <a:r>
              <a:rPr lang="ru-RU" sz="1600" dirty="0"/>
              <a:t>были одобрены, а также </a:t>
            </a:r>
            <a:r>
              <a:rPr lang="ru-RU" sz="1600" b="1" dirty="0"/>
              <a:t>5 проектов не одобрено Советом.</a:t>
            </a: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</a:rPr>
              <a:t>В рамках грантового финансирования на грантовое финансирование молодых ученых по научным и (или) научно-техническим проектам на 2021-2023 годы МНВО РК было рассмотрено 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12</a:t>
            </a:r>
            <a:r>
              <a:rPr lang="ru-RU" sz="1600" dirty="0">
                <a:effectLst/>
                <a:ea typeface="Calibri" panose="020F0502020204030204" pitchFamily="34" charset="0"/>
              </a:rPr>
              <a:t> итоговых отчета и результаты государственной научно-технической экспертизы по ним. По итогам открытого голосования 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7 проектов</a:t>
            </a:r>
            <a:r>
              <a:rPr lang="ru-RU" sz="1600" dirty="0">
                <a:effectLst/>
                <a:ea typeface="Calibri" panose="020F0502020204030204" pitchFamily="34" charset="0"/>
              </a:rPr>
              <a:t> были одобрены и 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5 проектов</a:t>
            </a:r>
            <a:r>
              <a:rPr lang="ru-RU" sz="1600" dirty="0">
                <a:effectLst/>
                <a:ea typeface="Calibri" panose="020F0502020204030204" pitchFamily="34" charset="0"/>
              </a:rPr>
              <a:t> не одобрен Советом.</a:t>
            </a:r>
            <a:endParaRPr lang="ru-KZ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A30C6-6CC9-3732-D258-D247634E7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1" r="38500" b="-1"/>
          <a:stretch/>
        </p:blipFill>
        <p:spPr>
          <a:xfrm>
            <a:off x="5616620" y="2543175"/>
            <a:ext cx="3278960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5DC3C-D7E1-4C4B-8E3A-75E6154F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8. Рассмотрение промежуточных и итоговых отчетов на программно-целевое финансирование по научной и (или) научно-технической деятельности МНВО РК, </a:t>
            </a:r>
            <a:r>
              <a:rPr lang="ru-RU" sz="2200" b="1" dirty="0" err="1">
                <a:solidFill>
                  <a:schemeClr val="bg1"/>
                </a:solidFill>
              </a:rPr>
              <a:t>МТиИ</a:t>
            </a:r>
            <a:r>
              <a:rPr lang="ru-RU" sz="2200" b="1" dirty="0">
                <a:solidFill>
                  <a:schemeClr val="bg1"/>
                </a:solidFill>
              </a:rPr>
              <a:t> и МЭГРП РК.</a:t>
            </a:r>
            <a:endParaRPr lang="ru-KZ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D718D1D4-3DFD-CDF3-A4B9-DEA762450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76365"/>
              </p:ext>
            </p:extLst>
          </p:nvPr>
        </p:nvGraphicFramePr>
        <p:xfrm>
          <a:off x="1015704" y="2301261"/>
          <a:ext cx="7904141" cy="430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265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4278</TotalTime>
  <Words>1084</Words>
  <Application>Microsoft Macintosh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Отчет о деятельности  Национального научного совета по приоритетному направлению  «Рациональное использование водных ресурсов, животного и растительного мира, экология» за 2023 год</vt:lpstr>
      <vt:lpstr>Национальный научный совет  «Рациональное использование водных ресурсов, животного и растительного мира, экология»</vt:lpstr>
      <vt:lpstr>В 2023 г. научные исследования проводились в области фундаментальных и прикладных наук в соответствии со следующими под приоритетами:</vt:lpstr>
      <vt:lpstr>В 2023 году проведено 15 заседаний ННС по приоритетному направлению «РИВР», на которых были рассмотрены следующие вопросы:</vt:lpstr>
      <vt:lpstr>1. Рассмотрено 84 обращений от частных и юридических лиц в рамках грантового и программно-целевого финансирования. Основные вопросы рассмотренных обращений были связаны:  </vt:lpstr>
      <vt:lpstr>Презентация PowerPoint</vt:lpstr>
      <vt:lpstr>6. Принятие и утверждение актов мониторинга за 2023 год.</vt:lpstr>
      <vt:lpstr>7. Рассмотрение итоговых отчетов в рамках грантового финансирования.</vt:lpstr>
      <vt:lpstr>8. Рассмотрение промежуточных и итоговых отчетов на программно-целевое финансирование по научной и (или) научно-технической деятельности МНВО РК, МТиИ и МЭГРП РК.</vt:lpstr>
      <vt:lpstr>9. Рассмотрение и принятия решения, по кратким сведениям, о реализации проектов в соответствии с календарным планом конкурса на грантовое финансирование.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НАЦИОНАЛЬНОГО НАУЧНОГО СОВЕТА по ПРИОРИТЕТНОМУ НАПРАВЛЕНИЮ  «РАЦИОНАЛЬНОЕ ИСПОЛЬЗОВАНИЕ ВОДНЫХ РЕСУРСОВ, ЖИВОТНОГО И РАСТИТЕЛЬНОГО МИРА, ЭКОЛОГИЯ» ЗА 2021 ГОД</dc:title>
  <dc:creator>Байматова Насиба</dc:creator>
  <cp:lastModifiedBy>Байматова Насиба</cp:lastModifiedBy>
  <cp:revision>70</cp:revision>
  <dcterms:created xsi:type="dcterms:W3CDTF">2021-12-26T06:06:41Z</dcterms:created>
  <dcterms:modified xsi:type="dcterms:W3CDTF">2024-01-03T05:22:21Z</dcterms:modified>
</cp:coreProperties>
</file>