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5" r:id="rId3"/>
    <p:sldId id="263" r:id="rId4"/>
    <p:sldId id="264" r:id="rId5"/>
    <p:sldId id="262" r:id="rId6"/>
    <p:sldId id="260" r:id="rId7"/>
    <p:sldId id="266" r:id="rId8"/>
    <p:sldId id="267" r:id="rId9"/>
    <p:sldId id="268" r:id="rId10"/>
    <p:sldId id="269" r:id="rId11"/>
  </p:sldIdLst>
  <p:sldSz cx="9144000" cy="6858000" type="screen4x3"/>
  <p:notesSz cx="6858000" cy="9144000"/>
  <p:custDataLst>
    <p:tags r:id="rId1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74A"/>
    <a:srgbClr val="3399FF"/>
    <a:srgbClr val="666699"/>
    <a:srgbClr val="E590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 autoAdjust="0"/>
    <p:restoredTop sz="84583" autoAdjust="0"/>
  </p:normalViewPr>
  <p:slideViewPr>
    <p:cSldViewPr>
      <p:cViewPr varScale="1">
        <p:scale>
          <a:sx n="97" d="100"/>
          <a:sy n="97" d="100"/>
        </p:scale>
        <p:origin x="160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49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663A1-BE93-4F19-BCAE-33E954C20B2B}" type="datetimeFigureOut">
              <a:rPr lang="ru-RU" smtClean="0"/>
              <a:t>30.12.2025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DF26E-F902-4582-B614-0C9EE35F21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28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t>30.12.2025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resentation-creation.ru/powerpoint-templates.html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dirty="0"/>
              <a:t>Оригинальные шаблоны для презентаций: </a:t>
            </a:r>
            <a:r>
              <a:rPr lang="ru-RU" sz="1200" dirty="0">
                <a:hlinkClick r:id="rId3"/>
              </a:rPr>
              <a:t>https://presentation-creation.ru/powerpoint-templates.html</a:t>
            </a:r>
            <a:r>
              <a:rPr lang="en-US" sz="1200" dirty="0"/>
              <a:t> </a:t>
            </a:r>
            <a:endParaRPr lang="ru-RU" sz="1200" dirty="0"/>
          </a:p>
          <a:p>
            <a:r>
              <a:rPr lang="ru-RU" sz="1200"/>
              <a:t>Бесплатно и без регистрации.</a:t>
            </a:r>
          </a:p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6144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5704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23407" y="404664"/>
            <a:ext cx="5897185" cy="1152128"/>
          </a:xfrm>
        </p:spPr>
        <p:txBody>
          <a:bodyPr/>
          <a:lstStyle>
            <a:lvl1pPr>
              <a:defRPr b="1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/>
              <a:t>Образец</a:t>
            </a:r>
            <a:r>
              <a:rPr lang="en-US" dirty="0"/>
              <a:t> </a:t>
            </a:r>
            <a:r>
              <a:rPr lang="ru-RU" dirty="0"/>
              <a:t>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30.12.2025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642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30.12.2025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804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30.12.2025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695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30.12.2025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омер слайда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rgbClr val="3399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8" name="Текст 2"/>
          <p:cNvSpPr>
            <a:spLocks noGrp="1"/>
          </p:cNvSpPr>
          <p:nvPr>
            <p:ph idx="1"/>
          </p:nvPr>
        </p:nvSpPr>
        <p:spPr>
          <a:xfrm>
            <a:off x="179512" y="1988840"/>
            <a:ext cx="8784976" cy="4176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4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4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4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4">
                    <a:lumMod val="75000"/>
                  </a:schemeClr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2339752" y="116632"/>
            <a:ext cx="6804248" cy="1150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543014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2060848"/>
            <a:ext cx="4320480" cy="4093915"/>
          </a:xfrm>
        </p:spPr>
        <p:txBody>
          <a:bodyPr/>
          <a:lstStyle>
            <a:lvl1pPr>
              <a:defRPr sz="2800">
                <a:solidFill>
                  <a:schemeClr val="accent4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accent4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accent4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accent4">
                    <a:lumMod val="75000"/>
                  </a:schemeClr>
                </a:solidFill>
              </a:defRPr>
            </a:lvl4pPr>
            <a:lvl5pPr>
              <a:defRPr sz="1800">
                <a:solidFill>
                  <a:schemeClr val="accent4">
                    <a:lumMod val="7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2071389"/>
            <a:ext cx="4320480" cy="4093915"/>
          </a:xfrm>
        </p:spPr>
        <p:txBody>
          <a:bodyPr/>
          <a:lstStyle>
            <a:lvl1pPr>
              <a:defRPr sz="2800">
                <a:solidFill>
                  <a:schemeClr val="accent4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accent4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accent4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accent4">
                    <a:lumMod val="75000"/>
                  </a:schemeClr>
                </a:solidFill>
              </a:defRPr>
            </a:lvl4pPr>
            <a:lvl5pPr>
              <a:defRPr sz="1800">
                <a:solidFill>
                  <a:schemeClr val="accent4">
                    <a:lumMod val="7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30.12.2025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339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799" y="4406900"/>
            <a:ext cx="5722913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71799" y="2906713"/>
            <a:ext cx="57229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30.12.2025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654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16832"/>
            <a:ext cx="4176464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2556594"/>
            <a:ext cx="4176464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6016" y="1934294"/>
            <a:ext cx="4248472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6016" y="2574056"/>
            <a:ext cx="4248472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375310" y="6410896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30.12.2025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54184" y="6356350"/>
            <a:ext cx="1649592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471310" y="6356350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933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30.12.2025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457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30.12.2025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95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8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30.12.2025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89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30.12.2025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605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9752" y="116632"/>
            <a:ext cx="6804248" cy="1150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9512" y="1988840"/>
            <a:ext cx="8784976" cy="4176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30.12.2025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1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4">
              <a:lumMod val="20000"/>
              <a:lumOff val="8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accent4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accent4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accent4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accent4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accent4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23407" y="404664"/>
            <a:ext cx="6116945" cy="1656184"/>
          </a:xfrm>
        </p:spPr>
        <p:txBody>
          <a:bodyPr>
            <a:noAutofit/>
          </a:bodyPr>
          <a:lstStyle/>
          <a:p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 о деятельности </a:t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Национального научного совета по приоритетному направлению развития научной, научно-технической деятельности "Экология,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окружающая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среда и рациональное природопользование" </a:t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2025</a:t>
            </a:r>
            <a:endParaRPr lang="ru-RU" sz="1800" b="1" dirty="0"/>
          </a:p>
        </p:txBody>
      </p:sp>
    </p:spTree>
    <p:extLst>
      <p:ext uri="{BB962C8B-B14F-4D97-AF65-F5344CB8AC3E}">
        <p14:creationId xmlns:p14="http://schemas.microsoft.com/office/powerpoint/2010/main" val="185787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234664-1F85-47C1-ADD9-F5EAB6D0C2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3688" y="836712"/>
            <a:ext cx="6408712" cy="1728192"/>
          </a:xfrm>
        </p:spPr>
        <p:txBody>
          <a:bodyPr/>
          <a:lstStyle/>
          <a:p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Спасибо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за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внимание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9419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9C7790C7-D4BD-470C-9897-8DF8B3FB47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2025 году в соответствии с Законом РК от 18 февраля 2011 года № 407-IV «О науке», «Об утверждении перечня и положения о национальных научных советах», утвержденным Приказом Министра науки и высшего образования Республики Казахстан от 25 сентября 2023 года № 487.</a:t>
            </a:r>
          </a:p>
          <a:p>
            <a:endParaRPr lang="ru-RU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B67A3E68-003B-467B-858C-C9F217465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KZ" sz="2400" b="1" dirty="0">
                <a:solidFill>
                  <a:schemeClr val="tx1"/>
                </a:solidFill>
              </a:rPr>
              <a:t>Национальный научный совет </a:t>
            </a:r>
            <a:br>
              <a:rPr lang="en-GB" sz="2400" b="1" dirty="0">
                <a:solidFill>
                  <a:schemeClr val="tx1"/>
                </a:solidFill>
              </a:rPr>
            </a:br>
            <a:r>
              <a:rPr lang="ru-KZ" sz="2400" b="1" dirty="0">
                <a:solidFill>
                  <a:schemeClr val="tx1"/>
                </a:solidFill>
              </a:rPr>
              <a:t>«</a:t>
            </a:r>
            <a:r>
              <a:rPr lang="ru-RU" sz="2400" b="1" dirty="0">
                <a:solidFill>
                  <a:schemeClr val="tx1"/>
                </a:solidFill>
              </a:rPr>
              <a:t>Экология, окружающая среда и рациональное природопользование</a:t>
            </a:r>
            <a:r>
              <a:rPr lang="ru-KZ" sz="2400" b="1" dirty="0">
                <a:solidFill>
                  <a:schemeClr val="tx1"/>
                </a:solidFill>
              </a:rPr>
              <a:t>»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705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339752" y="263066"/>
            <a:ext cx="6804248" cy="1150897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chemeClr val="tx1"/>
                </a:solidFill>
              </a:rPr>
              <a:t>В 2025 году проведено 17 заседаний ННС по приоритетному направлению «</a:t>
            </a:r>
            <a:r>
              <a:rPr lang="ru-RU" sz="2400" b="1" dirty="0" err="1">
                <a:solidFill>
                  <a:schemeClr val="tx1"/>
                </a:solidFill>
              </a:rPr>
              <a:t>ЭОСиРП</a:t>
            </a:r>
            <a:r>
              <a:rPr lang="ru-RU" sz="2400" b="1" dirty="0">
                <a:solidFill>
                  <a:schemeClr val="tx1"/>
                </a:solidFill>
              </a:rPr>
              <a:t>», на которых были рассмотрены следующие вопросы: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24" name="Line 253"/>
          <p:cNvSpPr>
            <a:spLocks noChangeShapeType="1"/>
          </p:cNvSpPr>
          <p:nvPr/>
        </p:nvSpPr>
        <p:spPr bwMode="gray">
          <a:xfrm>
            <a:off x="2579712" y="5277937"/>
            <a:ext cx="4800600" cy="0"/>
          </a:xfrm>
          <a:prstGeom prst="line">
            <a:avLst/>
          </a:prstGeom>
          <a:noFill/>
          <a:ln w="25400">
            <a:solidFill>
              <a:schemeClr val="accent4">
                <a:lumMod val="75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5" name="Rectangle 254"/>
          <p:cNvSpPr>
            <a:spLocks noChangeArrowheads="1"/>
          </p:cNvSpPr>
          <p:nvPr/>
        </p:nvSpPr>
        <p:spPr bwMode="gray">
          <a:xfrm rot="3419336">
            <a:off x="2295549" y="4701675"/>
            <a:ext cx="479425" cy="5207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folHlink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26" name="Text Box 255"/>
          <p:cNvSpPr txBox="1">
            <a:spLocks noChangeArrowheads="1"/>
          </p:cNvSpPr>
          <p:nvPr/>
        </p:nvSpPr>
        <p:spPr bwMode="gray">
          <a:xfrm>
            <a:off x="2351112" y="4744537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4</a:t>
            </a:r>
          </a:p>
        </p:txBody>
      </p:sp>
      <p:sp>
        <p:nvSpPr>
          <p:cNvPr id="27" name="Line 256"/>
          <p:cNvSpPr>
            <a:spLocks noChangeShapeType="1"/>
          </p:cNvSpPr>
          <p:nvPr/>
        </p:nvSpPr>
        <p:spPr bwMode="gray">
          <a:xfrm>
            <a:off x="2579712" y="2763337"/>
            <a:ext cx="4800600" cy="0"/>
          </a:xfrm>
          <a:prstGeom prst="line">
            <a:avLst/>
          </a:prstGeom>
          <a:noFill/>
          <a:ln w="25400">
            <a:solidFill>
              <a:schemeClr val="accent4">
                <a:lumMod val="75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8" name="Rectangle 257"/>
          <p:cNvSpPr>
            <a:spLocks noChangeArrowheads="1"/>
          </p:cNvSpPr>
          <p:nvPr/>
        </p:nvSpPr>
        <p:spPr bwMode="gray">
          <a:xfrm rot="3419336">
            <a:off x="2223541" y="2187075"/>
            <a:ext cx="479425" cy="5207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ru-RU">
              <a:solidFill>
                <a:srgbClr val="FF0000"/>
              </a:solidFill>
            </a:endParaRPr>
          </a:p>
        </p:txBody>
      </p:sp>
      <p:sp>
        <p:nvSpPr>
          <p:cNvPr id="29" name="Text Box 258"/>
          <p:cNvSpPr txBox="1">
            <a:spLocks noChangeArrowheads="1"/>
          </p:cNvSpPr>
          <p:nvPr/>
        </p:nvSpPr>
        <p:spPr bwMode="gray">
          <a:xfrm>
            <a:off x="2884178" y="2004351"/>
            <a:ext cx="6008302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Заявки по конкурсу  на грантовое финансирование молодых ученых по научным и (или) научно-технических проектам на 2025-2027 г.</a:t>
            </a:r>
            <a:endParaRPr lang="ru-KZ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 Box 259"/>
          <p:cNvSpPr txBox="1">
            <a:spLocks noChangeArrowheads="1"/>
          </p:cNvSpPr>
          <p:nvPr/>
        </p:nvSpPr>
        <p:spPr bwMode="gray">
          <a:xfrm>
            <a:off x="2351112" y="2229937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1</a:t>
            </a:r>
          </a:p>
        </p:txBody>
      </p:sp>
      <p:sp>
        <p:nvSpPr>
          <p:cNvPr id="31" name="Line 260"/>
          <p:cNvSpPr>
            <a:spLocks noChangeShapeType="1"/>
          </p:cNvSpPr>
          <p:nvPr/>
        </p:nvSpPr>
        <p:spPr bwMode="gray">
          <a:xfrm>
            <a:off x="2579712" y="3601537"/>
            <a:ext cx="4800600" cy="0"/>
          </a:xfrm>
          <a:prstGeom prst="line">
            <a:avLst/>
          </a:prstGeom>
          <a:noFill/>
          <a:ln w="25400">
            <a:solidFill>
              <a:schemeClr val="accent4">
                <a:lumMod val="75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2" name="Rectangle 261"/>
          <p:cNvSpPr>
            <a:spLocks noChangeArrowheads="1"/>
          </p:cNvSpPr>
          <p:nvPr/>
        </p:nvSpPr>
        <p:spPr bwMode="gray">
          <a:xfrm rot="3419336">
            <a:off x="2295549" y="3025275"/>
            <a:ext cx="479425" cy="5207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2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33" name="Text Box 262"/>
          <p:cNvSpPr txBox="1">
            <a:spLocks noChangeArrowheads="1"/>
          </p:cNvSpPr>
          <p:nvPr/>
        </p:nvSpPr>
        <p:spPr bwMode="gray">
          <a:xfrm>
            <a:off x="2351112" y="3068137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2</a:t>
            </a:r>
          </a:p>
        </p:txBody>
      </p:sp>
      <p:sp>
        <p:nvSpPr>
          <p:cNvPr id="34" name="Line 263"/>
          <p:cNvSpPr>
            <a:spLocks noChangeShapeType="1"/>
          </p:cNvSpPr>
          <p:nvPr/>
        </p:nvSpPr>
        <p:spPr bwMode="gray">
          <a:xfrm>
            <a:off x="2581300" y="4438150"/>
            <a:ext cx="4799012" cy="1587"/>
          </a:xfrm>
          <a:prstGeom prst="line">
            <a:avLst/>
          </a:prstGeom>
          <a:noFill/>
          <a:ln w="25400">
            <a:solidFill>
              <a:schemeClr val="accent4">
                <a:lumMod val="75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5" name="Rectangle 264"/>
          <p:cNvSpPr>
            <a:spLocks noChangeArrowheads="1"/>
          </p:cNvSpPr>
          <p:nvPr/>
        </p:nvSpPr>
        <p:spPr bwMode="gray">
          <a:xfrm rot="3419336">
            <a:off x="2295549" y="3863475"/>
            <a:ext cx="479425" cy="520700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36" name="Text Box 265"/>
          <p:cNvSpPr txBox="1">
            <a:spLocks noChangeArrowheads="1"/>
          </p:cNvSpPr>
          <p:nvPr/>
        </p:nvSpPr>
        <p:spPr bwMode="gray">
          <a:xfrm>
            <a:off x="2351112" y="3906337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 dirty="0">
                <a:solidFill>
                  <a:srgbClr val="FFFFFF"/>
                </a:solidFill>
                <a:latin typeface="Arial" charset="0"/>
              </a:rPr>
              <a:t>3</a:t>
            </a:r>
          </a:p>
        </p:txBody>
      </p:sp>
      <p:sp>
        <p:nvSpPr>
          <p:cNvPr id="37" name="Line 266"/>
          <p:cNvSpPr>
            <a:spLocks noChangeShapeType="1"/>
          </p:cNvSpPr>
          <p:nvPr/>
        </p:nvSpPr>
        <p:spPr bwMode="gray">
          <a:xfrm>
            <a:off x="2579712" y="6138362"/>
            <a:ext cx="4800600" cy="0"/>
          </a:xfrm>
          <a:prstGeom prst="line">
            <a:avLst/>
          </a:prstGeom>
          <a:noFill/>
          <a:ln w="25400">
            <a:solidFill>
              <a:schemeClr val="accent4">
                <a:lumMod val="75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9" name="Text Box 268"/>
          <p:cNvSpPr txBox="1">
            <a:spLocks noChangeArrowheads="1"/>
          </p:cNvSpPr>
          <p:nvPr/>
        </p:nvSpPr>
        <p:spPr bwMode="gray">
          <a:xfrm>
            <a:off x="2351112" y="5604962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5</a:t>
            </a:r>
          </a:p>
        </p:txBody>
      </p:sp>
      <p:sp>
        <p:nvSpPr>
          <p:cNvPr id="40" name="Text Box 269"/>
          <p:cNvSpPr txBox="1">
            <a:spLocks noChangeArrowheads="1"/>
          </p:cNvSpPr>
          <p:nvPr/>
        </p:nvSpPr>
        <p:spPr bwMode="gray">
          <a:xfrm>
            <a:off x="3027852" y="2985783"/>
            <a:ext cx="5627511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Заявки по конкурсу на грантовое финансирование по научным и (или) научно-технических проектам на 2025-2027 годы.</a:t>
            </a:r>
          </a:p>
        </p:txBody>
      </p:sp>
      <p:sp>
        <p:nvSpPr>
          <p:cNvPr id="41" name="Text Box 270"/>
          <p:cNvSpPr txBox="1">
            <a:spLocks noChangeArrowheads="1"/>
          </p:cNvSpPr>
          <p:nvPr/>
        </p:nvSpPr>
        <p:spPr bwMode="gray">
          <a:xfrm>
            <a:off x="2961929" y="3662029"/>
            <a:ext cx="6290591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Заявки по конкурсу на программно-целевое финансирование по научным, научно-техническим программам на 2025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2027 годы (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науки и высшего образования РК</a:t>
            </a: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 Box 271"/>
          <p:cNvSpPr txBox="1">
            <a:spLocks noChangeArrowheads="1"/>
          </p:cNvSpPr>
          <p:nvPr/>
        </p:nvSpPr>
        <p:spPr bwMode="gray">
          <a:xfrm>
            <a:off x="2938872" y="4522453"/>
            <a:ext cx="5606007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Обращений от физических и юридических лиц, акты мониторинга за 2025 год, краткие сведения и промежуточные и итоговые отчетов за 2025 г.</a:t>
            </a:r>
          </a:p>
        </p:txBody>
      </p:sp>
    </p:spTree>
    <p:extLst>
      <p:ext uri="{BB962C8B-B14F-4D97-AF65-F5344CB8AC3E}">
        <p14:creationId xmlns:p14="http://schemas.microsoft.com/office/powerpoint/2010/main" val="1343024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374470" y="260648"/>
            <a:ext cx="6804248" cy="1150897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chemeClr val="tx1"/>
                </a:solidFill>
              </a:rPr>
              <a:t>Рассмотрено 97 обращений от частных и юридических лиц в рамках грантового и программно-целевого финансирования. Основные вопросы рассмотренных обращений были связаны: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179512" y="2060848"/>
            <a:ext cx="4320480" cy="4536504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dirty="0"/>
              <a:t>О внесении изменений в календарный план; </a:t>
            </a:r>
          </a:p>
          <a:p>
            <a:pPr lvl="0"/>
            <a:r>
              <a:rPr lang="ru-RU" dirty="0"/>
              <a:t>Заменой научного руководителя</a:t>
            </a:r>
            <a:r>
              <a:rPr lang="en-US" dirty="0"/>
              <a:t>; </a:t>
            </a:r>
            <a:endParaRPr lang="ru-RU" dirty="0"/>
          </a:p>
          <a:p>
            <a:pPr lvl="0"/>
            <a:r>
              <a:rPr lang="ru-RU" dirty="0"/>
              <a:t>О внесении изменений в смету расходов;</a:t>
            </a:r>
          </a:p>
          <a:p>
            <a:pPr lvl="0"/>
            <a:r>
              <a:rPr lang="ru-RU" dirty="0"/>
              <a:t>О смене организации</a:t>
            </a:r>
            <a:r>
              <a:rPr lang="en-US" dirty="0"/>
              <a:t>; </a:t>
            </a:r>
            <a:endParaRPr lang="ru-RU" dirty="0"/>
          </a:p>
          <a:p>
            <a:pPr lvl="0"/>
            <a:r>
              <a:rPr lang="ru-RU" dirty="0"/>
              <a:t>Перенос публикаций научных статей на следующий год;</a:t>
            </a:r>
          </a:p>
          <a:p>
            <a:r>
              <a:rPr lang="ru-RU" dirty="0"/>
              <a:t>О повторном рассмотрении кратких сведений;</a:t>
            </a:r>
          </a:p>
          <a:p>
            <a:r>
              <a:rPr lang="ru-RU" dirty="0"/>
              <a:t>О повторном рассмотрении заключительного отчета;</a:t>
            </a:r>
          </a:p>
          <a:p>
            <a:r>
              <a:rPr lang="ru-RU" dirty="0"/>
              <a:t>О замене частного партнера.</a:t>
            </a:r>
          </a:p>
          <a:p>
            <a:pPr lvl="0"/>
            <a:endParaRPr lang="ru-RU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17663" y="2647632"/>
            <a:ext cx="3972724" cy="294227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512103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988840"/>
            <a:ext cx="8784976" cy="4608512"/>
          </a:xfrm>
        </p:spPr>
        <p:txBody>
          <a:bodyPr>
            <a:normAutofit/>
          </a:bodyPr>
          <a:lstStyle/>
          <a:p>
            <a:pPr lvl="0"/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Рассмотрение заявок, конкурса на грантовое финансирование молодых ученых на 2025-2027 годы: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В марте 2025 года Совет провел заседание, поступило на рассмотрение Совета 44 заявки, из которых Советом было одобрено 19 заявок.</a:t>
            </a:r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Рассмотрение заявок, конкурса на грантовое финансирование на 2025-2027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гг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июле 2025 года Совет провел заседание, по рассмотрению заявок конкурса на грантовое финансирование на 2025-2027 годы. На рассмотрение Совета поступило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</a:rPr>
              <a:t>141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заявка, из которых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</a:rPr>
              <a:t>106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проектов, Совет одобрил.</a:t>
            </a: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Рассмотрение заявок по конкурсу на программно-целевое финансирование по научным, научно-техническим программам на 2025-2027 годы (МНВО РК):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В июле 2025 года Совет провел заседание, поступило на рассмотрение Совета 24 заявки, из которых Советом было рекомендовано 18 программ.</a:t>
            </a:r>
          </a:p>
          <a:p>
            <a:pPr lvl="0"/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Рассмотрение заявок конкурса на грантовое финансирование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Ғалым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2025-2027 гг.: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В феврале 2025 года Совет провел заседание по рассмотрению заявок конкурса молодых ученых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</a:rPr>
              <a:t>«</a:t>
            </a: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Жас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kk-KZ" sz="1600" b="1" dirty="0">
                <a:latin typeface="Times New Roman" panose="02020603050405020304" pitchFamily="18" charset="0"/>
                <a:ea typeface="Calibri" panose="020F0502020204030204" pitchFamily="34" charset="0"/>
              </a:rPr>
              <a:t>Ғалым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</a:rPr>
              <a:t>»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. На рассмотрение Совета поступило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</a:rPr>
              <a:t>58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заявок, из которых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</a:rPr>
              <a:t>54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проекта было одобрено.</a:t>
            </a: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tx1"/>
                </a:solidFill>
              </a:rPr>
              <a:t>Рассмотрение заявок</a:t>
            </a:r>
          </a:p>
        </p:txBody>
      </p:sp>
    </p:spTree>
    <p:extLst>
      <p:ext uri="{BB962C8B-B14F-4D97-AF65-F5344CB8AC3E}">
        <p14:creationId xmlns:p14="http://schemas.microsoft.com/office/powerpoint/2010/main" val="3327822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проводился Центром экспертизы по приоритетному направлению развития научной, научно-технической деятельности "Экология, окружающая среда и рациональное природопользование" проведено в количестве 384 проекта. 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проведен строго в соответствии с Положением о мониторинге хода реализации и результативности научных и научно-технических проектов и программ согласно Методическим рекомендациям по мониторингу Комитета науки МНВО РК.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691680" y="228168"/>
            <a:ext cx="7344816" cy="1150897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Принятие и утверждение актов мониторинга за 2025 год.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0859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A2822B-4EFB-4A45-92AD-F34490084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solidFill>
                  <a:schemeClr val="tx1"/>
                </a:solidFill>
              </a:rPr>
              <a:t>Рассмотрение итоговых отчетов в рамках грантового финансирования.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3DC12A-0423-4FBC-8553-2590BF9E74A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В рамках грантового финансирования на 2023-2025 гг. МНВО РК было рассмотрено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138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итоговых отчета и результаты государственной научно-технической экспертизы по ним. Большинство отчетов получило высокую и среднюю оценку. По итогам открытого голосования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129 проекта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были одобрены, а также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9 проектов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не одобрено Советом.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23E7AB6-9D00-4E33-A441-35AC6AE6E55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В рамках на грантовое финансирование молодых ученых по научным и (или) научно-техническим проектам на 2023-2025 годы МНВО РК было рассмотрено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</a:rPr>
              <a:t>35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итоговых отчета и результаты государственной научно-технической экспертизы по ним. По итогам открытого голосования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</a:rPr>
              <a:t>32 проекта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были одобрены и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</a:rPr>
              <a:t>3 проекта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не одобрен Советом.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В рамках грантового финансирования молодых ученых по проекту «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Жас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ғалым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» на 2023-2025 годы МНВО РК было рассмотрено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</a:rPr>
              <a:t>24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итоговых отчета и результаты государственной научно-технической экспертизы по ним. По итогам открытого голосования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</a:rPr>
              <a:t>21 проект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был одобрен и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</a:rPr>
              <a:t>3 проекта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не одобрен Советом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14269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9F8F113C-2360-4051-9EAC-39B7272158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/>
              <a:t>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На рассмотрение Совета поступило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28 заключительных отчета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в рамках конкурса на программно-целевое финансирование по научным, научно-техническим программам на 2023-2025 гг. (Министерство науки и высшего образования Республики Казахстан), из которых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27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отчета одобрены и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1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отчет не одобрен. Также на рассмотрение Совета поступило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3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заключительных отчета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в рамках конкурса на программно-целевое финансирование по научным, научно-техническим программам на 2023-2025 гг. (МТИ РК, МПС РК и МТСЗН РК) Советом было принято одобрить все заключительные отчеты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Поступили промежуточные отчеты от МНВО и отраслевых органов на 2024-2026 гг. и 2025-2027 гг. Из которых 2 отчета не одобрены МНВО РК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0D275545-C8CF-42A1-AF0F-10FDB5691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Рассмотрение промежуточных и итоговых отчетов на программно-целевое финансирование по научной и (или) научно-технической деятельности МНВО РК, МТИ РК, МИИР РК, МТСЗН РК,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МВРиИ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РК, МПС РК и МЭРП РК.</a:t>
            </a:r>
          </a:p>
        </p:txBody>
      </p:sp>
    </p:spTree>
    <p:extLst>
      <p:ext uri="{BB962C8B-B14F-4D97-AF65-F5344CB8AC3E}">
        <p14:creationId xmlns:p14="http://schemas.microsoft.com/office/powerpoint/2010/main" val="456341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85E4CADA-73AF-4D79-945F-4AFC572FDB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algn="just"/>
            <a:r>
              <a:rPr lang="ru-RU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На рассмотрение Совета поступило </a:t>
            </a:r>
            <a:r>
              <a:rPr lang="ru-RU" sz="5400" b="1" dirty="0">
                <a:latin typeface="Times New Roman" panose="02020603050405020304" pitchFamily="18" charset="0"/>
                <a:ea typeface="Calibri" panose="020F0502020204030204" pitchFamily="34" charset="0"/>
              </a:rPr>
              <a:t>24 кратких сведений</a:t>
            </a:r>
            <a:r>
              <a:rPr lang="ru-RU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в рамках конкурса на грантовое финансирование молодых ученых по научным и (или) научно-техническим проектам на 2024-2026 годы, и все одобрены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5400" b="1" dirty="0">
                <a:latin typeface="Times New Roman" panose="02020603050405020304" pitchFamily="18" charset="0"/>
                <a:ea typeface="Calibri" panose="020F0502020204030204" pitchFamily="34" charset="0"/>
              </a:rPr>
              <a:t>119 кратких сведений </a:t>
            </a:r>
            <a:r>
              <a:rPr lang="ru-RU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в рамках конкурса на ГФ по научным и (или) научно-техническим проектам на 2024-2026 годы из которых </a:t>
            </a:r>
            <a:r>
              <a:rPr lang="ru-RU" sz="5400" b="1" dirty="0">
                <a:latin typeface="Times New Roman" panose="02020603050405020304" pitchFamily="18" charset="0"/>
                <a:ea typeface="Calibri" panose="020F0502020204030204" pitchFamily="34" charset="0"/>
              </a:rPr>
              <a:t>1 краткое сведение</a:t>
            </a:r>
            <a:r>
              <a:rPr lang="ru-RU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не одобрено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5400" b="1" dirty="0">
                <a:latin typeface="Times New Roman" panose="02020603050405020304" pitchFamily="18" charset="0"/>
                <a:ea typeface="Calibri" panose="020F0502020204030204" pitchFamily="34" charset="0"/>
              </a:rPr>
              <a:t>41 кратких сведений</a:t>
            </a:r>
            <a:r>
              <a:rPr lang="ru-RU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в рамках конкурса на грантовое финансирование молодых ученых молодых ученых по проекту «</a:t>
            </a:r>
            <a:r>
              <a:rPr lang="ru-RU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Жас</a:t>
            </a:r>
            <a:r>
              <a:rPr lang="ru-RU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ғалым</a:t>
            </a:r>
            <a:r>
              <a:rPr lang="ru-RU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» на 2024-2026 годы </a:t>
            </a:r>
            <a:r>
              <a:rPr lang="ru-RU" sz="5400" b="1" dirty="0">
                <a:latin typeface="Times New Roman" panose="02020603050405020304" pitchFamily="18" charset="0"/>
                <a:ea typeface="Calibri" panose="020F0502020204030204" pitchFamily="34" charset="0"/>
              </a:rPr>
              <a:t>32 кратких сведений</a:t>
            </a:r>
            <a:r>
              <a:rPr lang="ru-RU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одобрены и </a:t>
            </a:r>
            <a:r>
              <a:rPr lang="ru-RU" sz="5400" b="1" dirty="0">
                <a:latin typeface="Times New Roman" panose="02020603050405020304" pitchFamily="18" charset="0"/>
                <a:ea typeface="Calibri" panose="020F0502020204030204" pitchFamily="34" charset="0"/>
              </a:rPr>
              <a:t>9 </a:t>
            </a:r>
            <a:r>
              <a:rPr lang="ru-RU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не одобрены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5400" b="1" dirty="0">
                <a:latin typeface="Times New Roman" panose="02020603050405020304" pitchFamily="18" charset="0"/>
                <a:ea typeface="Calibri" panose="020F0502020204030204" pitchFamily="34" charset="0"/>
              </a:rPr>
              <a:t>19 кратких сведений </a:t>
            </a:r>
            <a:r>
              <a:rPr lang="ru-RU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конкурса на грантовое финансирование молодых ученых по научным и (или) научно-техническим проектам на 2025-2027 годы все одобрены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5400" b="1" dirty="0">
                <a:latin typeface="Times New Roman" panose="02020603050405020304" pitchFamily="18" charset="0"/>
                <a:ea typeface="Calibri" panose="020F0502020204030204" pitchFamily="34" charset="0"/>
              </a:rPr>
              <a:t>106 кратких сведений </a:t>
            </a:r>
            <a:r>
              <a:rPr lang="ru-RU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конкурса на грантовое финансирование по научным и (или) научно-техническим проектам на 2025-2027 годы,</a:t>
            </a:r>
            <a:r>
              <a:rPr lang="ru-RU" sz="5400" b="1" dirty="0">
                <a:latin typeface="Times New Roman" panose="02020603050405020304" pitchFamily="18" charset="0"/>
                <a:ea typeface="Calibri" panose="020F0502020204030204" pitchFamily="34" charset="0"/>
              </a:rPr>
              <a:t> 104 кратких сведений</a:t>
            </a:r>
            <a:r>
              <a:rPr lang="ru-RU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одобрены и 2</a:t>
            </a:r>
            <a:r>
              <a:rPr lang="ru-RU" sz="54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не одобрены</a:t>
            </a:r>
            <a:r>
              <a:rPr lang="ru-RU" sz="4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4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5400" b="1" dirty="0">
                <a:latin typeface="Times New Roman" panose="02020603050405020304" pitchFamily="18" charset="0"/>
                <a:ea typeface="Calibri" panose="020F0502020204030204" pitchFamily="34" charset="0"/>
              </a:rPr>
              <a:t>54</a:t>
            </a:r>
            <a:r>
              <a:rPr lang="ru-RU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кратких сведений конкурса на грантовое финансирование исследований молодых ученых по проекту «</a:t>
            </a:r>
            <a:r>
              <a:rPr lang="ru-RU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Жас</a:t>
            </a:r>
            <a:r>
              <a:rPr lang="ru-RU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5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ғалым</a:t>
            </a:r>
            <a:r>
              <a:rPr lang="ru-RU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» на 2025-2027 годы, из которых </a:t>
            </a:r>
            <a:r>
              <a:rPr lang="ru-RU" sz="5400" b="1" dirty="0">
                <a:latin typeface="Times New Roman" panose="02020603050405020304" pitchFamily="18" charset="0"/>
                <a:ea typeface="Calibri" panose="020F0502020204030204" pitchFamily="34" charset="0"/>
              </a:rPr>
              <a:t>1 краткое сведение</a:t>
            </a:r>
            <a:r>
              <a:rPr lang="ru-RU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 не одобрено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651FAFD1-2D8A-49C9-908D-7F8758F15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Рассмотрение и принятия решения, по кратким сведениям, о реализации проектов в соответствии с календарным планом конкурса на грантовое финансирование.</a:t>
            </a:r>
          </a:p>
        </p:txBody>
      </p:sp>
    </p:spTree>
    <p:extLst>
      <p:ext uri="{BB962C8B-B14F-4D97-AF65-F5344CB8AC3E}">
        <p14:creationId xmlns:p14="http://schemas.microsoft.com/office/powerpoint/2010/main" val="2680720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5eeb6d52fc8a19b293465edfbe4d31e3b299c"/>
</p:tagLst>
</file>

<file path=ppt/theme/theme1.xml><?xml version="1.0" encoding="utf-8"?>
<a:theme xmlns:a="http://schemas.openxmlformats.org/drawingml/2006/main" name="Тема Office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2454</TotalTime>
  <Words>1008</Words>
  <Application>Microsoft Office PowerPoint</Application>
  <PresentationFormat>Экран (4:3)</PresentationFormat>
  <Paragraphs>50</Paragraphs>
  <Slides>10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Тема Office</vt:lpstr>
      <vt:lpstr>Отчет о деятельности  Национального научного совета по приоритетному направлению развития научной, научно-технической деятельности "Экология, окружающая среда и рациональное природопользование"  за 2025</vt:lpstr>
      <vt:lpstr>Национальный научный совет  «Экология, окружающая среда и рациональное природопользование»</vt:lpstr>
      <vt:lpstr>В 2025 году проведено 17 заседаний ННС по приоритетному направлению «ЭОСиРП», на которых были рассмотрены следующие вопросы:</vt:lpstr>
      <vt:lpstr>Рассмотрено 97 обращений от частных и юридических лиц в рамках грантового и программно-целевого финансирования. Основные вопросы рассмотренных обращений были связаны:</vt:lpstr>
      <vt:lpstr>Рассмотрение заявок</vt:lpstr>
      <vt:lpstr>Принятие и утверждение актов мониторинга за 2025 год.</vt:lpstr>
      <vt:lpstr>Рассмотрение итоговых отчетов в рамках грантового финансирования.</vt:lpstr>
      <vt:lpstr>Рассмотрение промежуточных и итоговых отчетов на программно-целевое финансирование по научной и (или) научно-технической деятельности МНВО РК, МТИ РК, МИИР РК, МТСЗН РК, МВРиИ РК, МПС РК и МЭРП РК.</vt:lpstr>
      <vt:lpstr>Рассмотрение и принятия решения, по кратким сведениям, о реализации проектов в соответствии с календарным планом конкурса на грантовое финансирование.</vt:lpstr>
      <vt:lpstr>Спасибо за внимание!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Экология города</dc:title>
  <dc:creator>obstinate</dc:creator>
  <dc:description>Шаблон презентации с сайта https://presentation-creation.ru/</dc:description>
  <cp:lastModifiedBy>Кудрет Менликулов</cp:lastModifiedBy>
  <cp:revision>1187</cp:revision>
  <dcterms:created xsi:type="dcterms:W3CDTF">2018-02-25T09:09:03Z</dcterms:created>
  <dcterms:modified xsi:type="dcterms:W3CDTF">2025-12-30T10:18:16Z</dcterms:modified>
</cp:coreProperties>
</file>