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5" r:id="rId3"/>
    <p:sldId id="263" r:id="rId4"/>
    <p:sldId id="264" r:id="rId5"/>
    <p:sldId id="262" r:id="rId6"/>
    <p:sldId id="260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84583" autoAdjust="0"/>
  </p:normalViewPr>
  <p:slideViewPr>
    <p:cSldViewPr>
      <p:cViewPr varScale="1">
        <p:scale>
          <a:sx n="96" d="100"/>
          <a:sy n="96" d="100"/>
        </p:scale>
        <p:origin x="163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/>
              <a:t>Оригинальные шаблоны для презентаций: </a:t>
            </a:r>
            <a:r>
              <a:rPr lang="ru-RU" sz="1200" dirty="0">
                <a:hlinkClick r:id="rId3"/>
              </a:rPr>
              <a:t>https://presentation-creation.ru/powerpoint-templates.html</a:t>
            </a:r>
            <a:r>
              <a:rPr lang="en-US" sz="1200" dirty="0"/>
              <a:t> </a:t>
            </a:r>
            <a:endParaRPr lang="ru-RU" sz="1200" dirty="0"/>
          </a:p>
          <a:p>
            <a:r>
              <a:rPr lang="ru-RU" sz="1200"/>
              <a:t>Бесплатно и без регистрации.</a:t>
            </a: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3407" y="404664"/>
            <a:ext cx="5897185" cy="1152128"/>
          </a:xfrm>
        </p:spPr>
        <p:txBody>
          <a:bodyPr/>
          <a:lstStyle>
            <a:lvl1pPr>
              <a:defRPr b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/>
              <a:t>Образец</a:t>
            </a:r>
            <a:r>
              <a:rPr lang="en-US" dirty="0"/>
              <a:t> </a:t>
            </a:r>
            <a:r>
              <a:rPr lang="ru-RU" dirty="0"/>
              <a:t>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Текст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4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339752" y="116632"/>
            <a:ext cx="6804248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4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4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4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4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4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4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03.02.2025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03.02.2025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03.02.2025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116632"/>
            <a:ext cx="6804248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988840"/>
            <a:ext cx="8784976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4">
              <a:lumMod val="20000"/>
              <a:lumOff val="8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3407" y="404664"/>
            <a:ext cx="6116945" cy="1656184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деятельности 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Национального научного совета по приоритетному направлению развития научной, научно-технической деятельности «Наука о жизни и здоровье" 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2024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234664-1F85-47C1-ADD9-F5EAB6D0C2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3688" y="836712"/>
            <a:ext cx="6408712" cy="1728192"/>
          </a:xfrm>
        </p:spPr>
        <p:txBody>
          <a:bodyPr/>
          <a:lstStyle/>
          <a:p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Спасибо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внимание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9419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9C7790C7-D4BD-470C-9897-8DF8B3FB4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2024 году в соответствии с Законом РК от 18 февраля 2011 года № 407-IV «О науке», «Об утверждении перечня и положения о национальных научных советах», утвержденным Приказом Министра науки и высшего образования Республики Казахстан от 25 сентября 2023 года № 487.</a:t>
            </a:r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67A3E68-003B-467B-858C-C9F217465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KZ" sz="2400" b="1" dirty="0">
                <a:solidFill>
                  <a:schemeClr val="tx1"/>
                </a:solidFill>
              </a:rPr>
              <a:t>Национальный научный совет </a:t>
            </a:r>
            <a:br>
              <a:rPr lang="en-GB" sz="2400" b="1" dirty="0">
                <a:solidFill>
                  <a:schemeClr val="tx1"/>
                </a:solidFill>
              </a:rPr>
            </a:br>
            <a:r>
              <a:rPr lang="ru-KZ" sz="2400" b="1" dirty="0">
                <a:solidFill>
                  <a:schemeClr val="tx1"/>
                </a:solidFill>
              </a:rPr>
              <a:t>«</a:t>
            </a:r>
            <a:r>
              <a:rPr lang="ru-RU" sz="2400" b="1" dirty="0">
                <a:solidFill>
                  <a:schemeClr val="tx1"/>
                </a:solidFill>
              </a:rPr>
              <a:t>Наука о жизни и здоровье" </a:t>
            </a:r>
            <a:br>
              <a:rPr lang="ru-RU" sz="2400" b="1" dirty="0">
                <a:solidFill>
                  <a:schemeClr val="tx1"/>
                </a:solidFill>
              </a:rPr>
            </a:br>
            <a:r>
              <a:rPr lang="ru-RU" sz="2400" b="1" dirty="0">
                <a:solidFill>
                  <a:schemeClr val="tx1"/>
                </a:solidFill>
              </a:rPr>
              <a:t>за 2024</a:t>
            </a:r>
            <a:r>
              <a:rPr lang="ru-KZ" sz="2400" b="1" dirty="0">
                <a:solidFill>
                  <a:schemeClr val="tx1"/>
                </a:solidFill>
              </a:rPr>
              <a:t>»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705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339752" y="263066"/>
            <a:ext cx="6804248" cy="1150897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1"/>
                </a:solidFill>
              </a:rPr>
              <a:t>В 202</a:t>
            </a:r>
            <a:r>
              <a:rPr lang="en-US" sz="2400" b="1" dirty="0">
                <a:solidFill>
                  <a:schemeClr val="tx1"/>
                </a:solidFill>
              </a:rPr>
              <a:t>4</a:t>
            </a:r>
            <a:r>
              <a:rPr lang="ru-RU" sz="2400" b="1" dirty="0">
                <a:solidFill>
                  <a:schemeClr val="tx1"/>
                </a:solidFill>
              </a:rPr>
              <a:t> году проведено 1</a:t>
            </a:r>
            <a:r>
              <a:rPr lang="en-US" sz="2400" b="1" dirty="0">
                <a:solidFill>
                  <a:schemeClr val="tx1"/>
                </a:solidFill>
              </a:rPr>
              <a:t>1</a:t>
            </a:r>
            <a:r>
              <a:rPr lang="ru-RU" sz="2400" b="1" dirty="0">
                <a:solidFill>
                  <a:schemeClr val="tx1"/>
                </a:solidFill>
              </a:rPr>
              <a:t> заседаний ННС по приоритетному направлению «НОЖЗ», на которых были рассмотрены следующие вопросы: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4" name="Line 253"/>
          <p:cNvSpPr>
            <a:spLocks noChangeShapeType="1"/>
          </p:cNvSpPr>
          <p:nvPr/>
        </p:nvSpPr>
        <p:spPr bwMode="gray">
          <a:xfrm>
            <a:off x="2579712" y="5277937"/>
            <a:ext cx="4800600" cy="0"/>
          </a:xfrm>
          <a:prstGeom prst="line">
            <a:avLst/>
          </a:prstGeom>
          <a:noFill/>
          <a:ln w="25400">
            <a:solidFill>
              <a:schemeClr val="accent4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5" name="Rectangle 254"/>
          <p:cNvSpPr>
            <a:spLocks noChangeArrowheads="1"/>
          </p:cNvSpPr>
          <p:nvPr/>
        </p:nvSpPr>
        <p:spPr bwMode="gray">
          <a:xfrm rot="3419336">
            <a:off x="2295549" y="4701675"/>
            <a:ext cx="479425" cy="520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6" name="Text Box 255"/>
          <p:cNvSpPr txBox="1">
            <a:spLocks noChangeArrowheads="1"/>
          </p:cNvSpPr>
          <p:nvPr/>
        </p:nvSpPr>
        <p:spPr bwMode="gray">
          <a:xfrm>
            <a:off x="2351112" y="4744537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4</a:t>
            </a:r>
          </a:p>
        </p:txBody>
      </p:sp>
      <p:sp>
        <p:nvSpPr>
          <p:cNvPr id="27" name="Line 256"/>
          <p:cNvSpPr>
            <a:spLocks noChangeShapeType="1"/>
          </p:cNvSpPr>
          <p:nvPr/>
        </p:nvSpPr>
        <p:spPr bwMode="gray">
          <a:xfrm>
            <a:off x="2579712" y="2763337"/>
            <a:ext cx="4800600" cy="0"/>
          </a:xfrm>
          <a:prstGeom prst="line">
            <a:avLst/>
          </a:prstGeom>
          <a:noFill/>
          <a:ln w="25400">
            <a:solidFill>
              <a:schemeClr val="accent4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" name="Rectangle 257"/>
          <p:cNvSpPr>
            <a:spLocks noChangeArrowheads="1"/>
          </p:cNvSpPr>
          <p:nvPr/>
        </p:nvSpPr>
        <p:spPr bwMode="gray">
          <a:xfrm rot="3419336">
            <a:off x="2223541" y="2187075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rgbClr val="FF0000"/>
              </a:solidFill>
            </a:endParaRPr>
          </a:p>
        </p:txBody>
      </p:sp>
      <p:sp>
        <p:nvSpPr>
          <p:cNvPr id="29" name="Text Box 258"/>
          <p:cNvSpPr txBox="1">
            <a:spLocks noChangeArrowheads="1"/>
          </p:cNvSpPr>
          <p:nvPr/>
        </p:nvSpPr>
        <p:spPr bwMode="gray">
          <a:xfrm>
            <a:off x="3048944" y="2004351"/>
            <a:ext cx="5843535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Заявки по конкурсу  на грантовое финансирование молодых ученых по научным и (или) научно-технических проектам на 202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-202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</a:t>
            </a:r>
            <a:endParaRPr lang="ru-K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Box 259"/>
          <p:cNvSpPr txBox="1">
            <a:spLocks noChangeArrowheads="1"/>
          </p:cNvSpPr>
          <p:nvPr/>
        </p:nvSpPr>
        <p:spPr bwMode="gray">
          <a:xfrm>
            <a:off x="2351112" y="2229937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  <p:sp>
        <p:nvSpPr>
          <p:cNvPr id="31" name="Line 260"/>
          <p:cNvSpPr>
            <a:spLocks noChangeShapeType="1"/>
          </p:cNvSpPr>
          <p:nvPr/>
        </p:nvSpPr>
        <p:spPr bwMode="gray">
          <a:xfrm>
            <a:off x="2579712" y="3601537"/>
            <a:ext cx="4800600" cy="0"/>
          </a:xfrm>
          <a:prstGeom prst="line">
            <a:avLst/>
          </a:prstGeom>
          <a:noFill/>
          <a:ln w="25400">
            <a:solidFill>
              <a:schemeClr val="accent4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2" name="Rectangle 261"/>
          <p:cNvSpPr>
            <a:spLocks noChangeArrowheads="1"/>
          </p:cNvSpPr>
          <p:nvPr/>
        </p:nvSpPr>
        <p:spPr bwMode="gray">
          <a:xfrm rot="3419336">
            <a:off x="2295549" y="3025275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3" name="Text Box 262"/>
          <p:cNvSpPr txBox="1">
            <a:spLocks noChangeArrowheads="1"/>
          </p:cNvSpPr>
          <p:nvPr/>
        </p:nvSpPr>
        <p:spPr bwMode="gray">
          <a:xfrm>
            <a:off x="2351112" y="3068137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2</a:t>
            </a:r>
          </a:p>
        </p:txBody>
      </p:sp>
      <p:sp>
        <p:nvSpPr>
          <p:cNvPr id="34" name="Line 263"/>
          <p:cNvSpPr>
            <a:spLocks noChangeShapeType="1"/>
          </p:cNvSpPr>
          <p:nvPr/>
        </p:nvSpPr>
        <p:spPr bwMode="gray">
          <a:xfrm>
            <a:off x="2581300" y="4438150"/>
            <a:ext cx="4799012" cy="1587"/>
          </a:xfrm>
          <a:prstGeom prst="line">
            <a:avLst/>
          </a:prstGeom>
          <a:noFill/>
          <a:ln w="25400">
            <a:solidFill>
              <a:schemeClr val="accent4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5" name="Rectangle 264"/>
          <p:cNvSpPr>
            <a:spLocks noChangeArrowheads="1"/>
          </p:cNvSpPr>
          <p:nvPr/>
        </p:nvSpPr>
        <p:spPr bwMode="gray">
          <a:xfrm rot="3419336">
            <a:off x="2295549" y="3863475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6" name="Text Box 265"/>
          <p:cNvSpPr txBox="1">
            <a:spLocks noChangeArrowheads="1"/>
          </p:cNvSpPr>
          <p:nvPr/>
        </p:nvSpPr>
        <p:spPr bwMode="gray">
          <a:xfrm>
            <a:off x="2351112" y="3906337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3</a:t>
            </a:r>
          </a:p>
        </p:txBody>
      </p:sp>
      <p:sp>
        <p:nvSpPr>
          <p:cNvPr id="37" name="Line 266"/>
          <p:cNvSpPr>
            <a:spLocks noChangeShapeType="1"/>
          </p:cNvSpPr>
          <p:nvPr/>
        </p:nvSpPr>
        <p:spPr bwMode="gray">
          <a:xfrm>
            <a:off x="2579712" y="6138362"/>
            <a:ext cx="4800600" cy="0"/>
          </a:xfrm>
          <a:prstGeom prst="line">
            <a:avLst/>
          </a:prstGeom>
          <a:noFill/>
          <a:ln w="25400">
            <a:solidFill>
              <a:schemeClr val="accent4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8" name="Rectangle 267"/>
          <p:cNvSpPr>
            <a:spLocks noChangeArrowheads="1"/>
          </p:cNvSpPr>
          <p:nvPr/>
        </p:nvSpPr>
        <p:spPr bwMode="ltGray">
          <a:xfrm rot="3419336">
            <a:off x="2295549" y="5562100"/>
            <a:ext cx="479425" cy="520700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100000">
                <a:srgbClr val="9900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9" name="Text Box 268"/>
          <p:cNvSpPr txBox="1">
            <a:spLocks noChangeArrowheads="1"/>
          </p:cNvSpPr>
          <p:nvPr/>
        </p:nvSpPr>
        <p:spPr bwMode="gray">
          <a:xfrm>
            <a:off x="2351112" y="5604962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5</a:t>
            </a:r>
          </a:p>
        </p:txBody>
      </p:sp>
      <p:sp>
        <p:nvSpPr>
          <p:cNvPr id="40" name="Text Box 269"/>
          <p:cNvSpPr txBox="1">
            <a:spLocks noChangeArrowheads="1"/>
          </p:cNvSpPr>
          <p:nvPr/>
        </p:nvSpPr>
        <p:spPr bwMode="gray">
          <a:xfrm>
            <a:off x="3027852" y="2985783"/>
            <a:ext cx="5627511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Заявки по конкурсу на грантовое финансирование по научным и (или) научно-технических проектам на 202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-202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годы.</a:t>
            </a:r>
          </a:p>
        </p:txBody>
      </p:sp>
      <p:sp>
        <p:nvSpPr>
          <p:cNvPr id="41" name="Text Box 270"/>
          <p:cNvSpPr txBox="1">
            <a:spLocks noChangeArrowheads="1"/>
          </p:cNvSpPr>
          <p:nvPr/>
        </p:nvSpPr>
        <p:spPr bwMode="gray">
          <a:xfrm>
            <a:off x="2961929" y="3662029"/>
            <a:ext cx="6290591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Заявки по конкурсу на программно-целевое финансирование по научным, научно-техническим программам на 202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годы (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науки и высшего образования РК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271"/>
          <p:cNvSpPr txBox="1">
            <a:spLocks noChangeArrowheads="1"/>
          </p:cNvSpPr>
          <p:nvPr/>
        </p:nvSpPr>
        <p:spPr bwMode="gray">
          <a:xfrm>
            <a:off x="2938872" y="4522453"/>
            <a:ext cx="5606007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Заявки по конкурсу на программно-целевое финансирование по научным, научно-техническим программам на 202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годы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отраслевых органов в области науки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K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272"/>
          <p:cNvSpPr txBox="1">
            <a:spLocks noChangeArrowheads="1"/>
          </p:cNvSpPr>
          <p:nvPr/>
        </p:nvSpPr>
        <p:spPr bwMode="gray">
          <a:xfrm>
            <a:off x="2947486" y="5382877"/>
            <a:ext cx="5101951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Обращений от физических и юридических лиц, акты мониторинга за 202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год, краткие сведения и промежуточные и итоговые отчетов за 202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</a:t>
            </a:r>
          </a:p>
        </p:txBody>
      </p:sp>
    </p:spTree>
    <p:extLst>
      <p:ext uri="{BB962C8B-B14F-4D97-AF65-F5344CB8AC3E}">
        <p14:creationId xmlns:p14="http://schemas.microsoft.com/office/powerpoint/2010/main" val="134302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74470" y="260648"/>
            <a:ext cx="6804248" cy="1150897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tx1"/>
                </a:solidFill>
              </a:rPr>
              <a:t>Рассмотрено 59 обращений от частных и юридических лиц в рамках грантового и программно-целевого финансирования. Основные вопросы рассмотренных обращений были связаны: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53650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О внесении изменений в календарный план; </a:t>
            </a:r>
          </a:p>
          <a:p>
            <a:pPr lvl="0"/>
            <a:r>
              <a:rPr lang="ru-RU" dirty="0"/>
              <a:t>Заменой научного руководителя</a:t>
            </a:r>
            <a:r>
              <a:rPr lang="en-US" dirty="0"/>
              <a:t>; </a:t>
            </a:r>
            <a:endParaRPr lang="ru-RU" dirty="0"/>
          </a:p>
          <a:p>
            <a:pPr lvl="0"/>
            <a:r>
              <a:rPr lang="ru-RU" dirty="0"/>
              <a:t>О внесении изменений в смету расходов;</a:t>
            </a:r>
          </a:p>
          <a:p>
            <a:pPr lvl="0"/>
            <a:r>
              <a:rPr lang="ru-RU" dirty="0"/>
              <a:t>О смене организации</a:t>
            </a:r>
            <a:r>
              <a:rPr lang="en-US" dirty="0"/>
              <a:t>; </a:t>
            </a:r>
            <a:endParaRPr lang="ru-RU" dirty="0"/>
          </a:p>
          <a:p>
            <a:pPr lvl="0"/>
            <a:r>
              <a:rPr lang="ru-RU" dirty="0"/>
              <a:t>Перенос публикаций научных статей на следующий год;</a:t>
            </a:r>
          </a:p>
          <a:p>
            <a:r>
              <a:rPr lang="ru-RU" dirty="0"/>
              <a:t>О повторном рассмотрении кратких сведений;</a:t>
            </a:r>
          </a:p>
          <a:p>
            <a:r>
              <a:rPr lang="ru-RU" dirty="0"/>
              <a:t>О повторном рассмотрении заключительного отчета;</a:t>
            </a:r>
          </a:p>
          <a:p>
            <a:r>
              <a:rPr lang="ru-RU" dirty="0"/>
              <a:t>О замене частного партнера.</a:t>
            </a:r>
          </a:p>
          <a:p>
            <a:pPr lvl="0"/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17663" y="2647632"/>
            <a:ext cx="3972724" cy="29422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51210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608512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1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Рассмотрение заявок, конкурса на грантовое финансирование молодых ученых на 2024-2026 годы.</a:t>
            </a:r>
          </a:p>
          <a:p>
            <a:pPr marL="0" lvl="0" indent="0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июне 2024 года Совет провел заседание по рассмотрению заявок конкурса молодых ученых. На рассмотрение Совета поступило 30 заявок, из которых 11 проекта было одобрено.</a:t>
            </a:r>
          </a:p>
          <a:p>
            <a:pPr marL="0" lvl="0" indent="0">
              <a:buNone/>
            </a:pPr>
            <a:r>
              <a:rPr lang="ru-RU" sz="1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2. Рассмотрение заявок конкурса на грантовое финансирование </a:t>
            </a:r>
            <a:r>
              <a:rPr lang="ru-RU" sz="1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sz="1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Ғалым</a:t>
            </a:r>
            <a:r>
              <a:rPr lang="ru-RU" sz="1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2024-2026 гг. </a:t>
            </a:r>
          </a:p>
          <a:p>
            <a:pPr marL="0" lvl="0" indent="0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июле 2024 года Совет провел заседание, по рассмотрению заявок конкурса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Ғалым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2024-2026 годы. На рассмотрение Совета поступило 22 заявки, из которых были одобрены все заявки.</a:t>
            </a:r>
          </a:p>
          <a:p>
            <a:pPr marL="0" lvl="0" indent="0">
              <a:buNone/>
            </a:pPr>
            <a:r>
              <a:rPr lang="ru-RU" sz="1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3.Рассмотрение заявок, конкурса на грантовое финансирование на 2024-2026 гг.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lvl="0" indent="0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июле 2024 года Совет провел заседание, по рассмотрению заявок конкурса на грантовое финансирование на 2024-2026 годы. На рассмотрение Совета поступило 199 заявок, из которых 117 проектов, Совет одобрил. </a:t>
            </a:r>
          </a:p>
          <a:p>
            <a:pPr marL="0" lvl="0" indent="0">
              <a:buNone/>
            </a:pPr>
            <a:r>
              <a:rPr lang="ru-RU" sz="1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4.Рассмотрение заявок по конкурсу на программно-целевое финансирование по научным, научно-техническим программам на 2024-2026 годы (МНВО РК).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августе 2024 года Совет провел заседание, поступило на рассмотрение Совета 18 заявка, из которых Советом было рекомендовано 15 программ.</a:t>
            </a:r>
          </a:p>
          <a:p>
            <a:pPr marL="0" lvl="0" indent="0">
              <a:buNone/>
            </a:pPr>
            <a:r>
              <a:rPr lang="ru-RU" sz="1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5.Рассмотрение заявок по конкурсу на программно-целевое финансирование по научным, научно-техническим программам на 2024-2026 годы (МНВО РК) – 2 .</a:t>
            </a:r>
          </a:p>
          <a:p>
            <a:pPr marL="0" lvl="0" indent="0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декабре 2024 года Совет провел заседание, поступило на рассмотрение Совета 6 заявок, из которых Советом было рекомендовано 5 программ.</a:t>
            </a:r>
          </a:p>
          <a:p>
            <a:pPr marL="0" lvl="0" indent="0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1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6.Рассмотрение заявок конкурса на грантовое финансирование </a:t>
            </a:r>
            <a:r>
              <a:rPr lang="ru-RU" sz="1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sz="1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Ғалым</a:t>
            </a:r>
            <a:r>
              <a:rPr lang="ru-RU" sz="1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2024-2026 гг.</a:t>
            </a:r>
          </a:p>
          <a:p>
            <a:pPr marL="0" lvl="0" indent="0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июле 2024 года Совет провел заседание, по рассмотрению заявок конкурса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Ғалым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2024-2026 годы. На рассмотрение Совета поступило 22 заявки, из которых были одобрены все заявки.</a:t>
            </a:r>
          </a:p>
          <a:p>
            <a:pPr marL="0" lvl="0" indent="0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1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7.Рассмотрение заявок по конкурсу на программно-целевое финансирование по научным, научно-техническим программам на 2024-2026 годы (МЗ РК).</a:t>
            </a:r>
          </a:p>
          <a:p>
            <a:pPr marL="0" lvl="0" indent="0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декабре 2024 года Совет провел заседание, поступило на рассмотрение Совета 8 заявок, из которых Советом было рекомендовано 7 программ.</a:t>
            </a:r>
          </a:p>
          <a:p>
            <a:pPr lvl="0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Рассмотрение заявок</a:t>
            </a:r>
          </a:p>
        </p:txBody>
      </p:sp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проводился Центром экспертизы по приоритетному направлению развития научной, научно-технической деятельности «Наука о жизни и здоровье" проведено в количестве 118 проектов. 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проведен строго в соответствии с Положением о мониторинге хода реализации и результативности научных и научно-технических проектов и программ согласно Методическим рекомендациям по мониторингу Комитета науки МНВО РК.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91680" y="228168"/>
            <a:ext cx="7344816" cy="115089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Принятие и утверждение актов мониторинга за 2024 год.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8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A2822B-4EFB-4A45-92AD-F34490084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1"/>
                </a:solidFill>
              </a:rPr>
              <a:t>Рассмотрение итоговых отчетов в рамках грантового финансирования.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3DC12A-0423-4FBC-8553-2590BF9E74A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грантового финансирования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2022-2024 гг. МНВО РК было рассмотрено 73 итоговых отчетов и результаты государственной научно-технической экспертизы по ним. Большинство отчетов получило высокую и среднюю оценку. По итогам открытого голосования 68 проекта были одобрены, а также 5 проекта не одобрены Советом.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23E7AB6-9D00-4E33-A441-35AC6AE6E55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на грантовое финансирование 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молодых ученых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научным и (или) научно-техническим проектам на 2022-2024 годы МНВО РК было рассмотрено 15 итоговых отчета и результаты государственной научно-технической экспертизы по ним. По итогам открытого голосования 15 проектов были одобрены не одобренных отчетов не было.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грантового финансирования молодых ученых по проекту 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ғалым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2022-2024 годы МНВО РК было рассмотрено 15 итоговых отчетов и результаты государственной научно-технической экспертизы по ним. По итогам открытого голосования 10 проекта были одобрены и 5 проектов не одобрены Советом.</a:t>
            </a:r>
          </a:p>
        </p:txBody>
      </p:sp>
    </p:spTree>
    <p:extLst>
      <p:ext uri="{BB962C8B-B14F-4D97-AF65-F5344CB8AC3E}">
        <p14:creationId xmlns:p14="http://schemas.microsoft.com/office/powerpoint/2010/main" val="1014269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9F8F113C-2360-4051-9EAC-39B727215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600" b="1" dirty="0"/>
              <a:t>  На рассмотрение Совета поступило 5 заключительных отчета в рамках конкурса на программно-целевое финансирование по научным, научно-техническим программам на 2022-2024 гг. (Министерство науки и высшего образования Республики Казахстан), 1 отчет не был одобрен. </a:t>
            </a:r>
          </a:p>
          <a:p>
            <a:r>
              <a:rPr lang="ru-RU" sz="2600" b="1" dirty="0"/>
              <a:t>Поступили промежуточные отчеты от МНВО и МЗ на 2023-2025 гг. и 2024-2026 гг. Все промежуточные отчеты были одобрены и рекомендованы к дальнейшему финансированию.</a:t>
            </a:r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D275545-C8CF-42A1-AF0F-10FDB5691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промежуточных и итоговых отчетов на программно-целевое финансирование по научной и (или) научно-технической деятельности МНВО РК, МЗ РК.</a:t>
            </a:r>
          </a:p>
        </p:txBody>
      </p:sp>
    </p:spTree>
    <p:extLst>
      <p:ext uri="{BB962C8B-B14F-4D97-AF65-F5344CB8AC3E}">
        <p14:creationId xmlns:p14="http://schemas.microsoft.com/office/powerpoint/2010/main" val="456341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85E4CADA-73AF-4D79-945F-4AFC572FD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/>
              <a:t>На рассмотрение Совета поступило 16 кратких сведений в рамках конкурса на грантовое финансирование молодых ученых по научным и (или) научно-техническим проектам на 2023-2025 годы, Все краткие сведения были  одобрены.</a:t>
            </a:r>
          </a:p>
          <a:p>
            <a:r>
              <a:rPr lang="ru-RU" dirty="0"/>
              <a:t>	126 кратких сведений в рамках конкурса на ГФ по научным и (или) научно-техническим проектам на 2023-2025 годы из которых Все краткие сведения были  одобрены.</a:t>
            </a:r>
          </a:p>
          <a:p>
            <a:r>
              <a:rPr lang="ru-RU" dirty="0"/>
              <a:t> 	9 кратких сведений в рамках конкурса на грантовое финансирование молодых ученых молодых ученых по проекту «</a:t>
            </a:r>
            <a:r>
              <a:rPr lang="ru-RU" dirty="0" err="1"/>
              <a:t>Жас</a:t>
            </a:r>
            <a:r>
              <a:rPr lang="ru-RU" dirty="0"/>
              <a:t> </a:t>
            </a:r>
            <a:r>
              <a:rPr lang="ru-RU" dirty="0" err="1"/>
              <a:t>ғалым</a:t>
            </a:r>
            <a:r>
              <a:rPr lang="ru-RU" dirty="0"/>
              <a:t>» на 2023-2025 годы 8 кратких сведений одобрены и 1 не одобрен.: </a:t>
            </a:r>
          </a:p>
          <a:p>
            <a:r>
              <a:rPr lang="ru-RU" dirty="0"/>
              <a:t>	11 кратких сведений конкурса на грантовое финансирование молодых ученых по научным и (или) научно-техническим проектам на 2024-2026 годы Все краткие сведения были  одобрены.</a:t>
            </a:r>
          </a:p>
          <a:p>
            <a:r>
              <a:rPr lang="ru-RU" dirty="0"/>
              <a:t>	117 кратких сведений конкурса на грантовое финансирование по научным и (или) научно-техническим проектам на 2024-2026 годы, Все краткие сведения были  одобрены.	</a:t>
            </a:r>
          </a:p>
          <a:p>
            <a:r>
              <a:rPr lang="ru-RU" dirty="0"/>
              <a:t>        21 кратких сведений конкурса на грантовое финансирование исследований молодых ученых по проекту «</a:t>
            </a:r>
            <a:r>
              <a:rPr lang="ru-RU" dirty="0" err="1"/>
              <a:t>Жас</a:t>
            </a:r>
            <a:r>
              <a:rPr lang="ru-RU" dirty="0"/>
              <a:t> </a:t>
            </a:r>
            <a:r>
              <a:rPr lang="ru-RU" dirty="0" err="1"/>
              <a:t>ғалым</a:t>
            </a:r>
            <a:r>
              <a:rPr lang="ru-RU" dirty="0"/>
              <a:t>» на 2024-2026 годы, Все краткие сведения были  одобрены.</a:t>
            </a:r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651FAFD1-2D8A-49C9-908D-7F8758F15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и принятия решения, по кратким сведениям, о реализации проектов в соответствии с календарным планом конкурса на грантовое финансирование.</a:t>
            </a:r>
          </a:p>
        </p:txBody>
      </p:sp>
    </p:spTree>
    <p:extLst>
      <p:ext uri="{BB962C8B-B14F-4D97-AF65-F5344CB8AC3E}">
        <p14:creationId xmlns:p14="http://schemas.microsoft.com/office/powerpoint/2010/main" val="2680720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eeb6d52fc8a19b293465edfbe4d31e3b299c"/>
</p:tagLst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2610</TotalTime>
  <Words>1146</Words>
  <Application>Microsoft Office PowerPoint</Application>
  <PresentationFormat>Экран (4:3)</PresentationFormat>
  <Paragraphs>60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Отчет о деятельности  Национального научного совета по приоритетному направлению развития научной, научно-технической деятельности «Наука о жизни и здоровье"  за 2024</vt:lpstr>
      <vt:lpstr>Национальный научный совет  «Наука о жизни и здоровье"  за 2024»</vt:lpstr>
      <vt:lpstr>В 2024 году проведено 11 заседаний ННС по приоритетному направлению «НОЖЗ», на которых были рассмотрены следующие вопросы:</vt:lpstr>
      <vt:lpstr>Рассмотрено 59 обращений от частных и юридических лиц в рамках грантового и программно-целевого финансирования. Основные вопросы рассмотренных обращений были связаны:</vt:lpstr>
      <vt:lpstr>Рассмотрение заявок</vt:lpstr>
      <vt:lpstr>Принятие и утверждение актов мониторинга за 2024 год.</vt:lpstr>
      <vt:lpstr>Рассмотрение итоговых отчетов в рамках грантового финансирования.</vt:lpstr>
      <vt:lpstr>Рассмотрение промежуточных и итоговых отчетов на программно-целевое финансирование по научной и (или) научно-технической деятельности МНВО РК, МЗ РК.</vt:lpstr>
      <vt:lpstr>Рассмотрение и принятия решения, по кратким сведениям, о реализации проектов в соответствии с календарным планом конкурса на грантовое финансирование.</vt:lpstr>
      <vt:lpstr>Спасибо за внимание!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Экология города</dc:title>
  <dc:creator>obstinate</dc:creator>
  <dc:description>Шаблон презентации с сайта https://presentation-creation.ru/</dc:description>
  <cp:lastModifiedBy>Ильяс Зейналов</cp:lastModifiedBy>
  <cp:revision>1194</cp:revision>
  <dcterms:created xsi:type="dcterms:W3CDTF">2018-02-25T09:09:03Z</dcterms:created>
  <dcterms:modified xsi:type="dcterms:W3CDTF">2025-02-03T13:52:23Z</dcterms:modified>
</cp:coreProperties>
</file>