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0" r:id="rId2"/>
    <p:sldId id="331" r:id="rId3"/>
    <p:sldId id="300" r:id="rId4"/>
    <p:sldId id="329" r:id="rId5"/>
    <p:sldId id="311" r:id="rId6"/>
    <p:sldId id="328" r:id="rId7"/>
    <p:sldId id="321" r:id="rId8"/>
    <p:sldId id="322" r:id="rId9"/>
    <p:sldId id="324" r:id="rId10"/>
    <p:sldId id="271" r:id="rId11"/>
    <p:sldId id="312" r:id="rId12"/>
    <p:sldId id="313" r:id="rId13"/>
    <p:sldId id="289" r:id="rId14"/>
    <p:sldId id="320" r:id="rId15"/>
    <p:sldId id="304" r:id="rId16"/>
    <p:sldId id="314" r:id="rId17"/>
    <p:sldId id="315" r:id="rId18"/>
    <p:sldId id="306" r:id="rId19"/>
    <p:sldId id="316" r:id="rId20"/>
    <p:sldId id="326" r:id="rId21"/>
    <p:sldId id="325" r:id="rId22"/>
    <p:sldId id="283" r:id="rId23"/>
    <p:sldId id="284" r:id="rId24"/>
    <p:sldId id="318" r:id="rId25"/>
    <p:sldId id="319" r:id="rId26"/>
    <p:sldId id="286" r:id="rId27"/>
    <p:sldId id="317" r:id="rId28"/>
    <p:sldId id="295" r:id="rId29"/>
    <p:sldId id="296" r:id="rId30"/>
    <p:sldId id="299" r:id="rId31"/>
    <p:sldId id="307" r:id="rId32"/>
    <p:sldId id="327" r:id="rId33"/>
    <p:sldId id="30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743" autoAdjust="0"/>
  </p:normalViewPr>
  <p:slideViewPr>
    <p:cSldViewPr snapToGrid="0">
      <p:cViewPr varScale="1">
        <p:scale>
          <a:sx n="69" d="100"/>
          <a:sy n="69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D8BB3-82CD-4D55-89FF-1DEF832F4E78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2B82-B024-4811-9C2D-E6911E94D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0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5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22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3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1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7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1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9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1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1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7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0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2B82-B024-4811-9C2D-E6911E94D2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8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E2E2C-5197-08AC-91ED-EACCF8592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2A3B9E-6CC6-DA5E-C740-A9A5A0588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77D0C-DAEC-395B-FF44-B8A6BCE9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4789F-00D6-59E7-FE58-1186AB04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B011B-5E7A-0D9F-FD7F-4547C247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4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1C002-6A68-EB9D-6001-F32B0586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5043C4-5C26-F311-1A56-5752E400B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AD9F4-4412-3FA0-FB29-2D76057F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71548-51DE-D207-7B40-BE11C9A7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4B201-399D-0617-698F-3ADE3CAA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2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CE1883-8A6B-D37A-67F8-97DEA4E55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651420-64C6-6AF2-6C56-D4BCA9CB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2F232-39D0-581E-3C59-919D04FF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34CFE-F814-95AA-17F4-988A432E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5EBC2-38C1-CDDB-7CBC-6771BBAB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8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9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E84-A5CA-36BD-2319-5BC36433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35B56-44F3-7574-445C-3E747BBC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A79FB-4094-4A99-C780-F32F507E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E47EB-200D-18FF-4E4E-BD23BEE3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375FB-A506-FDD0-153E-6A4AC7A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9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7259D-A7C2-9B71-51FB-6B647486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DA05A-6C03-1F85-AA4C-4ADDDC7E4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01324-9B17-FC6C-6BE8-D608D7D5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223EF-C3B0-82D8-5894-37625FBC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16775-7BB2-7C4E-216C-1EE0B4E9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725E1-D80F-062F-73E6-A2EC5174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5C990-69AC-4112-5C74-16E04225B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98FAA9-F84E-E674-C86E-A93C8AB65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5ED67B-30E6-E57A-B213-1E3DE8C9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888C28-9F43-29CD-6D5A-8EBC4F05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04B4A-0C93-D7D5-9972-43F5C1F7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4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432E4-EE44-DAAF-3A49-7D62032A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A7E51-9156-D889-0C28-96A78EE8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DBB2B7-7D5E-D59E-0E57-7648F57D5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0804E9-7CEF-CC1F-D5A8-0F415D8C2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3B4D8-C024-424F-D26C-31C0F6924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30B39B-C5D8-366F-9866-F4D652C5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EC920D-7017-A9CD-11E1-4A4A87A7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BFF926-6382-1A49-7215-41E53009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085BD-6B7D-FC01-A831-2DD74492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5A258D-D6FC-CB35-7F5C-7451BF84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FA1531-FEA8-A4AD-3AB4-D8B26402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88D596-44BD-8D8C-62BC-E6204E19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D4B6C3-63C3-081C-B65F-F5E0C260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4402DB-5725-12C6-0EE8-B6B9C567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8985C7-7567-E5FD-DC3E-D7D40A0F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E93FF-176D-BAB1-6FC0-F90474D3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1DBC1-9AAB-6B7C-4019-3FC10C0C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048A6-09F6-05C9-3CD3-3C405A82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54564-1002-42FB-7628-DB6F8989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A29A06-049E-005C-B92F-D4245C97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EEDD6-58AB-7A35-03C7-0968F509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9458A-FC1D-BFBE-C4B8-E978C6FA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61A3C-C43E-2D27-B2A7-A45C0463F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3454BF-DA0E-5663-F390-EB7C454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2BD8A5-DF43-7E3C-5EC8-6F335C13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2C8366-56B7-7DA3-F6F5-8F00CBC4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8C665-A9FF-88A3-A4CF-E19D9A5A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1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556D4-3052-7B28-91D4-50B217A2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2DA21-253A-6D91-B957-89C9A0C21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0784F-E7BF-AA3A-2CA7-61EF2467F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078F-CD74-4CB0-A4A0-779740F505EF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B0BF0-1E2E-3F64-88EC-F5380207A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97E93-DA51-5F70-58BC-0E03B5B9A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5BA1-8A57-447F-97F0-8F2B2E0A0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9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kz/memleket/entities/sc/documents/details/201985?lang=ru&amp;ysclid=lwhq5cfydw802577975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kz/memleket/entities/sc/documents/details/201985?lang=ru&amp;ysclid=lwhq5cfydw802577975" TargetMode="External"/><Relationship Id="rId2" Type="http://schemas.openxmlformats.org/officeDocument/2006/relationships/hyperlink" Target="https://www.gov.kz/memleket/entities/science/documents/details/496205?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ncste.kz/logi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ncste.kz" TargetMode="External"/><Relationship Id="rId4" Type="http://schemas.openxmlformats.org/officeDocument/2006/relationships/hyperlink" Target="mailto:support@ncste.k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3DC717-A9F4-DA95-E7F7-484E7DCE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484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-96441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endParaRPr sz="12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0046" y="104508"/>
            <a:ext cx="946491" cy="9318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C96213-7E7E-48CF-A0C0-CA6959DACB2F}"/>
              </a:ext>
            </a:extLst>
          </p:cNvPr>
          <p:cNvSpPr/>
          <p:nvPr/>
        </p:nvSpPr>
        <p:spPr>
          <a:xfrm>
            <a:off x="-2" y="2153841"/>
            <a:ext cx="12339484" cy="1641027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Проблемные вопросы по оформлению и подаче заявок в рамках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конкурсов грантового и программно-целевого финансирования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автоматизированной информационной системе АО «НЦГНТЭ»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E74CA-0BDD-9DED-06A5-976CE6080E6B}"/>
              </a:ext>
            </a:extLst>
          </p:cNvPr>
          <p:cNvSpPr txBox="1"/>
          <p:nvPr/>
        </p:nvSpPr>
        <p:spPr>
          <a:xfrm>
            <a:off x="1651819" y="201084"/>
            <a:ext cx="907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АО «Национальный центр государственной научно-технической экспертизы»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ABA87-CC5B-8083-6338-99425857DB9A}"/>
              </a:ext>
            </a:extLst>
          </p:cNvPr>
          <p:cNvSpPr txBox="1"/>
          <p:nvPr/>
        </p:nvSpPr>
        <p:spPr>
          <a:xfrm>
            <a:off x="4984954" y="6213987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Алматы,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17"/>
            <a:ext cx="10748640" cy="9055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6) Соответствие приоритетного и специализированного научного направления проекта и (или) программы в АИС с указанными в пояснительных записках заявки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7A6611B-2117-CA8F-FAE9-AAC19801E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2" y="1512110"/>
            <a:ext cx="10593278" cy="129558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958960-878B-1E2E-F1BA-DF7A2B7A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2" y="3759452"/>
            <a:ext cx="10654128" cy="160179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EDAE42-C678-448D-C1D8-E0DDB325AE0E}"/>
              </a:ext>
            </a:extLst>
          </p:cNvPr>
          <p:cNvSpPr txBox="1"/>
          <p:nvPr/>
        </p:nvSpPr>
        <p:spPr>
          <a:xfrm>
            <a:off x="999756" y="1142778"/>
            <a:ext cx="101924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B3E44-1134-204D-784F-B2CD887EFA65}"/>
              </a:ext>
            </a:extLst>
          </p:cNvPr>
          <p:cNvSpPr txBox="1"/>
          <p:nvPr/>
        </p:nvSpPr>
        <p:spPr>
          <a:xfrm>
            <a:off x="999756" y="3360200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sp>
        <p:nvSpPr>
          <p:cNvPr id="13" name="Левая круглая скобка 12">
            <a:extLst>
              <a:ext uri="{FF2B5EF4-FFF2-40B4-BE49-F238E27FC236}">
                <a16:creationId xmlns:a16="http://schemas.microsoft.com/office/drawing/2014/main" id="{30F4579E-D41F-24F9-4801-2D8346A6A811}"/>
              </a:ext>
            </a:extLst>
          </p:cNvPr>
          <p:cNvSpPr/>
          <p:nvPr/>
        </p:nvSpPr>
        <p:spPr>
          <a:xfrm>
            <a:off x="765839" y="2445800"/>
            <a:ext cx="172190" cy="1828800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26" y="0"/>
            <a:ext cx="11145548" cy="77150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7) Соответствие области исследования по классификатору научных направлений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 утверждении Классификатора научных направлений (www.gov.kz)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 в АИС и пояснительных записках заявки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A869E14-0E37-FDAC-CDE9-1E3FEFECE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2" y="1152972"/>
            <a:ext cx="9389202" cy="113834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10C42-4760-63E0-48F1-4B305E11D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" y="2725208"/>
            <a:ext cx="9398726" cy="64633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5A442-B215-4131-DD98-366FFC6480C1}"/>
              </a:ext>
            </a:extLst>
          </p:cNvPr>
          <p:cNvSpPr txBox="1"/>
          <p:nvPr/>
        </p:nvSpPr>
        <p:spPr>
          <a:xfrm>
            <a:off x="880332" y="771503"/>
            <a:ext cx="72120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3540C-D398-5F09-4422-4E5CCDBDB694}"/>
              </a:ext>
            </a:extLst>
          </p:cNvPr>
          <p:cNvSpPr txBox="1"/>
          <p:nvPr/>
        </p:nvSpPr>
        <p:spPr>
          <a:xfrm>
            <a:off x="880332" y="2402043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41E68-B6A0-FD08-7B77-768FD62FFCD8}"/>
              </a:ext>
            </a:extLst>
          </p:cNvPr>
          <p:cNvSpPr txBox="1"/>
          <p:nvPr/>
        </p:nvSpPr>
        <p:spPr>
          <a:xfrm>
            <a:off x="870807" y="3559972"/>
            <a:ext cx="10778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5) Соответствие сумм запрашиваемого финансирования в АИС суммам, указанным в пояснительных записках заявки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83694E-CF8B-770C-2A14-957A8EADA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0" y="4642178"/>
            <a:ext cx="5267268" cy="212089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0EC33D-8EEB-34A2-731E-71CA98577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31" y="5077088"/>
            <a:ext cx="5383029" cy="82242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237DF8-7793-FFE0-DA57-7080C4D798FE}"/>
              </a:ext>
            </a:extLst>
          </p:cNvPr>
          <p:cNvSpPr/>
          <p:nvPr/>
        </p:nvSpPr>
        <p:spPr>
          <a:xfrm>
            <a:off x="1509847" y="4889975"/>
            <a:ext cx="1209675" cy="245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A72859-A11C-1F90-6DD7-9555E9CE69B7}"/>
              </a:ext>
            </a:extLst>
          </p:cNvPr>
          <p:cNvSpPr/>
          <p:nvPr/>
        </p:nvSpPr>
        <p:spPr>
          <a:xfrm>
            <a:off x="1581150" y="5876189"/>
            <a:ext cx="1067070" cy="768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круглая скобка 25">
            <a:extLst>
              <a:ext uri="{FF2B5EF4-FFF2-40B4-BE49-F238E27FC236}">
                <a16:creationId xmlns:a16="http://schemas.microsoft.com/office/drawing/2014/main" id="{97184514-73DF-FBBC-398E-8773F4421BF2}"/>
              </a:ext>
            </a:extLst>
          </p:cNvPr>
          <p:cNvSpPr/>
          <p:nvPr/>
        </p:nvSpPr>
        <p:spPr>
          <a:xfrm>
            <a:off x="664719" y="1811763"/>
            <a:ext cx="206088" cy="1332382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E1CAE-124C-D7A6-F6D6-E5E31B673B9C}"/>
              </a:ext>
            </a:extLst>
          </p:cNvPr>
          <p:cNvSpPr txBox="1"/>
          <p:nvPr/>
        </p:nvSpPr>
        <p:spPr>
          <a:xfrm>
            <a:off x="503526" y="4260709"/>
            <a:ext cx="72215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«Расчет запрашиваемого финансирования» в АИС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9B88B-0A70-94C1-E05B-A358EF0813FB}"/>
              </a:ext>
            </a:extLst>
          </p:cNvPr>
          <p:cNvSpPr txBox="1"/>
          <p:nvPr/>
        </p:nvSpPr>
        <p:spPr>
          <a:xfrm>
            <a:off x="6259940" y="4260709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34FEEFC4-E8E3-7AA9-EF0E-7D61B725AC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70116" y="5279242"/>
            <a:ext cx="421187" cy="311474"/>
          </a:xfrm>
          <a:prstGeom prst="bentConnector3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1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43" y="80732"/>
            <a:ext cx="10822314" cy="56209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8) Количество членов исследовательской группы </a:t>
            </a:r>
            <a:r>
              <a:rPr lang="ru-RU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должно соответствовать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количеству персонала в таблице 3 "Оплата труда" в АИС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D9BA4ED-1B0E-9AB5-81FF-9B0A321E0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1" y="642829"/>
            <a:ext cx="7057847" cy="435133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603320-6E5B-9B0A-F9BB-8A0366051635}"/>
              </a:ext>
            </a:extLst>
          </p:cNvPr>
          <p:cNvSpPr/>
          <p:nvPr/>
        </p:nvSpPr>
        <p:spPr>
          <a:xfrm>
            <a:off x="470434" y="1006586"/>
            <a:ext cx="1435510" cy="3987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101987-6448-94A8-09A2-9C9D66450B4F}"/>
              </a:ext>
            </a:extLst>
          </p:cNvPr>
          <p:cNvSpPr txBox="1"/>
          <p:nvPr/>
        </p:nvSpPr>
        <p:spPr>
          <a:xfrm>
            <a:off x="476830" y="5245372"/>
            <a:ext cx="694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Количество состава исследовательской группы, а также их позиция, указанные в разделе «Исследовательская группа» 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пояснительной записке, должны быть идентичными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03259-9183-9AD3-CF3D-50DC931F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10" y="648966"/>
            <a:ext cx="3972479" cy="604921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AD960C-75B9-8DBC-0AB0-06EEB101AB02}"/>
              </a:ext>
            </a:extLst>
          </p:cNvPr>
          <p:cNvSpPr/>
          <p:nvPr/>
        </p:nvSpPr>
        <p:spPr>
          <a:xfrm>
            <a:off x="7900710" y="1857375"/>
            <a:ext cx="1633815" cy="4533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1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1" y="121224"/>
            <a:ext cx="10921181" cy="62517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9) Количество и состав членов исследовательской группы, указанные в АИС в разделе «Исследовательская группа», </a:t>
            </a:r>
            <a:r>
              <a:rPr lang="ru-RU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должны соответствовать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количеству и составу, указанных в пояснительных записках заявки в таблице 1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F13D33-D663-D93F-7BDE-901E8D9B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54" y="3706726"/>
            <a:ext cx="1069259" cy="586193"/>
          </a:xfrm>
          <a:prstGeom prst="rect">
            <a:avLst/>
          </a:prstGeom>
        </p:spPr>
      </p:pic>
      <p:pic>
        <p:nvPicPr>
          <p:cNvPr id="56" name="Объект 55">
            <a:extLst>
              <a:ext uri="{FF2B5EF4-FFF2-40B4-BE49-F238E27FC236}">
                <a16:creationId xmlns:a16="http://schemas.microsoft.com/office/drawing/2014/main" id="{55822B95-2B34-0037-158C-573B03DEA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" y="971572"/>
            <a:ext cx="6409772" cy="409926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D94EF44-FD20-7162-83D0-D31E418E93FE}"/>
              </a:ext>
            </a:extLst>
          </p:cNvPr>
          <p:cNvSpPr txBox="1"/>
          <p:nvPr/>
        </p:nvSpPr>
        <p:spPr>
          <a:xfrm>
            <a:off x="89637" y="5350307"/>
            <a:ext cx="12057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Для членов исследовательской группы (далее – ЧИГ), данные которых не известны на дату подготовки заявки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и привлечение которых планируется в случае получения гранта, в столбце «Ф.И.О. (при его наличии), образование, степень, ученое звание» указывается слово «Вакансия».</a:t>
            </a:r>
          </a:p>
          <a:p>
            <a:pPr algn="just"/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**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Для ЧИГ, не относящихся к основному персоналу и которые не определены на дату подготовки заявки, в столбце «Основное место работы, должность» указывается прочерк. Для постдокторантов, студентов докторантуры, магистратуры и бакалавриата, данные которых не известны на дату подготовки заявки, в столбце «Основное место работы, должность» указываются статус (постдокторант, студент докторантуры, магистратуры или бакалавриата, специальность и организация высшего и послевузовского образования, из которого предполагается привлечь соответствующих работников в состав исследовательской группы).</a:t>
            </a:r>
          </a:p>
          <a:p>
            <a:pPr algn="just">
              <a:tabLst>
                <a:tab pos="90170" algn="l"/>
              </a:tabLst>
            </a:pP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5" name="Левая круглая скобка 4">
            <a:extLst>
              <a:ext uri="{FF2B5EF4-FFF2-40B4-BE49-F238E27FC236}">
                <a16:creationId xmlns:a16="http://schemas.microsoft.com/office/drawing/2014/main" id="{A48EF97B-0E1C-CED2-C044-46D6A8AA14FC}"/>
              </a:ext>
            </a:extLst>
          </p:cNvPr>
          <p:cNvSpPr/>
          <p:nvPr/>
        </p:nvSpPr>
        <p:spPr>
          <a:xfrm rot="16200000">
            <a:off x="4109061" y="1922152"/>
            <a:ext cx="192168" cy="6582365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C5D8B9-1F8C-FB73-A869-1021392D3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6" y="971572"/>
            <a:ext cx="5463225" cy="391713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60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95" y="37796"/>
            <a:ext cx="10515600" cy="323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Расчет запрашиваемого финансирования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699BEC-8C22-4908-6EB8-FE05AFC42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4" y="2156007"/>
            <a:ext cx="11269989" cy="216940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BEA67-7B1D-647A-4D34-BA13F6B4DC6F}"/>
              </a:ext>
            </a:extLst>
          </p:cNvPr>
          <p:cNvSpPr txBox="1"/>
          <p:nvPr/>
        </p:nvSpPr>
        <p:spPr>
          <a:xfrm>
            <a:off x="269507" y="6308208"/>
            <a:ext cx="1192249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1700" i="1" dirty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DAA4E-CF2A-C04E-AB93-759ADFAB845C}"/>
              </a:ext>
            </a:extLst>
          </p:cNvPr>
          <p:cNvSpPr txBox="1"/>
          <p:nvPr/>
        </p:nvSpPr>
        <p:spPr>
          <a:xfrm>
            <a:off x="1714832" y="4373487"/>
            <a:ext cx="93666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Обоснование запрашиваемого финансирования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» в пояснительной записке заявки 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1EEFDB-68C0-8A1E-EF22-C9B3970EF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97" y="4743465"/>
            <a:ext cx="9478698" cy="206721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692ACA66-45BF-89AF-B5BF-B95F0FB57C71}"/>
              </a:ext>
            </a:extLst>
          </p:cNvPr>
          <p:cNvSpPr/>
          <p:nvPr/>
        </p:nvSpPr>
        <p:spPr>
          <a:xfrm>
            <a:off x="84138" y="2315478"/>
            <a:ext cx="269507" cy="3053605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DA8B1-2FA7-A72D-F1E5-1C48FB7C04E7}"/>
              </a:ext>
            </a:extLst>
          </p:cNvPr>
          <p:cNvSpPr txBox="1"/>
          <p:nvPr/>
        </p:nvSpPr>
        <p:spPr>
          <a:xfrm>
            <a:off x="0" y="366768"/>
            <a:ext cx="121920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Часть «Расчет запрашиваемого финансирования» оформляется в виде </a:t>
            </a:r>
            <a:r>
              <a:rPr lang="ru-RU" sz="130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таблиц 2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- </a:t>
            </a:r>
            <a:r>
              <a:rPr lang="ru-RU" sz="1300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7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обосновывающих расчет объема запрашиваемого для реализации программы финансирования, а также таблицы 8 – План работ по реализации, таблиц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ы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9 - План внесения вклада партнером (при наличии),  которые приводятся в заявке (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Word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)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и заполняются в информационной системе.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Пояснения к расчетам приводятся в разделе «Обоснование запрашиваемого финансирования» части «Пояснительная записка» и разделе 8 «План реализации проекта и (или) программы».</a:t>
            </a:r>
          </a:p>
          <a:p>
            <a:pPr indent="0" algn="just">
              <a:buNone/>
            </a:pPr>
            <a:r>
              <a:rPr lang="ru-RU" sz="13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Важно! Информация, указанная в разделе «Расчет запрашиваемого финансирования» в информационной системе и в таблицах пояснительной записки </a:t>
            </a:r>
            <a:r>
              <a:rPr lang="en-US" sz="13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(Word)</a:t>
            </a:r>
            <a:r>
              <a:rPr lang="ru-RU" sz="13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должна быть идентичной в обязательном порядке. Все таблицы в пояснительной записке размещаются в порядке, представленном в конкурсной документации.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81244-0C5C-1571-860A-4CAFB8C10F47}"/>
              </a:ext>
            </a:extLst>
          </p:cNvPr>
          <p:cNvSpPr txBox="1"/>
          <p:nvPr/>
        </p:nvSpPr>
        <p:spPr>
          <a:xfrm>
            <a:off x="3280162" y="1808804"/>
            <a:ext cx="56316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Расчет запрашиваемого финансирования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» в АИС</a:t>
            </a:r>
          </a:p>
        </p:txBody>
      </p:sp>
    </p:spTree>
    <p:extLst>
      <p:ext uri="{BB962C8B-B14F-4D97-AF65-F5344CB8AC3E}">
        <p14:creationId xmlns:p14="http://schemas.microsoft.com/office/powerpoint/2010/main" val="75450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593"/>
            <a:ext cx="10515600" cy="7493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Уровень технологической готовности разработок по шкале от 0 до 9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F2CB-DB05-18DF-5A6B-97537FD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6" y="503905"/>
            <a:ext cx="11769212" cy="12478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При указании измеримых показателей задач необходимо отразить уровень технологической готовности разработок (научных исследований и технологий) на этапе подачи заявки и завершения проекта и (или) программы.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Уровень технологической готовности указываются в соответствии с приказом Комитета науки МНВО РК № 112-НЖ от 18 июля 2023 года </a:t>
            </a:r>
            <a:r>
              <a:rPr lang="ru-RU" sz="1600" b="1" i="1" dirty="0">
                <a:solidFill>
                  <a:srgbClr val="FF000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 утверждении Методики определения уровня технологической готовности (TRL) научных организаций и исследовательских университетов, и их разработок»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(www.gov.kz)</a:t>
            </a:r>
            <a:r>
              <a:rPr lang="ru-RU" sz="1600" b="1" i="1" dirty="0">
                <a:solidFill>
                  <a:srgbClr val="FF000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ru-RU" sz="16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95FD16-F7CE-A7D1-F87C-15020B482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65" y="1925663"/>
            <a:ext cx="3200154" cy="48635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68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593"/>
            <a:ext cx="10515600" cy="7493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Уровень технологической готовности разработок по шкале от 0 до 9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F2CB-DB05-18DF-5A6B-97537FD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4" y="474408"/>
            <a:ext cx="11769212" cy="20474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Шкала уровней готовности технологии (далее – шкала УГТ)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– перечень стадий изготовления и проверки объекта разработки от идеи до серийного образца, изготовленного последовательно по лабораторной, опытной, промышленной полномасштабной технологии. Шкала УГТ характеризуется уровнями от </a:t>
            </a:r>
            <a:r>
              <a:rPr lang="ru-RU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0-начальный уровень до 9-зрелый уровень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готовности технологии. На основе анализа научного и научно-технического результата, показателей результативности и других характеристик технологии определяется уровень ее готовности, согласно таблице, представленной в приложении к настоящей Методике. При указании измеримых показателей задач на этапе подачи заявки и завершения проекта и (или) программы </a:t>
            </a:r>
            <a:r>
              <a:rPr lang="ru-RU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заявители указывают уровень технологической готовности разработок согласно настоящей Методике.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0EE2A2-FBFC-49DB-8A56-593C3CEF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0" y="2361854"/>
            <a:ext cx="7300901" cy="438054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08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61"/>
            <a:ext cx="10515600" cy="5357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Уровень технологической готовности разработок по шкале от 0 до 9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F2CB-DB05-18DF-5A6B-97537FD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4" y="474408"/>
            <a:ext cx="11980606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5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Пример в пояснительной записке заявки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(Word)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:                               Описание УГТ и их сопоставление с видами деятельности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1)</a:t>
            </a:r>
          </a:p>
          <a:p>
            <a:pPr marL="0" indent="0" algn="just">
              <a:buNone/>
            </a:pPr>
            <a:endParaRPr lang="ru-RU" sz="15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ru-RU" sz="15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2)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3)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1B6CA5-5853-AD52-D1DA-3396CEB8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14" y="1219200"/>
            <a:ext cx="6198218" cy="527992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5DCBA6A-165E-9DA2-A77A-6A391717D24C}"/>
              </a:ext>
            </a:extLst>
          </p:cNvPr>
          <p:cNvSpPr/>
          <p:nvPr/>
        </p:nvSpPr>
        <p:spPr>
          <a:xfrm>
            <a:off x="5987538" y="2025285"/>
            <a:ext cx="1386348" cy="216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710C381-864C-2202-2C63-CD13F3E20D57}"/>
              </a:ext>
            </a:extLst>
          </p:cNvPr>
          <p:cNvSpPr/>
          <p:nvPr/>
        </p:nvSpPr>
        <p:spPr>
          <a:xfrm>
            <a:off x="5989733" y="3224406"/>
            <a:ext cx="1386348" cy="216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48106A8-6678-E00E-5B8A-F02D2EE91C62}"/>
              </a:ext>
            </a:extLst>
          </p:cNvPr>
          <p:cNvSpPr/>
          <p:nvPr/>
        </p:nvSpPr>
        <p:spPr>
          <a:xfrm>
            <a:off x="5998643" y="3903569"/>
            <a:ext cx="904568" cy="216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4420CB-4FAA-7C9F-D223-2839EFA13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" y="1549667"/>
            <a:ext cx="5495025" cy="55797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53E80A5-C6D1-0679-A47B-F88D5E169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" y="2535270"/>
            <a:ext cx="5495027" cy="50053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882EE5-FBE6-324E-2AC6-EC4B7658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" y="3557116"/>
            <a:ext cx="5495028" cy="90216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E2F07F4-9A2F-9913-9342-CA9A58E8E25D}"/>
              </a:ext>
            </a:extLst>
          </p:cNvPr>
          <p:cNvSpPr txBox="1"/>
          <p:nvPr/>
        </p:nvSpPr>
        <p:spPr>
          <a:xfrm>
            <a:off x="211394" y="4784526"/>
            <a:ext cx="53831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Необходимо отразить уровень технологической готовности разработок по шкале от 0 до 9 на этапе подачи заявки и завершения программы в разделе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2.3. Задачи проекта и (или) программы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пояснительной записки.</a:t>
            </a:r>
          </a:p>
        </p:txBody>
      </p:sp>
    </p:spTree>
    <p:extLst>
      <p:ext uri="{BB962C8B-B14F-4D97-AF65-F5344CB8AC3E}">
        <p14:creationId xmlns:p14="http://schemas.microsoft.com/office/powerpoint/2010/main" val="116866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7A4BEFF-F427-9361-9E5E-C865F30E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59" y="18434"/>
            <a:ext cx="10515600" cy="3278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Соглашение о вкладе со стороны частного партнера (образец)</a:t>
            </a:r>
            <a:endParaRPr lang="ru-R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8A4626-166D-F1D6-8D0A-AB02FFBB52B7}"/>
              </a:ext>
            </a:extLst>
          </p:cNvPr>
          <p:cNvSpPr txBox="1"/>
          <p:nvPr/>
        </p:nvSpPr>
        <p:spPr>
          <a:xfrm>
            <a:off x="-79876" y="5804241"/>
            <a:ext cx="123517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5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Подтверждением намерения сторон является соглашение о вкладе в произвольной форме </a:t>
            </a:r>
            <a:r>
              <a:rPr lang="ru-RU" sz="165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 указанием их сроков реализации, конкурса, названия проекта и (или) программы, суммы вклада (эквивалент в тенге) или необходимых ресурсов (стоимость ресурсов в денежном выражении), а также подписанное и заверенное печатями обеих сторон соглашения.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753A0C-1D8E-763C-41EF-55A3C99C1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8" y="352915"/>
            <a:ext cx="852771" cy="852771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899E511-8C14-21D2-5853-F5069CD8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78" y="294359"/>
            <a:ext cx="8362222" cy="5561851"/>
          </a:xfrm>
        </p:spPr>
      </p:pic>
    </p:spTree>
    <p:extLst>
      <p:ext uri="{BB962C8B-B14F-4D97-AF65-F5344CB8AC3E}">
        <p14:creationId xmlns:p14="http://schemas.microsoft.com/office/powerpoint/2010/main" val="212997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8901"/>
            <a:ext cx="10515600" cy="7493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540385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Несоответствие оформления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Соглашения о вкладе со стороны частного партнера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 конкурсной документации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F2CB-DB05-18DF-5A6B-97537FD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861" y="1618198"/>
            <a:ext cx="3107619" cy="25784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0215" algn="l"/>
                <a:tab pos="540385" algn="l"/>
              </a:tabLst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0215" algn="l"/>
                <a:tab pos="540385" algn="l"/>
              </a:tabLst>
            </a:pP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C6798-4446-DC46-697A-4C07BE23614D}"/>
              </a:ext>
            </a:extLst>
          </p:cNvPr>
          <p:cNvSpPr txBox="1"/>
          <p:nvPr/>
        </p:nvSpPr>
        <p:spPr>
          <a:xfrm>
            <a:off x="4292674" y="1733505"/>
            <a:ext cx="3454252" cy="5132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540385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Случаи, в которых оформление Соглашения о вкладе со стороны частного партнера </a:t>
            </a:r>
            <a:r>
              <a:rPr lang="ru-RU" sz="16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соответствует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конкурсной документации:</a:t>
            </a:r>
          </a:p>
          <a:p>
            <a:pPr marL="230400" indent="-2304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  <a:tab pos="540385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 указано название документа;</a:t>
            </a:r>
          </a:p>
          <a:p>
            <a:pPr marL="230400" indent="-2304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  <a:tab pos="540385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документа не соответствует общепринятой структуре соглашения (преамбула, предмет соглашения, и т.д.);</a:t>
            </a:r>
          </a:p>
          <a:p>
            <a:pPr marL="230400" indent="-2304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  <a:tab pos="540385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указано название конкурса, суммы вклада, отсутствуют подписи и (или) печати всех или одной из сторон, не указан срок реализации проекта и (или) программы)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47C69-FF1F-6037-71AD-DD532B1D2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95" y="1832962"/>
            <a:ext cx="3855604" cy="483629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нак умножения 9">
            <a:extLst>
              <a:ext uri="{FF2B5EF4-FFF2-40B4-BE49-F238E27FC236}">
                <a16:creationId xmlns:a16="http://schemas.microsoft.com/office/drawing/2014/main" id="{E70AE46D-4084-4BB2-D9F3-D39E01AC86A6}"/>
              </a:ext>
            </a:extLst>
          </p:cNvPr>
          <p:cNvSpPr/>
          <p:nvPr/>
        </p:nvSpPr>
        <p:spPr>
          <a:xfrm>
            <a:off x="1333018" y="3844191"/>
            <a:ext cx="1448281" cy="13620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2224D438-D526-18F8-BDC2-CDD89AD48993}"/>
              </a:ext>
            </a:extLst>
          </p:cNvPr>
          <p:cNvSpPr/>
          <p:nvPr/>
        </p:nvSpPr>
        <p:spPr>
          <a:xfrm>
            <a:off x="9324493" y="3720366"/>
            <a:ext cx="1448281" cy="13620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3F741-B730-E9DC-1416-645FBEEA3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32963"/>
            <a:ext cx="3852643" cy="483629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A9B8F8-6ED4-4C1B-ECDD-D5A1B4040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40" y="5657119"/>
            <a:ext cx="1012141" cy="10121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9859B1-C827-9A63-4F4B-E4583058D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911" y="5206266"/>
            <a:ext cx="1012141" cy="1012141"/>
          </a:xfrm>
          <a:prstGeom prst="rect">
            <a:avLst/>
          </a:prstGeom>
        </p:spPr>
      </p:pic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605D2280-84BD-BD20-EDE0-99EE3CA7AF7C}"/>
              </a:ext>
            </a:extLst>
          </p:cNvPr>
          <p:cNvSpPr/>
          <p:nvPr/>
        </p:nvSpPr>
        <p:spPr>
          <a:xfrm>
            <a:off x="1419226" y="3797663"/>
            <a:ext cx="1448281" cy="13620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71B51-8120-4946-83E5-FA438235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3DE08-6A8C-417C-9411-2049E1A2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42A67D-DB8A-4C71-AFDD-B531E67D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959445"/>
            <a:ext cx="10515600" cy="703211"/>
          </a:xfrm>
        </p:spPr>
        <p:txBody>
          <a:bodyPr>
            <a:no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консорциума несут солидарную ответственность за реализацию программы.  При этом соглашение должно содержать сведения о доли участия каждой из сторон и распределении объёмов финансирования средств программы.</a:t>
            </a:r>
            <a:endParaRPr lang="ru-RU" sz="15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4837AE2-B509-D4ED-BFB1-7E302CC7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9" y="1892299"/>
            <a:ext cx="7695684" cy="447992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BC740F29-BE93-DB19-5A19-33FB1CFD418C}"/>
              </a:ext>
            </a:extLst>
          </p:cNvPr>
          <p:cNvSpPr txBox="1">
            <a:spLocks/>
          </p:cNvSpPr>
          <p:nvPr/>
        </p:nvSpPr>
        <p:spPr>
          <a:xfrm>
            <a:off x="911803" y="134170"/>
            <a:ext cx="10515600" cy="70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Договор о совместной деятельности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(инновационно-образовательный консорциум)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для заявок, поданных в рамках конкурсов программно-целевого финансирования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034F3F-B5AB-BF27-7EF0-52EF37B92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73" y="1904070"/>
            <a:ext cx="3764188" cy="446815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584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66" y="61606"/>
            <a:ext cx="10515600" cy="703211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Дополнительно требуемые документы, предусмотренные в зависимости от специализированного направления </a:t>
            </a:r>
            <a:b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для заявок, поданных в рамках конкурсов программно-целевого финансирования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667A0-0889-F6A3-AB6E-744414A35B3A}"/>
              </a:ext>
            </a:extLst>
          </p:cNvPr>
          <p:cNvSpPr txBox="1"/>
          <p:nvPr/>
        </p:nvSpPr>
        <p:spPr>
          <a:xfrm>
            <a:off x="2893218" y="764817"/>
            <a:ext cx="642461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«Необходимые документы для участия в конкурсе» в АИС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908C76E-F565-033D-7499-E4D999888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122414"/>
            <a:ext cx="7938814" cy="501289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1851D7-A8DB-535A-C427-D066899CAA8D}"/>
              </a:ext>
            </a:extLst>
          </p:cNvPr>
          <p:cNvSpPr/>
          <p:nvPr/>
        </p:nvSpPr>
        <p:spPr>
          <a:xfrm>
            <a:off x="2314575" y="5286375"/>
            <a:ext cx="7581900" cy="819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6647545-D360-572A-600B-8D1D11EC3144}"/>
              </a:ext>
            </a:extLst>
          </p:cNvPr>
          <p:cNvCxnSpPr/>
          <p:nvPr/>
        </p:nvCxnSpPr>
        <p:spPr>
          <a:xfrm flipH="1">
            <a:off x="10125075" y="5033962"/>
            <a:ext cx="704850" cy="504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2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6"/>
            <a:ext cx="10515600" cy="5397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Соответствие научного руководителя требованиям конкурсной документации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5774EF-B861-E13B-7695-6183C615B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" y="3754051"/>
            <a:ext cx="8908792" cy="251344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24D70F-1457-B234-92D8-3F4763DD4382}"/>
              </a:ext>
            </a:extLst>
          </p:cNvPr>
          <p:cNvSpPr/>
          <p:nvPr/>
        </p:nvSpPr>
        <p:spPr>
          <a:xfrm>
            <a:off x="549373" y="5150232"/>
            <a:ext cx="500062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0F14FB-22BB-9F01-0A2B-BC07DCE0CCF7}"/>
              </a:ext>
            </a:extLst>
          </p:cNvPr>
          <p:cNvSpPr/>
          <p:nvPr/>
        </p:nvSpPr>
        <p:spPr>
          <a:xfrm>
            <a:off x="549373" y="5642382"/>
            <a:ext cx="500062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30025-5BEE-E54E-1071-34B5E45F144A}"/>
              </a:ext>
            </a:extLst>
          </p:cNvPr>
          <p:cNvSpPr txBox="1"/>
          <p:nvPr/>
        </p:nvSpPr>
        <p:spPr>
          <a:xfrm>
            <a:off x="9045706" y="4946125"/>
            <a:ext cx="23732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рок действия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удостоверения личности научного руководителя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AD7D1-A038-0319-E188-1C60426B6AC5}"/>
              </a:ext>
            </a:extLst>
          </p:cNvPr>
          <p:cNvSpPr txBox="1"/>
          <p:nvPr/>
        </p:nvSpPr>
        <p:spPr>
          <a:xfrm>
            <a:off x="8631186" y="2640093"/>
            <a:ext cx="1946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Резидент РеспубликиКазахстан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363BC5B5-47A4-1AC1-8B3C-EAC72DF9C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" y="784487"/>
            <a:ext cx="8908792" cy="276527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CC6D2A-6F15-D59E-DDA3-694F03E758A0}"/>
              </a:ext>
            </a:extLst>
          </p:cNvPr>
          <p:cNvSpPr/>
          <p:nvPr/>
        </p:nvSpPr>
        <p:spPr>
          <a:xfrm>
            <a:off x="442912" y="3069253"/>
            <a:ext cx="3743325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3FEFE39-B958-B41D-53F7-B3707A9B760E}"/>
              </a:ext>
            </a:extLst>
          </p:cNvPr>
          <p:cNvCxnSpPr/>
          <p:nvPr/>
        </p:nvCxnSpPr>
        <p:spPr>
          <a:xfrm flipH="1">
            <a:off x="4336026" y="2988368"/>
            <a:ext cx="403122" cy="226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DCCDABB-3C55-A072-BC3D-29E90699CD04}"/>
              </a:ext>
            </a:extLst>
          </p:cNvPr>
          <p:cNvCxnSpPr/>
          <p:nvPr/>
        </p:nvCxnSpPr>
        <p:spPr>
          <a:xfrm flipH="1">
            <a:off x="5692878" y="5528992"/>
            <a:ext cx="403122" cy="226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52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150895"/>
            <a:ext cx="11578852" cy="1080637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Для проверки квалификационных требований к научному руководителю в профиле руководителя программы в АИС  заполняются следующие графы: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степень доктора философии (PhD), или доктора по профилю, или ученую степень (доктор/кандидат наук),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идентификаторы автора (Scopus Author ID, Researcher ID, ORCID)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A853865-4C33-610C-1045-AC19D9C5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1" y="1487404"/>
            <a:ext cx="10728894" cy="52197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21413B-EC31-B3D4-3231-92495F6B3FD5}"/>
              </a:ext>
            </a:extLst>
          </p:cNvPr>
          <p:cNvSpPr/>
          <p:nvPr/>
        </p:nvSpPr>
        <p:spPr>
          <a:xfrm>
            <a:off x="1449120" y="2583080"/>
            <a:ext cx="6867525" cy="1228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A713AF3-35DF-A474-321F-CE594FFD7863}"/>
              </a:ext>
            </a:extLst>
          </p:cNvPr>
          <p:cNvCxnSpPr/>
          <p:nvPr/>
        </p:nvCxnSpPr>
        <p:spPr>
          <a:xfrm flipH="1">
            <a:off x="8370344" y="2361699"/>
            <a:ext cx="1628775" cy="933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B5BD27-517C-CF7A-4730-28E9FEC27933}"/>
              </a:ext>
            </a:extLst>
          </p:cNvPr>
          <p:cNvSpPr/>
          <p:nvPr/>
        </p:nvSpPr>
        <p:spPr>
          <a:xfrm>
            <a:off x="1449120" y="4097254"/>
            <a:ext cx="6231840" cy="1610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6F7C7DE-C4EB-853F-AF63-CCE6CEDD01AE}"/>
              </a:ext>
            </a:extLst>
          </p:cNvPr>
          <p:cNvCxnSpPr/>
          <p:nvPr/>
        </p:nvCxnSpPr>
        <p:spPr>
          <a:xfrm flipH="1">
            <a:off x="7800850" y="4067676"/>
            <a:ext cx="1628775" cy="933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3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14516"/>
            <a:ext cx="11077575" cy="2572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Соответствие зарубежного ученого требованиям конкурсной документации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Зарубежный ученый должен соответствовать требованиям конкурсной документации, предъявляемым к научным руководителям программ,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исключением требования о наличии резидентства РК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30025-5BEE-E54E-1071-34B5E45F144A}"/>
              </a:ext>
            </a:extLst>
          </p:cNvPr>
          <p:cNvSpPr txBox="1"/>
          <p:nvPr/>
        </p:nvSpPr>
        <p:spPr>
          <a:xfrm>
            <a:off x="8573437" y="3211638"/>
            <a:ext cx="3007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Идентификаторы автора (Scopus Author ID, Researcher ID, ORCID)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AD7D1-A038-0319-E188-1C60426B6AC5}"/>
              </a:ext>
            </a:extLst>
          </p:cNvPr>
          <p:cNvSpPr txBox="1"/>
          <p:nvPr/>
        </p:nvSpPr>
        <p:spPr>
          <a:xfrm>
            <a:off x="8115144" y="1654417"/>
            <a:ext cx="2895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Степень доктора философии (PhD)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0948A75-624E-FCB7-1FE5-AC0E371FD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" y="1264281"/>
            <a:ext cx="8477513" cy="285923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064BBB-E744-F9D7-A866-3CB2B7209435}"/>
              </a:ext>
            </a:extLst>
          </p:cNvPr>
          <p:cNvSpPr/>
          <p:nvPr/>
        </p:nvSpPr>
        <p:spPr>
          <a:xfrm>
            <a:off x="179552" y="1729863"/>
            <a:ext cx="6140762" cy="830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D1486D-2196-8768-B73B-89CBDFBF6380}"/>
              </a:ext>
            </a:extLst>
          </p:cNvPr>
          <p:cNvSpPr/>
          <p:nvPr/>
        </p:nvSpPr>
        <p:spPr>
          <a:xfrm>
            <a:off x="164271" y="2994426"/>
            <a:ext cx="6140762" cy="1140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38E670A-0C5A-D425-67A7-1B9A71B0ECD1}"/>
              </a:ext>
            </a:extLst>
          </p:cNvPr>
          <p:cNvCxnSpPr/>
          <p:nvPr/>
        </p:nvCxnSpPr>
        <p:spPr>
          <a:xfrm flipH="1">
            <a:off x="6389537" y="1554923"/>
            <a:ext cx="1037820" cy="350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D086BC2-AF60-8D85-FCCD-4CB118F15AD9}"/>
              </a:ext>
            </a:extLst>
          </p:cNvPr>
          <p:cNvCxnSpPr/>
          <p:nvPr/>
        </p:nvCxnSpPr>
        <p:spPr>
          <a:xfrm flipH="1">
            <a:off x="6344070" y="2896723"/>
            <a:ext cx="1037820" cy="350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EF2898-D5B6-DD48-C460-4983188A2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" y="4557252"/>
            <a:ext cx="8516550" cy="227521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7994D38-3496-21D8-5C1B-59EC2D5C9EEE}"/>
              </a:ext>
            </a:extLst>
          </p:cNvPr>
          <p:cNvSpPr/>
          <p:nvPr/>
        </p:nvSpPr>
        <p:spPr>
          <a:xfrm>
            <a:off x="3907123" y="6013671"/>
            <a:ext cx="816078" cy="290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FEC5402-0ADC-66B8-C159-10E246D97C7D}"/>
              </a:ext>
            </a:extLst>
          </p:cNvPr>
          <p:cNvCxnSpPr/>
          <p:nvPr/>
        </p:nvCxnSpPr>
        <p:spPr>
          <a:xfrm flipH="1">
            <a:off x="4796605" y="5727810"/>
            <a:ext cx="639097" cy="430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577561A-A1E0-321B-47A1-902AEF4D534B}"/>
              </a:ext>
            </a:extLst>
          </p:cNvPr>
          <p:cNvSpPr txBox="1"/>
          <p:nvPr/>
        </p:nvSpPr>
        <p:spPr>
          <a:xfrm>
            <a:off x="8741927" y="5727810"/>
            <a:ext cx="31656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рок действия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документа, удостоверяющего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284218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83499"/>
            <a:ext cx="11934825" cy="93413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профиле как научного руководителя, так и зарубежного ученого коды рубрик "Межгосударственный рубрикатор научно-технической информации" и "Классификатор научных исследований" </a:t>
            </a:r>
            <a:r>
              <a:rPr lang="ru-RU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должны соответствовать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 указанными кодами в АИС в разделе заявки "Основная информация"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C2859-DF80-49B2-72ED-E36760047601}"/>
              </a:ext>
            </a:extLst>
          </p:cNvPr>
          <p:cNvSpPr txBox="1"/>
          <p:nvPr/>
        </p:nvSpPr>
        <p:spPr>
          <a:xfrm>
            <a:off x="1514475" y="1122431"/>
            <a:ext cx="86983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Профиль научного руководителя и зарубежного ученого в АИС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42FD14-CFAD-C969-5F64-275A949FBEB5}"/>
              </a:ext>
            </a:extLst>
          </p:cNvPr>
          <p:cNvSpPr txBox="1"/>
          <p:nvPr/>
        </p:nvSpPr>
        <p:spPr>
          <a:xfrm>
            <a:off x="3778361" y="4105271"/>
            <a:ext cx="50625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заявке в АИС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87ACEFD-9824-DEAE-C498-832753F27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471719"/>
            <a:ext cx="8784064" cy="256201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F7C2FF-4D30-3C4C-E755-6641D7C8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4428436"/>
            <a:ext cx="8784064" cy="222831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авая круглая скобка 15">
            <a:extLst>
              <a:ext uri="{FF2B5EF4-FFF2-40B4-BE49-F238E27FC236}">
                <a16:creationId xmlns:a16="http://schemas.microsoft.com/office/drawing/2014/main" id="{37DA32CF-4962-5923-67C9-218F98A6C970}"/>
              </a:ext>
            </a:extLst>
          </p:cNvPr>
          <p:cNvSpPr/>
          <p:nvPr/>
        </p:nvSpPr>
        <p:spPr>
          <a:xfrm>
            <a:off x="10212814" y="2311809"/>
            <a:ext cx="380830" cy="3050766"/>
          </a:xfrm>
          <a:prstGeom prst="righ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круглая скобка 18">
            <a:extLst>
              <a:ext uri="{FF2B5EF4-FFF2-40B4-BE49-F238E27FC236}">
                <a16:creationId xmlns:a16="http://schemas.microsoft.com/office/drawing/2014/main" id="{3003E665-C327-357A-32CA-284EA379EC5F}"/>
              </a:ext>
            </a:extLst>
          </p:cNvPr>
          <p:cNvSpPr/>
          <p:nvPr/>
        </p:nvSpPr>
        <p:spPr>
          <a:xfrm rot="10800000">
            <a:off x="1047918" y="3581400"/>
            <a:ext cx="380832" cy="2852584"/>
          </a:xfrm>
          <a:prstGeom prst="righ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2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36" y="160297"/>
            <a:ext cx="11387907" cy="1213313"/>
          </a:xfrm>
        </p:spPr>
        <p:txBody>
          <a:bodyPr>
            <a:no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разделе «Основная информация» в АИС должен быть приведен список публикаций с полным библиографическим описанием. Публикации научных руководителей программ в изданиях, рекомендованных КОКНВО, </a:t>
            </a: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учитываются только в том случае, если приведен URL адрес веб-страницы на оригинальном сайте журнала, по которому она находится в сети Интернет, либо ее Digital Object </a:t>
            </a:r>
            <a:r>
              <a:rPr lang="ru-RU" sz="15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Identifier</a:t>
            </a: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(DOI). </a:t>
            </a:r>
            <a:b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	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Информация должна соответствовать приведенной в пояснительных записках заявки в разделе ««Исследовательская группа и управление программой». </a:t>
            </a: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2813DE6-661A-79B0-DE2C-FCF92E0A1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" y="1987908"/>
            <a:ext cx="10466667" cy="203809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D820B-DE81-8FF0-7002-1244906CCFE4}"/>
              </a:ext>
            </a:extLst>
          </p:cNvPr>
          <p:cNvSpPr txBox="1"/>
          <p:nvPr/>
        </p:nvSpPr>
        <p:spPr>
          <a:xfrm>
            <a:off x="2914651" y="1532462"/>
            <a:ext cx="6248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7EA8C-1DA2-6BB1-9487-C6EFD0A30059}"/>
              </a:ext>
            </a:extLst>
          </p:cNvPr>
          <p:cNvSpPr txBox="1"/>
          <p:nvPr/>
        </p:nvSpPr>
        <p:spPr>
          <a:xfrm>
            <a:off x="2091237" y="4141964"/>
            <a:ext cx="9915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«Исследовательская группа и управление программой»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0A3BCE-3A70-1EF5-3131-D9423CE38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86" y="4640559"/>
            <a:ext cx="6874900" cy="205714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BE74AE3-8D10-9613-C11A-444B1CB8CD84}"/>
              </a:ext>
            </a:extLst>
          </p:cNvPr>
          <p:cNvCxnSpPr/>
          <p:nvPr/>
        </p:nvCxnSpPr>
        <p:spPr>
          <a:xfrm>
            <a:off x="1036504" y="3322996"/>
            <a:ext cx="952745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9085146-8400-FE24-C44D-8A488A4E534B}"/>
              </a:ext>
            </a:extLst>
          </p:cNvPr>
          <p:cNvCxnSpPr/>
          <p:nvPr/>
        </p:nvCxnSpPr>
        <p:spPr>
          <a:xfrm>
            <a:off x="1036504" y="3810000"/>
            <a:ext cx="952745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круглая скобка 23">
            <a:extLst>
              <a:ext uri="{FF2B5EF4-FFF2-40B4-BE49-F238E27FC236}">
                <a16:creationId xmlns:a16="http://schemas.microsoft.com/office/drawing/2014/main" id="{4BBF8E31-C717-4E4F-B3A0-6F67F8ECEE1B}"/>
              </a:ext>
            </a:extLst>
          </p:cNvPr>
          <p:cNvSpPr/>
          <p:nvPr/>
        </p:nvSpPr>
        <p:spPr>
          <a:xfrm>
            <a:off x="641454" y="3113392"/>
            <a:ext cx="240468" cy="2057143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0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6" y="171449"/>
            <a:ext cx="11387907" cy="936579"/>
          </a:xfrm>
        </p:spPr>
        <p:txBody>
          <a:bodyPr>
            <a:no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разделе «Основная информация» в АИС должен быть приведен список публикаций с полным библиографическим описанием, </a:t>
            </a: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обязательным указанием квартилей и/или </a:t>
            </a:r>
            <a:r>
              <a:rPr lang="ru-RU" sz="15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процентилей</a:t>
            </a: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журналов по базе данных Web </a:t>
            </a:r>
            <a:r>
              <a:rPr lang="ru-RU" sz="15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of</a:t>
            </a: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</a:rPr>
              <a:t> Science и/или Scopus, а также DOI или URL.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D820B-DE81-8FF0-7002-1244906CCFE4}"/>
              </a:ext>
            </a:extLst>
          </p:cNvPr>
          <p:cNvSpPr txBox="1"/>
          <p:nvPr/>
        </p:nvSpPr>
        <p:spPr>
          <a:xfrm>
            <a:off x="999755" y="1656690"/>
            <a:ext cx="101924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7EA8C-1DA2-6BB1-9487-C6EFD0A30059}"/>
              </a:ext>
            </a:extLst>
          </p:cNvPr>
          <p:cNvSpPr txBox="1"/>
          <p:nvPr/>
        </p:nvSpPr>
        <p:spPr>
          <a:xfrm>
            <a:off x="1888445" y="4592174"/>
            <a:ext cx="9915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«Исследовательская группа и управление программой»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4BFD5-B05E-5BD5-59FC-568EFB42AA52}"/>
              </a:ext>
            </a:extLst>
          </p:cNvPr>
          <p:cNvSpPr txBox="1"/>
          <p:nvPr/>
        </p:nvSpPr>
        <p:spPr>
          <a:xfrm>
            <a:off x="306105" y="1001472"/>
            <a:ext cx="118914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Информация должна соответствовать с содержанием в пояснительных записках заявки в разделе ««Исследовательская группа и управление программой».</a:t>
            </a:r>
            <a:endParaRPr lang="ru-RU" sz="15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AF8FBEC-0810-64BA-42A8-E595A81DB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04" y="2081076"/>
            <a:ext cx="9084864" cy="2320414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37EBAA-960B-751E-8474-E176E074A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45" y="5092816"/>
            <a:ext cx="8415109" cy="129371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9CE35C-B9DA-6515-527B-EEAEF1DC9FE3}"/>
              </a:ext>
            </a:extLst>
          </p:cNvPr>
          <p:cNvSpPr/>
          <p:nvPr/>
        </p:nvSpPr>
        <p:spPr>
          <a:xfrm>
            <a:off x="1787524" y="3468929"/>
            <a:ext cx="4198375" cy="932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>
            <a:extLst>
              <a:ext uri="{FF2B5EF4-FFF2-40B4-BE49-F238E27FC236}">
                <a16:creationId xmlns:a16="http://schemas.microsoft.com/office/drawing/2014/main" id="{BA257575-94A2-DFE7-F408-E611764E40B3}"/>
              </a:ext>
            </a:extLst>
          </p:cNvPr>
          <p:cNvSpPr/>
          <p:nvPr/>
        </p:nvSpPr>
        <p:spPr>
          <a:xfrm>
            <a:off x="1463058" y="3757541"/>
            <a:ext cx="246346" cy="1992430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8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49237"/>
            <a:ext cx="11449050" cy="5397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Руководитель проекта и (или) программы должен иметь публикации, соответствующие требованиям конкурсной документации, по направлению науки, по которому подается проект и (или) 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3E075-7C78-B2F1-C5E1-A1266663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158876"/>
            <a:ext cx="11744326" cy="14954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       В качестве статей или обзоров в журналах из базы Scopus засчитываются только публикации, </a:t>
            </a:r>
            <a:r>
              <a:rPr lang="ru-RU" sz="1500" dirty="0">
                <a:solidFill>
                  <a:srgbClr val="FF0000"/>
                </a:solidFill>
                <a:latin typeface="Book Antiqua" panose="02040602050305030304" pitchFamily="18" charset="0"/>
              </a:rPr>
              <a:t>индексированные (присутствующие)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этих базах и имеющие тип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Article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(Статья), Review (Обзор) или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Article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in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Press (Статья в печати). Процентиль журнала по CiteScore в базе Scopus учитывается за год публикации либо последний на момент подачи заявки.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      Статьи и обзоры, опубликованные в журналах, индексация которых в базе Scopus на момент подачи заявки прекращена за различные нарушения (лист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Discontinued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titles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в файле «Source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title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list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» на странице https://www.elsevier.com/solutions/scopus/how-scopus-works/content), не учитываются.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8B7667-53E1-54F5-0D4B-C197F5C6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921"/>
            <a:ext cx="5965104" cy="252920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F88EE2-C77F-C747-377C-830040613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04" y="3169921"/>
            <a:ext cx="6093333" cy="252920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E6CEFF-5461-1DD7-4598-EFAA8C5B1182}"/>
              </a:ext>
            </a:extLst>
          </p:cNvPr>
          <p:cNvSpPr/>
          <p:nvPr/>
        </p:nvSpPr>
        <p:spPr>
          <a:xfrm>
            <a:off x="113008" y="4210050"/>
            <a:ext cx="2611142" cy="2000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26A0D0-87C8-28BB-9338-39CA6340922D}"/>
              </a:ext>
            </a:extLst>
          </p:cNvPr>
          <p:cNvSpPr/>
          <p:nvPr/>
        </p:nvSpPr>
        <p:spPr>
          <a:xfrm>
            <a:off x="6096000" y="4010025"/>
            <a:ext cx="187642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2FAAAD75-4C3C-F5AC-E07A-9139AAD70AB1}"/>
              </a:ext>
            </a:extLst>
          </p:cNvPr>
          <p:cNvSpPr/>
          <p:nvPr/>
        </p:nvSpPr>
        <p:spPr>
          <a:xfrm>
            <a:off x="8048625" y="4119562"/>
            <a:ext cx="265409" cy="2000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522360-1FB4-1882-D495-90D0C1B0A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58" y="4033837"/>
            <a:ext cx="433387" cy="433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2A2D4-8C57-D04F-4D37-4830AC2AD77F}"/>
              </a:ext>
            </a:extLst>
          </p:cNvPr>
          <p:cNvSpPr txBox="1"/>
          <p:nvPr/>
        </p:nvSpPr>
        <p:spPr>
          <a:xfrm>
            <a:off x="1265670" y="2846756"/>
            <a:ext cx="3867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Индексируемый журнал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51186-F00B-2809-9763-E677F61957F0}"/>
              </a:ext>
            </a:extLst>
          </p:cNvPr>
          <p:cNvSpPr txBox="1"/>
          <p:nvPr/>
        </p:nvSpPr>
        <p:spPr>
          <a:xfrm>
            <a:off x="7695045" y="2846755"/>
            <a:ext cx="3867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Индексация журнала прекращена</a:t>
            </a:r>
          </a:p>
        </p:txBody>
      </p:sp>
    </p:spTree>
    <p:extLst>
      <p:ext uri="{BB962C8B-B14F-4D97-AF65-F5344CB8AC3E}">
        <p14:creationId xmlns:p14="http://schemas.microsoft.com/office/powerpoint/2010/main" val="304149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163512"/>
            <a:ext cx="11449050" cy="5397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Руководитель программы должен иметь публикации, соответствующие требованиям конкурсной документации, по направлению науки, по которому подается 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3E075-7C78-B2F1-C5E1-A1266663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5501"/>
            <a:ext cx="11744326" cy="1053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	В качестве статей или обзоров в журналах из базы Web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of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Science (в том числе – Science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Citation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Index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Expanded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Social Science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Citation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Index или Arts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and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Humanities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Citation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Index) засчитываются только публикации, </a:t>
            </a:r>
            <a:r>
              <a:rPr lang="ru-RU" sz="1500" dirty="0">
                <a:solidFill>
                  <a:srgbClr val="FF0000"/>
                </a:solidFill>
                <a:latin typeface="Book Antiqua" panose="02040602050305030304" pitchFamily="18" charset="0"/>
              </a:rPr>
              <a:t>индексированные (присутствующие)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этих базах и имеющие тип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Article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(Статья), Review (Обзор) или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Article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in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Press (Статья в печати). Квартиль журнала по базе данных Web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of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Science учитывается за год публикации либо последний на момент подачи заявки.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AF15D2-89E8-093B-AA32-D88948B8A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8" y="2648549"/>
            <a:ext cx="5561893" cy="40767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077938-F4B1-9BC8-8BA4-BE1DE0986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04" y="2679310"/>
            <a:ext cx="4837371" cy="404593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ED246-9B6E-8D01-7D8E-2CC081770C17}"/>
              </a:ext>
            </a:extLst>
          </p:cNvPr>
          <p:cNvSpPr/>
          <p:nvPr/>
        </p:nvSpPr>
        <p:spPr>
          <a:xfrm>
            <a:off x="7439025" y="3752850"/>
            <a:ext cx="4019550" cy="13716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36CA89-F67D-A1C6-F080-D7CEF909148D}"/>
              </a:ext>
            </a:extLst>
          </p:cNvPr>
          <p:cNvSpPr/>
          <p:nvPr/>
        </p:nvSpPr>
        <p:spPr>
          <a:xfrm>
            <a:off x="2514600" y="3971925"/>
            <a:ext cx="3048000" cy="800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id="{08D53B68-F2B7-A123-830F-3EEF4CDB5C6F}"/>
              </a:ext>
            </a:extLst>
          </p:cNvPr>
          <p:cNvSpPr/>
          <p:nvPr/>
        </p:nvSpPr>
        <p:spPr>
          <a:xfrm>
            <a:off x="5295900" y="3752850"/>
            <a:ext cx="266700" cy="2190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010AFB-877F-CC22-A30E-0E7F0ECC0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70" y="3319463"/>
            <a:ext cx="433387" cy="43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05024-8B55-1A6E-4C97-4A70CF3D382B}"/>
              </a:ext>
            </a:extLst>
          </p:cNvPr>
          <p:cNvSpPr txBox="1"/>
          <p:nvPr/>
        </p:nvSpPr>
        <p:spPr>
          <a:xfrm>
            <a:off x="1266825" y="2325384"/>
            <a:ext cx="3440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Индексация журнала прекращена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51CFD-F0F5-EF37-1378-497E7741EF5B}"/>
              </a:ext>
            </a:extLst>
          </p:cNvPr>
          <p:cNvSpPr txBox="1"/>
          <p:nvPr/>
        </p:nvSpPr>
        <p:spPr>
          <a:xfrm>
            <a:off x="7967406" y="2356445"/>
            <a:ext cx="2542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Индексируемый журнал</a:t>
            </a:r>
          </a:p>
        </p:txBody>
      </p:sp>
    </p:spTree>
    <p:extLst>
      <p:ext uri="{BB962C8B-B14F-4D97-AF65-F5344CB8AC3E}">
        <p14:creationId xmlns:p14="http://schemas.microsoft.com/office/powerpoint/2010/main" val="239739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9" y="89332"/>
            <a:ext cx="11454063" cy="1161952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-90170" algn="l"/>
                <a:tab pos="54038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Заявки проверяются на соблюдение требований Правил организации и проведения государственной научно-технической экспертизы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утвержденных Приказом Министра науки и высшего образования Республики Казахстан от 27 сентября 2023 года №489 (далее – Правила):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26C129C-E7D2-9BAC-4FB8-F9114BF6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" y="1639055"/>
            <a:ext cx="11267173" cy="4351338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-90170" algn="l"/>
                <a:tab pos="54038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соответствие оформления заявки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конкурсной документации;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-90170" algn="l"/>
                <a:tab pos="54038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отсутствие фактов плагиата;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-90170" algn="l"/>
                <a:tab pos="54038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отсутствие фактов дублирования темы или содержания объекта ГНТЭ с ранее поданными и прошедшими ГНТЭ, либо одновременно поданными в рамках текущего конкурса;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-90170" algn="l"/>
                <a:tab pos="54038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наличие у участника конкурса на грантовое или программно-целевое финансирование свидетельства об аккредитации субъекта научной и (или) научно-технической деятельности;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-90170" algn="l"/>
                <a:tab pos="54038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соответствие научного руководителя требованиям конкурсной документации;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-90170" algn="l"/>
                <a:tab pos="54038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соответствие ожидаемых результатов требованиям конкурсной документации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4964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480161"/>
            <a:ext cx="10791825" cy="367564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540385" algn="l"/>
              </a:tabLst>
            </a:pPr>
            <a:r>
              <a:rPr lang="ru-RU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ожидаемых результатов требованиям конкурсной документации для заявок, поданных в рамках конкурсов грантового финансирования</a:t>
            </a:r>
            <a:endParaRPr lang="ru-RU" sz="1800" b="1" kern="1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F2CB-DB05-18DF-5A6B-97537FD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66" y="1202589"/>
            <a:ext cx="10791825" cy="5175250"/>
          </a:xfrm>
        </p:spPr>
        <p:txBody>
          <a:bodyPr>
            <a:normAutofit lnSpcReduction="10000"/>
          </a:bodyPr>
          <a:lstStyle/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ожидаемых результатов в части научных публикаций требованиям, предъявляемым для прикладных и фундаментальных исследований в той области, по которой подается проект, указанные в разделе «Требования к ожидаемым результатам по итогам реализации научных и (или) научно-технических проектов»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конкурсной документации.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Требования к фундаментальным и прикладным исследованиям прописаны отдельно для каждой отрасли:</a:t>
            </a:r>
          </a:p>
          <a:p>
            <a:pPr marL="514350" indent="-2857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отраслей в области естественных наук (фундаментальные, прикладные);</a:t>
            </a:r>
          </a:p>
          <a:p>
            <a:pPr marL="514350" indent="-2857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отраслей в области инжиниринга и технологий, медицины и здравоохранения (фундаментальные, прикладные);</a:t>
            </a:r>
          </a:p>
          <a:p>
            <a:pPr marL="514350" indent="-2857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отраслей в области сельскохозяйственных и ветеринарных наук (фундаментальные, прикладные);</a:t>
            </a:r>
          </a:p>
          <a:p>
            <a:pPr marL="514350" indent="-2857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отраслей в области социальных, гуманитарных наук и искусства (для всех видов исследования)</a:t>
            </a:r>
          </a:p>
          <a:p>
            <a:pPr marL="514350" indent="-28575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проектам в рамках приоритета Национальная безопасность и оборона и (или) содержащих сведения, составляющие государственные секреты, а также служебную информацию ограниченного распространения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кол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ичество статей,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индексацию и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квартили в Web of Science и (или) имеющих процентиль по CiteScore в базе данных Scopus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в требованиях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ожидаемым результатам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научных публикаций, предъявляемые для прикладных и фундаментальных исследований;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Эксперты ценят, когда по ожидаемым результатам в части публикаций приводятся названия предполагаемых журналов, но при этом обязательно нужно прописывать требования из конкурсной документации.</a:t>
            </a:r>
            <a:endParaRPr lang="ru-RU" sz="15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9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F2CB-DB05-18DF-5A6B-97537FD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202589"/>
            <a:ext cx="10791825" cy="5175250"/>
          </a:xfrm>
        </p:spPr>
        <p:txBody>
          <a:bodyPr>
            <a:normAutofit fontScale="92500" lnSpcReduction="20000"/>
          </a:bodyPr>
          <a:lstStyle/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и конечные результаты программы </a:t>
            </a:r>
            <a:r>
              <a:rPr lang="ru-RU" sz="18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соответствовать в полном объеме выбранному </a:t>
            </a:r>
            <a:r>
              <a:rPr lang="ru-RU" sz="1800" spc="1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научно-техническому заданию</a:t>
            </a:r>
            <a:r>
              <a:rPr lang="ru-RU" sz="18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программно-целевого финансирования.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реализации научных и (или) научно-технических программ должны быть достигнуты результаты, приведенные в научно-технических заданиях Приложения настоящей конкурсной документации.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результаты, предусмотренные программой, должны быть не ниже результатов, предусмотренных в научно-техническом задании. Во взаимосвязи результаты должны обеспечивать комплексное решение, предусматривающее влияние на все аспекты стратегически важной государственной задачи.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кол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ичество статей,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индексацию 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квартили в Web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 и (или) имеющих процентиль по CiteScore в базе данных Scopus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в требованиях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ожидаемым результатам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научных публикаций, предъявляемые для прикладных и фундаментальных исследований;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Эксперты ценят, когда по ожидаемым результатам в части публикаций приводятся названия предполагаемых журналов, но при этом обязательно нужно прописывать требования из конкурсной документации.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DE93B3C8-0B7B-E37A-A8F5-1891175F1C4E}"/>
              </a:ext>
            </a:extLst>
          </p:cNvPr>
          <p:cNvSpPr txBox="1">
            <a:spLocks/>
          </p:cNvSpPr>
          <p:nvPr/>
        </p:nvSpPr>
        <p:spPr>
          <a:xfrm>
            <a:off x="700087" y="480161"/>
            <a:ext cx="10791825" cy="367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540385" algn="l"/>
              </a:tabLst>
            </a:pPr>
            <a:r>
              <a:rPr lang="ru-RU" sz="1800" b="1" kern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ожидаемых результатов требованиям конкурсной документации для заявок, поданных в рамках конкурсов программно-целевого финансирования</a:t>
            </a:r>
            <a:endParaRPr lang="ru-RU" sz="1800" b="1" kern="1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7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DE93B3C8-0B7B-E37A-A8F5-1891175F1C4E}"/>
              </a:ext>
            </a:extLst>
          </p:cNvPr>
          <p:cNvSpPr txBox="1">
            <a:spLocks/>
          </p:cNvSpPr>
          <p:nvPr/>
        </p:nvSpPr>
        <p:spPr>
          <a:xfrm>
            <a:off x="700087" y="89636"/>
            <a:ext cx="10791825" cy="367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540385" algn="l"/>
              </a:tabLst>
            </a:pPr>
            <a:r>
              <a:rPr lang="ru-RU" sz="1700" b="1" kern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ожидаемых результатов требованиям конкурсной документации для заявок, поданных в рамках конкурсов программно-целевого финансирования</a:t>
            </a:r>
            <a:endParaRPr lang="ru-RU" sz="1700" b="1" kern="1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DB1504E-2812-E367-2B8B-25264E934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1242063"/>
            <a:ext cx="4605338" cy="52197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99B722-03D7-F6A4-8E2E-3642F49B1F8B}"/>
              </a:ext>
            </a:extLst>
          </p:cNvPr>
          <p:cNvSpPr txBox="1"/>
          <p:nvPr/>
        </p:nvSpPr>
        <p:spPr>
          <a:xfrm>
            <a:off x="200024" y="561123"/>
            <a:ext cx="11572875" cy="544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и конечные результаты программы должны соответствовать в полном объеме выбранному </a:t>
            </a:r>
            <a:r>
              <a:rPr lang="ru-RU" sz="1400" spc="1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научно-техническому заданию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программно-целевого финансирования.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0E0A80-AF23-412A-7A79-A56688ED01BC}"/>
              </a:ext>
            </a:extLst>
          </p:cNvPr>
          <p:cNvSpPr/>
          <p:nvPr/>
        </p:nvSpPr>
        <p:spPr>
          <a:xfrm>
            <a:off x="942975" y="4676775"/>
            <a:ext cx="4305300" cy="733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547BC0-AC15-5A80-DE46-11AE8839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3" y="1242063"/>
            <a:ext cx="4238622" cy="52197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14732B-0EA9-B459-0DAB-01CA5BF43036}"/>
              </a:ext>
            </a:extLst>
          </p:cNvPr>
          <p:cNvSpPr/>
          <p:nvPr/>
        </p:nvSpPr>
        <p:spPr>
          <a:xfrm>
            <a:off x="6781803" y="5114925"/>
            <a:ext cx="4238622" cy="866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67325AD9-7CCF-8A81-9AE0-0C66EB124707}"/>
              </a:ext>
            </a:extLst>
          </p:cNvPr>
          <p:cNvCxnSpPr/>
          <p:nvPr/>
        </p:nvCxnSpPr>
        <p:spPr>
          <a:xfrm>
            <a:off x="5524500" y="4943475"/>
            <a:ext cx="1190625" cy="752475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6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425513-A970-E830-4500-54AE78D7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30" y="2403592"/>
            <a:ext cx="11449050" cy="5397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BA2B359-806C-AA5D-6B11-4EA35704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1544"/>
            <a:ext cx="107891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Для подачи заявок на участие в грантовом или программно-целевом финансировании по научным и (или) научно-техническим проектам и программам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https://is.ncste.kz/login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Call-center: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+7 (727) 222 11 02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Время работы: пн.-пт. 9.00-18.00, обед 13.00-14.00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Обратная связь: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support@ncste.kz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info@ncste.kz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18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71" y="217281"/>
            <a:ext cx="11454063" cy="767140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-90170" algn="l"/>
                <a:tab pos="540385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заявки в формате Word проверяется на идентичность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содержанием в разделах заявки в АИС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526ED3B3-5754-667D-656D-D6D0E11D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1" y="1415492"/>
            <a:ext cx="7065818" cy="365187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авая круглая скобка 7">
            <a:extLst>
              <a:ext uri="{FF2B5EF4-FFF2-40B4-BE49-F238E27FC236}">
                <a16:creationId xmlns:a16="http://schemas.microsoft.com/office/drawing/2014/main" id="{A60966B5-8676-4CD7-79EB-8E4F7E104CA1}"/>
              </a:ext>
            </a:extLst>
          </p:cNvPr>
          <p:cNvSpPr/>
          <p:nvPr/>
        </p:nvSpPr>
        <p:spPr>
          <a:xfrm rot="16200000">
            <a:off x="6155552" y="-955094"/>
            <a:ext cx="181210" cy="4491308"/>
          </a:xfrm>
          <a:prstGeom prst="righ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B3E796-C880-3E02-9DDD-FC40292CD15C}"/>
              </a:ext>
            </a:extLst>
          </p:cNvPr>
          <p:cNvSpPr/>
          <p:nvPr/>
        </p:nvSpPr>
        <p:spPr>
          <a:xfrm>
            <a:off x="396874" y="1451718"/>
            <a:ext cx="6991927" cy="458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388FA-8518-E5F3-73B9-73CE12190970}"/>
              </a:ext>
            </a:extLst>
          </p:cNvPr>
          <p:cNvSpPr txBox="1"/>
          <p:nvPr/>
        </p:nvSpPr>
        <p:spPr>
          <a:xfrm>
            <a:off x="400841" y="1060165"/>
            <a:ext cx="3380907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Разделы в АИС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0FDB9-BE77-9E35-B11A-739AF575728C}"/>
              </a:ext>
            </a:extLst>
          </p:cNvPr>
          <p:cNvSpPr txBox="1"/>
          <p:nvPr/>
        </p:nvSpPr>
        <p:spPr>
          <a:xfrm>
            <a:off x="8629185" y="1065694"/>
            <a:ext cx="314136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D4CC8C-955C-F392-DED4-114D034D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16" y="1415492"/>
            <a:ext cx="3665826" cy="524525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69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499"/>
            <a:ext cx="10515600" cy="37741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Содержание пояснительных записок в формате Word должно быть идентичным на всех языках*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919EBD9-DDD5-835F-608D-A876BEFF2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0" y="1111249"/>
            <a:ext cx="3527748" cy="435133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6B87BF-BBE6-F5D5-2257-D1E736008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77" y="1111247"/>
            <a:ext cx="3527748" cy="435133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E81EB0-1432-A873-2F7E-BB617E375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76" y="1111247"/>
            <a:ext cx="3530354" cy="435133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4A3D7-D5CF-4828-6858-68861EB535E3}"/>
              </a:ext>
            </a:extLst>
          </p:cNvPr>
          <p:cNvSpPr txBox="1"/>
          <p:nvPr/>
        </p:nvSpPr>
        <p:spPr>
          <a:xfrm>
            <a:off x="403170" y="5746751"/>
            <a:ext cx="11385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*Содержание заявки в формате Word должно быть идентичным с содержанием в информационной системе is.ncste.kz.</a:t>
            </a:r>
            <a:endParaRPr lang="ru-RU" sz="1600" i="1" dirty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4" y="0"/>
            <a:ext cx="11454063" cy="908385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-90170" algn="l"/>
                <a:tab pos="540385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Заявка, поданная в рамках конкурсов на программно-целевое финансирование, должна соответствовать выбранному научно-техническому заданию согласно приложению с обязательным указанием номера технического задания.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D5DFE1-9710-E32D-BB9E-52C32A5F1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3" y="1041734"/>
            <a:ext cx="3949417" cy="543526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662C2C-5360-BEBD-171C-8645FAD5D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41734"/>
            <a:ext cx="4523292" cy="543526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авая круглая скобка 9">
            <a:extLst>
              <a:ext uri="{FF2B5EF4-FFF2-40B4-BE49-F238E27FC236}">
                <a16:creationId xmlns:a16="http://schemas.microsoft.com/office/drawing/2014/main" id="{8C3D5FBC-15C3-D03B-6507-2F07746013C2}"/>
              </a:ext>
            </a:extLst>
          </p:cNvPr>
          <p:cNvSpPr/>
          <p:nvPr/>
        </p:nvSpPr>
        <p:spPr>
          <a:xfrm rot="5400000">
            <a:off x="5824536" y="3748088"/>
            <a:ext cx="204787" cy="5748337"/>
          </a:xfrm>
          <a:prstGeom prst="righ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00" y="182863"/>
            <a:ext cx="10515600" cy="70321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1) Соответствие наименования темы проекта и (или) программы в АИС с указанной в пояснительных записках заявки 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60E412-3794-65D3-F34D-35CE5E736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52" y="1485885"/>
            <a:ext cx="5115605" cy="232919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B366AAEF-70C5-BCEF-C74D-68B59F799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" y="1503125"/>
            <a:ext cx="6050320" cy="229471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D19F15-AFBF-F421-5D4C-708F92867C36}"/>
              </a:ext>
            </a:extLst>
          </p:cNvPr>
          <p:cNvSpPr txBox="1"/>
          <p:nvPr/>
        </p:nvSpPr>
        <p:spPr>
          <a:xfrm>
            <a:off x="1794800" y="3382997"/>
            <a:ext cx="52270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The name of the topic in English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5B505-6D3C-249D-9C0F-D38706DE5E4E}"/>
              </a:ext>
            </a:extLst>
          </p:cNvPr>
          <p:cNvSpPr txBox="1"/>
          <p:nvPr/>
        </p:nvSpPr>
        <p:spPr>
          <a:xfrm>
            <a:off x="1807132" y="2521614"/>
            <a:ext cx="4178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Тақырыптың қазақша атауы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16F9F-D31B-43BB-8DF1-D0AAD5B126CA}"/>
              </a:ext>
            </a:extLst>
          </p:cNvPr>
          <p:cNvSpPr txBox="1"/>
          <p:nvPr/>
        </p:nvSpPr>
        <p:spPr>
          <a:xfrm>
            <a:off x="1795329" y="2968153"/>
            <a:ext cx="41387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Наименование темы проекта на русском языке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49DA9-10CF-B39E-6402-9EAF785AE3D9}"/>
              </a:ext>
            </a:extLst>
          </p:cNvPr>
          <p:cNvSpPr txBox="1"/>
          <p:nvPr/>
        </p:nvSpPr>
        <p:spPr>
          <a:xfrm>
            <a:off x="6518988" y="1040264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667A0-0889-F6A3-AB6E-744414A35B3A}"/>
              </a:ext>
            </a:extLst>
          </p:cNvPr>
          <p:cNvSpPr txBox="1"/>
          <p:nvPr/>
        </p:nvSpPr>
        <p:spPr>
          <a:xfrm>
            <a:off x="285861" y="1050638"/>
            <a:ext cx="57816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A756A-FCBB-F79B-676B-EF99DE1B36FC}"/>
              </a:ext>
            </a:extLst>
          </p:cNvPr>
          <p:cNvSpPr txBox="1"/>
          <p:nvPr/>
        </p:nvSpPr>
        <p:spPr>
          <a:xfrm>
            <a:off x="134753" y="4287705"/>
            <a:ext cx="1192249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2) Соответствие вида исследования, указанной в АИС с видом исследования в пояснительных записках заявки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9B05BE-E76F-86AF-233B-E5070BC0D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" y="5478507"/>
            <a:ext cx="6106377" cy="46679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7EF792-50E1-FA5C-FDAC-D2A1289C3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76" y="5510610"/>
            <a:ext cx="5315602" cy="29090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Левая круглая скобка 2">
            <a:extLst>
              <a:ext uri="{FF2B5EF4-FFF2-40B4-BE49-F238E27FC236}">
                <a16:creationId xmlns:a16="http://schemas.microsoft.com/office/drawing/2014/main" id="{9A405677-E715-DAF3-A9B4-2A7A7130A01B}"/>
              </a:ext>
            </a:extLst>
          </p:cNvPr>
          <p:cNvSpPr/>
          <p:nvPr/>
        </p:nvSpPr>
        <p:spPr>
          <a:xfrm rot="16200000">
            <a:off x="5973157" y="2978281"/>
            <a:ext cx="290904" cy="6224936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0BA00-37A2-F341-86BD-D5E5D1567A7F}"/>
              </a:ext>
            </a:extLst>
          </p:cNvPr>
          <p:cNvSpPr txBox="1"/>
          <p:nvPr/>
        </p:nvSpPr>
        <p:spPr>
          <a:xfrm>
            <a:off x="430992" y="5057448"/>
            <a:ext cx="57816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F2136-7088-5425-2804-0DDD30EB8FF1}"/>
              </a:ext>
            </a:extLst>
          </p:cNvPr>
          <p:cNvSpPr txBox="1"/>
          <p:nvPr/>
        </p:nvSpPr>
        <p:spPr>
          <a:xfrm>
            <a:off x="6518988" y="5048950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81D1133B-A3EA-C585-E50C-986CD4607F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80650" y="2186781"/>
            <a:ext cx="513658" cy="398575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F6A24BB2-6FF8-DAC6-2CF3-147CB87156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93086" y="2856534"/>
            <a:ext cx="496174" cy="329317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803717C4-E754-042C-1AEF-FE47A07477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45849" y="3440462"/>
            <a:ext cx="435015" cy="289178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5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9481"/>
            <a:ext cx="10515600" cy="70321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3) Соответствие наименования стратегических задач в АИС с указанной в пояснительных записках заявки, поданной в рамках конкурсов программно-целевого финансирования 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667A0-0889-F6A3-AB6E-744414A35B3A}"/>
              </a:ext>
            </a:extLst>
          </p:cNvPr>
          <p:cNvSpPr txBox="1"/>
          <p:nvPr/>
        </p:nvSpPr>
        <p:spPr>
          <a:xfrm>
            <a:off x="1451688" y="835468"/>
            <a:ext cx="57816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F2136-7088-5425-2804-0DDD30EB8FF1}"/>
              </a:ext>
            </a:extLst>
          </p:cNvPr>
          <p:cNvSpPr txBox="1"/>
          <p:nvPr/>
        </p:nvSpPr>
        <p:spPr>
          <a:xfrm>
            <a:off x="1451688" y="3701362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31015AD3-8C2E-AE86-7879-A23BBF5CD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93" y="1179060"/>
            <a:ext cx="8979707" cy="229674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FD9930-2066-32C0-D970-2528B4799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4" y="4024527"/>
            <a:ext cx="6046007" cy="273162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Левая круглая скобка 20">
            <a:extLst>
              <a:ext uri="{FF2B5EF4-FFF2-40B4-BE49-F238E27FC236}">
                <a16:creationId xmlns:a16="http://schemas.microsoft.com/office/drawing/2014/main" id="{3FEF38A9-F4FD-9D92-CE8F-8DC2A2A23677}"/>
              </a:ext>
            </a:extLst>
          </p:cNvPr>
          <p:cNvSpPr/>
          <p:nvPr/>
        </p:nvSpPr>
        <p:spPr>
          <a:xfrm>
            <a:off x="1219086" y="1471827"/>
            <a:ext cx="232602" cy="2552700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C7D39A-D15E-D5E4-B550-081460C6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98"/>
            <a:ext cx="10515600" cy="49976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4) Соответствие наименования технического задания и места реализации в АИС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 указанной в пояснительных записках заявки, поданной в рамках конкурсов программно-целевого финансирования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667A0-0889-F6A3-AB6E-744414A35B3A}"/>
              </a:ext>
            </a:extLst>
          </p:cNvPr>
          <p:cNvSpPr txBox="1"/>
          <p:nvPr/>
        </p:nvSpPr>
        <p:spPr>
          <a:xfrm>
            <a:off x="409122" y="805436"/>
            <a:ext cx="4146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Раздел «Основная информация» в АИС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F2136-7088-5425-2804-0DDD30EB8FF1}"/>
              </a:ext>
            </a:extLst>
          </p:cNvPr>
          <p:cNvSpPr txBox="1"/>
          <p:nvPr/>
        </p:nvSpPr>
        <p:spPr>
          <a:xfrm>
            <a:off x="6376758" y="748693"/>
            <a:ext cx="616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Пояснительная записка (</a:t>
            </a:r>
            <a:r>
              <a:rPr lang="en-US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Word)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Раздел «Общая информация»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EB4B64-CF96-B453-5741-E687E97F6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1" y="1156194"/>
            <a:ext cx="5410648" cy="3773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32F884-9BBC-2349-FDF8-3D834D676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01" y="1781443"/>
            <a:ext cx="5172162" cy="39726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919CCC-4FDB-F349-6EFB-0579DF20C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6" y="1149371"/>
            <a:ext cx="5120226" cy="33662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8352ED-DB7B-E9CC-C7AC-858EFEC8A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" y="1772652"/>
            <a:ext cx="5462584" cy="70337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352BF1A-7307-2E28-FD05-321B3F82324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865015" y="1980073"/>
            <a:ext cx="63148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73A197AB-1570-28D1-4924-A6A573E22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4" y="3006253"/>
            <a:ext cx="8505826" cy="182829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97AEF-3F88-2F78-DB63-0D6B504DFE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4" y="4982568"/>
            <a:ext cx="8505826" cy="174707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Левая круглая скобка 12">
            <a:extLst>
              <a:ext uri="{FF2B5EF4-FFF2-40B4-BE49-F238E27FC236}">
                <a16:creationId xmlns:a16="http://schemas.microsoft.com/office/drawing/2014/main" id="{E46D110A-38E5-9CC2-6C6B-6997E19F6008}"/>
              </a:ext>
            </a:extLst>
          </p:cNvPr>
          <p:cNvSpPr/>
          <p:nvPr/>
        </p:nvSpPr>
        <p:spPr>
          <a:xfrm>
            <a:off x="605598" y="3131380"/>
            <a:ext cx="232602" cy="2289294"/>
          </a:xfrm>
          <a:prstGeom prst="leftBracke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EB2FE4A9-226D-17A7-2595-39BFCDDEEE73}"/>
              </a:ext>
            </a:extLst>
          </p:cNvPr>
          <p:cNvSpPr txBox="1">
            <a:spLocks/>
          </p:cNvSpPr>
          <p:nvPr/>
        </p:nvSpPr>
        <p:spPr>
          <a:xfrm>
            <a:off x="421481" y="2608993"/>
            <a:ext cx="10515600" cy="39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5) Соответствие наименования подпрограмм в АИС с указанной в пояснительных записках заявки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BC424C4-D710-6267-8172-E57844121D28}"/>
              </a:ext>
            </a:extLst>
          </p:cNvPr>
          <p:cNvCxnSpPr>
            <a:cxnSpLocks/>
          </p:cNvCxnSpPr>
          <p:nvPr/>
        </p:nvCxnSpPr>
        <p:spPr>
          <a:xfrm>
            <a:off x="5871706" y="1317683"/>
            <a:ext cx="63148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83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2517</Words>
  <Application>Microsoft Office PowerPoint</Application>
  <PresentationFormat>Широкоэкранный</PresentationFormat>
  <Paragraphs>162</Paragraphs>
  <Slides>33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 Заявки проверяются на соблюдение требований Правил организации и проведения государственной научно-технической экспертизы, утвержденных Приказом Министра науки и высшего образования Республики Казахстан от 27 сентября 2023 года №489 (далее – Правила):</vt:lpstr>
      <vt:lpstr>Содержание заявки в формате Word проверяется на идентичность  с содержанием в разделах заявки в АИС </vt:lpstr>
      <vt:lpstr>Содержание пояснительных записок в формате Word должно быть идентичным на всех языках*</vt:lpstr>
      <vt:lpstr>Заявка, поданная в рамках конкурсов на программно-целевое финансирование, должна соответствовать выбранному научно-техническому заданию согласно приложению с обязательным указанием номера технического задания.</vt:lpstr>
      <vt:lpstr>1) Соответствие наименования темы проекта и (или) программы в АИС с указанной в пояснительных записках заявки </vt:lpstr>
      <vt:lpstr>3) Соответствие наименования стратегических задач в АИС с указанной в пояснительных записках заявки, поданной в рамках конкурсов программно-целевого финансирования </vt:lpstr>
      <vt:lpstr>4) Соответствие наименования технического задания и места реализации в АИС  с указанной в пояснительных записках заявки, поданной в рамках конкурсов программно-целевого финансирования </vt:lpstr>
      <vt:lpstr>6) Соответствие приоритетного и специализированного научного направления проекта и (или) программы в АИС с указанными в пояснительных записках заявки</vt:lpstr>
      <vt:lpstr>7) Соответствие области исследования по классификатору научных направлений  (Об утверждении Классификатора научных направлений (www.gov.kz)) в АИС и пояснительных записках заявки</vt:lpstr>
      <vt:lpstr>8) Количество членов исследовательской группы должно соответствовать количеству персонала в таблице 3 "Оплата труда" в АИС</vt:lpstr>
      <vt:lpstr>9) Количество и состав членов исследовательской группы, указанные в АИС в разделе «Исследовательская группа», должны соответствовать количеству и составу, указанных в пояснительных записках заявки в таблице 1 </vt:lpstr>
      <vt:lpstr>Расчет запрашиваемого финансирования</vt:lpstr>
      <vt:lpstr>Уровень технологической готовности разработок по шкале от 0 до 9</vt:lpstr>
      <vt:lpstr>Уровень технологической готовности разработок по шкале от 0 до 9</vt:lpstr>
      <vt:lpstr>Уровень технологической готовности разработок по шкале от 0 до 9</vt:lpstr>
      <vt:lpstr>Соглашение о вкладе со стороны частного партнера (образец)</vt:lpstr>
      <vt:lpstr> Несоответствие оформления Соглашения о вкладе со стороны частного партнера  требованиям конкурсной документации</vt:lpstr>
      <vt:lpstr>Участники консорциума несут солидарную ответственность за реализацию программы.  При этом соглашение должно содержать сведения о доли участия каждой из сторон и распределении объёмов финансирования средств программы.</vt:lpstr>
      <vt:lpstr>Дополнительно требуемые документы, предусмотренные в зависимости от специализированного направления  для заявок, поданных в рамках конкурсов программно-целевого финансирования</vt:lpstr>
      <vt:lpstr>Соответствие научного руководителя требованиям конкурсной документации</vt:lpstr>
      <vt:lpstr>Для проверки квалификационных требований к научному руководителю в профиле руководителя программы в АИС  заполняются следующие графы:  степень доктора философии (PhD), или доктора по профилю, или ученую степень (доктор/кандидат наук),  идентификаторы автора (Scopus Author ID, Researcher ID, ORCID)</vt:lpstr>
      <vt:lpstr>Соответствие зарубежного ученого требованиям конкурсной документации  Зарубежный ученый должен соответствовать требованиям конкурсной документации, предъявляемым к научным руководителям программ, за исключением требования о наличии резидентства РК. </vt:lpstr>
      <vt:lpstr>В профиле как научного руководителя, так и зарубежного ученого коды рубрик "Межгосударственный рубрикатор научно-технической информации" и "Классификатор научных исследований" должны соответствовать с указанными кодами в АИС в разделе заявки "Основная информация"</vt:lpstr>
      <vt:lpstr> В разделе «Основная информация» в АИС должен быть приведен список публикаций с полным библиографическим описанием. Публикации научных руководителей программ в изданиях, рекомендованных КОКНВО, учитываются только в том случае, если приведен URL адрес веб-страницы на оригинальном сайте журнала, по которому она находится в сети Интернет, либо ее Digital Object Identifier (DOI).   Информация должна соответствовать приведенной в пояснительных записках заявки в разделе ««Исследовательская группа и управление программой».  </vt:lpstr>
      <vt:lpstr>В разделе «Основная информация» в АИС должен быть приведен список публикаций с полным библиографическим описанием, обязательным указанием квартилей и/или процентилей журналов по базе данных Web of Science и/или Scopus, а также DOI или URL.</vt:lpstr>
      <vt:lpstr>Руководитель проекта и (или) программы должен иметь публикации, соответствующие требованиям конкурсной документации, по направлению науки, по которому подается проект и (или) программа</vt:lpstr>
      <vt:lpstr>Руководитель программы должен иметь публикации, соответствующие требованиям конкурсной документации, по направлению науки, по которому подается программа</vt:lpstr>
      <vt:lpstr>Соответствие ожидаемых результатов требованиям конкурсной документации для заявок, поданных в рамках конкурсов грантового финансирования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разделы заявки в АИС</dc:title>
  <dc:creator>Гаухар Мылтыкбаева</dc:creator>
  <cp:lastModifiedBy>Гульмира Котрашова</cp:lastModifiedBy>
  <cp:revision>54</cp:revision>
  <dcterms:created xsi:type="dcterms:W3CDTF">2024-05-02T07:09:39Z</dcterms:created>
  <dcterms:modified xsi:type="dcterms:W3CDTF">2024-06-12T12:57:21Z</dcterms:modified>
</cp:coreProperties>
</file>