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00" r:id="rId2"/>
    <p:sldId id="2497" r:id="rId3"/>
    <p:sldId id="2496" r:id="rId4"/>
    <p:sldId id="2498" r:id="rId5"/>
    <p:sldId id="2495" r:id="rId6"/>
    <p:sldId id="2483" r:id="rId7"/>
    <p:sldId id="2503" r:id="rId8"/>
    <p:sldId id="2501" r:id="rId9"/>
    <p:sldId id="2502" r:id="rId10"/>
    <p:sldId id="2508" r:id="rId11"/>
    <p:sldId id="2509" r:id="rId12"/>
    <p:sldId id="2506" r:id="rId13"/>
    <p:sldId id="2507" r:id="rId14"/>
    <p:sldId id="2504" r:id="rId15"/>
    <p:sldId id="2505" r:id="rId16"/>
    <p:sldId id="2510" r:id="rId17"/>
    <p:sldId id="2441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лан Еренов" initials="ЕЕ" lastIdx="1" clrIdx="0">
    <p:extLst>
      <p:ext uri="{19B8F6BF-5375-455C-9EA6-DF929625EA0E}">
        <p15:presenceInfo xmlns:p15="http://schemas.microsoft.com/office/powerpoint/2012/main" userId="S-1-5-21-4244270684-401351982-577100600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C00"/>
    <a:srgbClr val="C866B2"/>
    <a:srgbClr val="86B20B"/>
    <a:srgbClr val="79A20A"/>
    <a:srgbClr val="A4C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0" autoAdjust="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2FAE-1939-4EF8-947C-D879C32DB82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6027-3C8F-4F7D-9D27-A984200F7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0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1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6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9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4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1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6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7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9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36027-3C8F-4F7D-9D27-A984200F7B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4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0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/>
              <a:t>2</a:t>
            </a:r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r>
              <a:rPr lang="ru-RU" noProof="0"/>
              <a:t>+</a:t>
            </a:r>
          </a:p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/>
              <a:t>2</a:t>
            </a:r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endParaRPr lang="ru-RU" noProof="0"/>
          </a:p>
          <a:p>
            <a:pPr algn="ctr" rtl="0"/>
            <a:r>
              <a:rPr lang="ru-RU" noProof="0"/>
              <a:t>+</a:t>
            </a:r>
          </a:p>
          <a:p>
            <a:pPr algn="ctr" rtl="0"/>
            <a:endParaRPr lang="ru-RU" noProof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/>
                <a:t>2</a:t>
              </a:r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endParaRPr lang="ru-RU" noProof="0"/>
            </a:p>
            <a:p>
              <a:pPr algn="ctr" rtl="0"/>
              <a:r>
                <a:rPr lang="ru-RU" noProof="0"/>
                <a:t>+</a:t>
              </a:r>
            </a:p>
            <a:p>
              <a:pPr algn="ctr" rtl="0"/>
              <a:endParaRPr lang="ru-RU" noProof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244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7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8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7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4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C09A-D662-4702-AAEE-62C0D5722BA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tif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209" y="197927"/>
            <a:ext cx="10284100" cy="1655762"/>
          </a:xfrm>
        </p:spPr>
        <p:txBody>
          <a:bodyPr rtlCol="0">
            <a:noAutofit/>
          </a:bodyPr>
          <a:lstStyle/>
          <a:p>
            <a:pPr algn="l" rtl="0"/>
            <a:r>
              <a:rPr 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«ҰЛТТЫҚ МЕМЛЕКЕТТІК ҒЫЛЫМИ-ТЕХНИКАЛЫҚ САРАПТАМА ОРТАЛЫҒЫ» АҚ</a:t>
            </a:r>
          </a:p>
        </p:txBody>
      </p:sp>
      <p:pic>
        <p:nvPicPr>
          <p:cNvPr id="10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3" y="63032"/>
            <a:ext cx="1392804" cy="1282376"/>
          </a:xfrm>
          <a:prstGeom prst="rect">
            <a:avLst/>
          </a:prstGeom>
          <a:effectLst/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58B58D8E-A30E-467C-B9D8-7D8611F85B6D}"/>
              </a:ext>
            </a:extLst>
          </p:cNvPr>
          <p:cNvSpPr/>
          <p:nvPr/>
        </p:nvSpPr>
        <p:spPr>
          <a:xfrm>
            <a:off x="2067982" y="2906698"/>
            <a:ext cx="7542998" cy="69926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id="{F0F454C9-78B2-4931-99F1-462B41F82DC0}"/>
              </a:ext>
            </a:extLst>
          </p:cNvPr>
          <p:cNvSpPr txBox="1">
            <a:spLocks/>
          </p:cNvSpPr>
          <p:nvPr/>
        </p:nvSpPr>
        <p:spPr>
          <a:xfrm>
            <a:off x="2975449" y="1836940"/>
            <a:ext cx="6241102" cy="1959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2F334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9475965-FD1F-4463-B9E6-01FBA49D808D}"/>
              </a:ext>
            </a:extLst>
          </p:cNvPr>
          <p:cNvSpPr/>
          <p:nvPr/>
        </p:nvSpPr>
        <p:spPr>
          <a:xfrm>
            <a:off x="743646" y="4721680"/>
            <a:ext cx="10704707" cy="137736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ЕЛЕУКЕНОВА </a:t>
            </a:r>
            <a:r>
              <a:rPr lang="kk-K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ҚАМАРСҰЛУ АГИМЕДУЛЛАҚЫЗЫ</a:t>
            </a:r>
          </a:p>
          <a:p>
            <a:pPr algn="l"/>
            <a:endParaRPr lang="kk-KZ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 РЕСУРСТАРДЫ ҚАЛЫПТАСТЫРУ  ДЕПАРТАМЕНТ</a:t>
            </a:r>
            <a:r>
              <a:rPr lang="kk-KZ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ДИРЕКТОРЫ</a:t>
            </a:r>
            <a:r>
              <a:rPr lang="kk-KZ" sz="1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kk-KZ" sz="1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ДЕПАРТАМЕНТА ФОРМИРОВАНИЯ ИНФОРМАЦИОННЫХ РЕСУРСОВ</a:t>
            </a:r>
            <a:endParaRPr lang="ru-RU" sz="1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4253E-8BC9-4FBA-8034-9CA1B3FBB16B}"/>
              </a:ext>
            </a:extLst>
          </p:cNvPr>
          <p:cNvSpPr txBox="1"/>
          <p:nvPr/>
        </p:nvSpPr>
        <p:spPr>
          <a:xfrm>
            <a:off x="881440" y="3047748"/>
            <a:ext cx="10903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осударственный учет научных, научно-технических проектов и программ, финансируемых из государственного бюджета, и отчетов по их выполнению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D5B05-CC07-4596-8EDE-17AD88A3890A}"/>
              </a:ext>
            </a:extLst>
          </p:cNvPr>
          <p:cNvSpPr txBox="1"/>
          <p:nvPr/>
        </p:nvSpPr>
        <p:spPr>
          <a:xfrm>
            <a:off x="1463026" y="1246478"/>
            <a:ext cx="10728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бюджеттен қаржыландырылатын ғылыми, ғылыми</a:t>
            </a:r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 жобалар мен бағдарламаларды және олардың орындалуы жөніндегі есептерді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есепке алу</a:t>
            </a:r>
            <a:endParaRPr lang="ru-RU" sz="240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012B7B3-0780-4D75-8CE8-3E054965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315" y="6418174"/>
            <a:ext cx="21786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2024</a:t>
            </a:r>
          </a:p>
        </p:txBody>
      </p:sp>
      <p:pic>
        <p:nvPicPr>
          <p:cNvPr id="26" name="Picture 2" descr="C:\Users\TereshchenkoSK\Desktop\документы\эскизы\картинки\он-лайн просмотр документов.jpeg">
            <a:extLst>
              <a:ext uri="{FF2B5EF4-FFF2-40B4-BE49-F238E27FC236}">
                <a16:creationId xmlns:a16="http://schemas.microsoft.com/office/drawing/2014/main" id="{E2B632FE-2DC9-4440-902F-AC062325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4" y="4860596"/>
            <a:ext cx="1144800" cy="107325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109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3941160" y="3381977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4E9A5-DA8B-4F97-AD8E-5B313F3FBD5E}"/>
              </a:ext>
            </a:extLst>
          </p:cNvPr>
          <p:cNvSpPr txBox="1"/>
          <p:nvPr/>
        </p:nvSpPr>
        <p:spPr>
          <a:xfrm>
            <a:off x="6720840" y="242464"/>
            <a:ext cx="5000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кратких сведений  по выполнению научных, научно-технических проектов</a:t>
            </a:r>
            <a:endParaRPr lang="ru-RU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D41A4-DB27-4544-AD8D-DEC8530C7914}"/>
              </a:ext>
            </a:extLst>
          </p:cNvPr>
          <p:cNvSpPr txBox="1"/>
          <p:nvPr/>
        </p:nvSpPr>
        <p:spPr>
          <a:xfrm>
            <a:off x="996696" y="199592"/>
            <a:ext cx="5099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жобалардың орындалуы бойынша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қысқаша мәліметтер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мемлекеттік есепке алу</a:t>
            </a:r>
            <a:endParaRPr lang="ru-RU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07703-D574-4F35-8DEB-F1BFAA617CA9}"/>
              </a:ext>
            </a:extLst>
          </p:cNvPr>
          <p:cNvSpPr txBox="1"/>
          <p:nvPr/>
        </p:nvSpPr>
        <p:spPr>
          <a:xfrm>
            <a:off x="346545" y="1463004"/>
            <a:ext cx="5601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 көрсету үшін көрсетілетін қызметті алушыдан талап етілетін құжаттар мен мәліметтердің тізбесі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37612-C18F-4532-A919-1FD53329527B}"/>
              </a:ext>
            </a:extLst>
          </p:cNvPr>
          <p:cNvSpPr txBox="1"/>
          <p:nvPr/>
        </p:nvSpPr>
        <p:spPr>
          <a:xfrm>
            <a:off x="6552854" y="1460317"/>
            <a:ext cx="516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документов и сведений, истребуемых у услугополучателя для оказания государственной услуги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84EF03-7D4E-480F-A18F-392E5149DE0B}"/>
              </a:ext>
            </a:extLst>
          </p:cNvPr>
          <p:cNvSpPr txBox="1"/>
          <p:nvPr/>
        </p:nvSpPr>
        <p:spPr>
          <a:xfrm>
            <a:off x="654562" y="2821443"/>
            <a:ext cx="4985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Іске асырылуы келесі күнтізбелік жылға ауысатын шарттар бойынша күнтізбелік жоспарға сәйкес жобаның іске асырылуы туралы қысқаша мәліметтер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kk-KZ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 картасы</a:t>
            </a: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18C72-8457-4433-989F-233E253EFA1B}"/>
              </a:ext>
            </a:extLst>
          </p:cNvPr>
          <p:cNvSpPr txBox="1"/>
          <p:nvPr/>
        </p:nvSpPr>
        <p:spPr>
          <a:xfrm>
            <a:off x="6552854" y="2798318"/>
            <a:ext cx="5328226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сведения о реализации проекта в соответствии с календарным планом в рамках грантового финансирования реализация, которых переходит на следующий календарный год;</a:t>
            </a: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карта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7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01F78-07D5-4DCD-8D6D-46D1342E746C}"/>
              </a:ext>
            </a:extLst>
          </p:cNvPr>
          <p:cNvSpPr txBox="1"/>
          <p:nvPr/>
        </p:nvSpPr>
        <p:spPr>
          <a:xfrm>
            <a:off x="6665976" y="0"/>
            <a:ext cx="5000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кратких сведений  по выполнению научных, научно-технических проектов</a:t>
            </a:r>
            <a:endParaRPr lang="ru-RU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72131-899B-4E35-8BDA-D590F15C10D8}"/>
              </a:ext>
            </a:extLst>
          </p:cNvPr>
          <p:cNvSpPr txBox="1"/>
          <p:nvPr/>
        </p:nvSpPr>
        <p:spPr>
          <a:xfrm>
            <a:off x="996695" y="60460"/>
            <a:ext cx="5099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жобалардың орындалуы бойынша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қысқаша мәліметтер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мемлекеттік есепке алу</a:t>
            </a:r>
            <a:endParaRPr lang="ru-RU" b="1"/>
          </a:p>
        </p:txBody>
      </p:sp>
      <p:pic>
        <p:nvPicPr>
          <p:cNvPr id="4" name="Изображение 7">
            <a:extLst>
              <a:ext uri="{FF2B5EF4-FFF2-40B4-BE49-F238E27FC236}">
                <a16:creationId xmlns:a16="http://schemas.microsoft.com/office/drawing/2014/main" id="{AD8108BC-48E8-4F66-A575-5A065CC3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3" y="398543"/>
            <a:ext cx="663800" cy="611171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C94677-BAC8-4D5B-A4BB-6FE5FD0AD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0" t="21295" r="75625" b="11867"/>
          <a:stretch/>
        </p:blipFill>
        <p:spPr>
          <a:xfrm>
            <a:off x="7455408" y="1377937"/>
            <a:ext cx="3913632" cy="54800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66CEC2-05F5-486C-B139-DD95FAE4E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75" t="32881" r="18775" b="10266"/>
          <a:stretch/>
        </p:blipFill>
        <p:spPr>
          <a:xfrm>
            <a:off x="3546347" y="1967580"/>
            <a:ext cx="3273553" cy="4417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8B809F-3B87-4F09-B937-37BDB544C5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91" t="28836" r="19350" b="46456"/>
          <a:stretch/>
        </p:blipFill>
        <p:spPr>
          <a:xfrm>
            <a:off x="203001" y="1967580"/>
            <a:ext cx="3273554" cy="2075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5CCFDF-FC30-4E40-B909-ADB2FEF50555}"/>
              </a:ext>
            </a:extLst>
          </p:cNvPr>
          <p:cNvSpPr txBox="1"/>
          <p:nvPr/>
        </p:nvSpPr>
        <p:spPr>
          <a:xfrm>
            <a:off x="455773" y="1417189"/>
            <a:ext cx="560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үнтізбелік  жоспар</a:t>
            </a:r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Календарный план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00011-E1A4-47A3-A490-1A78C06C1D2F}"/>
              </a:ext>
            </a:extLst>
          </p:cNvPr>
          <p:cNvSpPr txBox="1"/>
          <p:nvPr/>
        </p:nvSpPr>
        <p:spPr>
          <a:xfrm>
            <a:off x="6442045" y="983790"/>
            <a:ext cx="560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</a:t>
            </a:r>
            <a:r>
              <a:rPr lang="en-US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ысқаша  мәлімет</a:t>
            </a:r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Кратки</a:t>
            </a:r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сведения </a:t>
            </a:r>
            <a:endParaRPr lang="ru-RU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3941160" y="3381977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4E9A5-DA8B-4F97-AD8E-5B313F3FBD5E}"/>
              </a:ext>
            </a:extLst>
          </p:cNvPr>
          <p:cNvSpPr txBox="1"/>
          <p:nvPr/>
        </p:nvSpPr>
        <p:spPr>
          <a:xfrm>
            <a:off x="6874485" y="63867"/>
            <a:ext cx="5123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отчета и кратких сведений по выполнению научных, научно-технических проектов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D41A4-DB27-4544-AD8D-DEC8530C7914}"/>
              </a:ext>
            </a:extLst>
          </p:cNvPr>
          <p:cNvSpPr txBox="1"/>
          <p:nvPr/>
        </p:nvSpPr>
        <p:spPr>
          <a:xfrm>
            <a:off x="1425538" y="11950"/>
            <a:ext cx="4874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жобалардың орындалуы бойынша есепті және </a:t>
            </a:r>
            <a:r>
              <a:rPr lang="en-US" sz="1800" b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қысқаша мәліметтер</a:t>
            </a:r>
            <a:r>
              <a:rPr lang="kk-KZ" sz="1800" b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 </a:t>
            </a:r>
            <a:r>
              <a:rPr lang="ru-RU" sz="1800" b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есепке </a:t>
            </a:r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04B4B2-A7B4-453C-B59E-92920AA539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3" t="16872" r="75598" b="5853"/>
          <a:stretch/>
        </p:blipFill>
        <p:spPr>
          <a:xfrm>
            <a:off x="8228060" y="1017738"/>
            <a:ext cx="3915231" cy="57305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8ED93B-4275-416B-9007-60C0087F4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70" t="13221" r="75309" b="7678"/>
          <a:stretch/>
        </p:blipFill>
        <p:spPr>
          <a:xfrm>
            <a:off x="2193703" y="942602"/>
            <a:ext cx="4106751" cy="5924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BB432C-A099-4B1C-81A6-BA40A273C737}"/>
              </a:ext>
            </a:extLst>
          </p:cNvPr>
          <p:cNvSpPr txBox="1"/>
          <p:nvPr/>
        </p:nvSpPr>
        <p:spPr>
          <a:xfrm>
            <a:off x="310183" y="1237370"/>
            <a:ext cx="186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қызметті көрсету нәтижесі</a:t>
            </a:r>
            <a:endParaRPr lang="ru-RU" sz="1400" b="1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2467EB-7507-49C8-99E1-1FC7053464E7}"/>
              </a:ext>
            </a:extLst>
          </p:cNvPr>
          <p:cNvSpPr txBox="1"/>
          <p:nvPr/>
        </p:nvSpPr>
        <p:spPr>
          <a:xfrm>
            <a:off x="6630171" y="1338671"/>
            <a:ext cx="1597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оказания государственной услуги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EEB49-1F7E-45D9-A63A-2FB4DAF3C8EB}"/>
              </a:ext>
            </a:extLst>
          </p:cNvPr>
          <p:cNvSpPr txBox="1"/>
          <p:nvPr/>
        </p:nvSpPr>
        <p:spPr>
          <a:xfrm>
            <a:off x="193851" y="2422769"/>
            <a:ext cx="2040188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жобалардың орындалуы бойынша </a:t>
            </a:r>
            <a:r>
              <a:rPr lang="en-US" sz="13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en-US" sz="13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kk-KZ" sz="1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</a:t>
            </a:r>
            <a:r>
              <a:rPr lang="ru-RU" sz="1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ске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асырылуы келесі күнтізбелік жылға ауысатын шарттар бойынша күнтізбелік жоспарға сәйкес жобаның іске асырылуы туралы </a:t>
            </a:r>
            <a:r>
              <a:rPr lang="en-US" sz="1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қысқаша мәліметтерге 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инвентарлық нөмір берілген ақпарат картасы</a:t>
            </a:r>
            <a:endParaRPr lang="ru-RU" sz="13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7973B-FBFE-47AD-8285-BDD588EC1795}"/>
              </a:ext>
            </a:extLst>
          </p:cNvPr>
          <p:cNvSpPr txBox="1"/>
          <p:nvPr/>
        </p:nvSpPr>
        <p:spPr>
          <a:xfrm>
            <a:off x="6395621" y="2448154"/>
            <a:ext cx="191287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информационной карты с присвоением инвентарного 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номера на </a:t>
            </a:r>
            <a:r>
              <a:rPr lang="ru-RU" sz="1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отчеты</a:t>
            </a:r>
            <a:r>
              <a:rPr lang="ru-RU" sz="13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выполнению научных, научно-технических проектов и на </a:t>
            </a:r>
            <a:r>
              <a:rPr lang="ru-RU" sz="1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сведения </a:t>
            </a:r>
            <a:r>
              <a:rPr lang="ru-RU" sz="13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реализации проекта в соответствии с календарным планом реализация, которых переходит на следующий календарный год </a:t>
            </a:r>
          </a:p>
        </p:txBody>
      </p:sp>
    </p:spTree>
    <p:extLst>
      <p:ext uri="{BB962C8B-B14F-4D97-AF65-F5344CB8AC3E}">
        <p14:creationId xmlns:p14="http://schemas.microsoft.com/office/powerpoint/2010/main" val="379443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4053493" y="3401643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20EC9-67D1-4C11-AC50-E67D8ABE4A61}"/>
              </a:ext>
            </a:extLst>
          </p:cNvPr>
          <p:cNvSpPr txBox="1"/>
          <p:nvPr/>
        </p:nvSpPr>
        <p:spPr>
          <a:xfrm>
            <a:off x="1290859" y="136525"/>
            <a:ext cx="5017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МЕМСТ 7.32-2017 </a:t>
            </a:r>
            <a:endParaRPr lang="ru-RU" sz="1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Ғылыми-техникалық жұмыс туралы есеп</a:t>
            </a: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Мемлекетаралық стандарт </a:t>
            </a:r>
            <a:endParaRPr lang="ru-RU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7C9EF-81FC-4F0B-8043-7DF41736AB96}"/>
              </a:ext>
            </a:extLst>
          </p:cNvPr>
          <p:cNvSpPr txBox="1"/>
          <p:nvPr/>
        </p:nvSpPr>
        <p:spPr>
          <a:xfrm>
            <a:off x="6741541" y="136525"/>
            <a:ext cx="5365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Межгосударственный стандарт</a:t>
            </a:r>
          </a:p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ГОСТ 7.32-2017  </a:t>
            </a:r>
          </a:p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«Отчет о научно-исследовательской работе»</a:t>
            </a:r>
            <a:endParaRPr lang="ru-RU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6291A-B988-41DB-98F1-4488119B9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44" t="22967" r="69676" b="11856"/>
          <a:stretch/>
        </p:blipFill>
        <p:spPr>
          <a:xfrm>
            <a:off x="1290859" y="1123948"/>
            <a:ext cx="3926084" cy="5587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3A80C9-0B82-4779-BEF6-EAD0F7A61D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86" t="23707" r="69326" b="17866"/>
          <a:stretch/>
        </p:blipFill>
        <p:spPr>
          <a:xfrm>
            <a:off x="7272622" y="1148281"/>
            <a:ext cx="4114800" cy="5458406"/>
          </a:xfrm>
          <a:prstGeom prst="rect">
            <a:avLst/>
          </a:prstGeom>
        </p:spPr>
      </p:pic>
      <p:sp>
        <p:nvSpPr>
          <p:cNvPr id="19" name="Прямоугольник: скругленные верхние углы 18">
            <a:extLst>
              <a:ext uri="{FF2B5EF4-FFF2-40B4-BE49-F238E27FC236}">
                <a16:creationId xmlns:a16="http://schemas.microsoft.com/office/drawing/2014/main" id="{89F6E1F8-B7F8-49B2-A9BE-CBEDEC8807F3}"/>
              </a:ext>
            </a:extLst>
          </p:cNvPr>
          <p:cNvSpPr/>
          <p:nvPr/>
        </p:nvSpPr>
        <p:spPr>
          <a:xfrm>
            <a:off x="7356297" y="2383603"/>
            <a:ext cx="3678148" cy="365125"/>
          </a:xfrm>
          <a:prstGeom prst="round2Same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9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4053493" y="3401643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10301-7B14-48B9-82EE-C1E33B00FF7D}"/>
              </a:ext>
            </a:extLst>
          </p:cNvPr>
          <p:cNvSpPr txBox="1"/>
          <p:nvPr/>
        </p:nvSpPr>
        <p:spPr>
          <a:xfrm>
            <a:off x="1290859" y="136525"/>
            <a:ext cx="501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 және (немесе) ғылыми-техникалық қызмет нәтижелерін мемлекеттік есепке алу</a:t>
            </a:r>
            <a:endParaRPr lang="ru-RU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FBD10-E60D-4FEA-9DD8-A75BEEB746FD}"/>
              </a:ext>
            </a:extLst>
          </p:cNvPr>
          <p:cNvSpPr txBox="1"/>
          <p:nvPr/>
        </p:nvSpPr>
        <p:spPr>
          <a:xfrm>
            <a:off x="6741541" y="136525"/>
            <a:ext cx="536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результата научной и (или) научно-технической деятельности</a:t>
            </a:r>
            <a:endParaRPr lang="ru-RU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3AA3F-9A50-40F7-BF92-81E9887EE8C3}"/>
              </a:ext>
            </a:extLst>
          </p:cNvPr>
          <p:cNvSpPr txBox="1"/>
          <p:nvPr/>
        </p:nvSpPr>
        <p:spPr>
          <a:xfrm>
            <a:off x="409357" y="1449891"/>
            <a:ext cx="5601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 көрсету үшін көрсетілетін қызметті алушыдан талап етілетін құжаттар мен мәліметтердің тізбесі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B9218-DA2E-42DD-B290-3BD1070A2EF2}"/>
              </a:ext>
            </a:extLst>
          </p:cNvPr>
          <p:cNvSpPr txBox="1"/>
          <p:nvPr/>
        </p:nvSpPr>
        <p:spPr>
          <a:xfrm>
            <a:off x="6741541" y="1449891"/>
            <a:ext cx="516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документов и сведений, истребуемых у услугополучателя для оказания государственной услуги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E70A1-8C9E-4DB3-B65E-BE83B276DAA5}"/>
              </a:ext>
            </a:extLst>
          </p:cNvPr>
          <p:cNvSpPr txBox="1"/>
          <p:nvPr/>
        </p:nvSpPr>
        <p:spPr>
          <a:xfrm>
            <a:off x="7086505" y="2747097"/>
            <a:ext cx="4675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7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аявка на регистрацию результата научной и (или) научно-технической деятельности;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по учету сведений о результатах научной и (или) научно-технической деятельности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33458-43A3-4054-95E4-2972353E37DF}"/>
              </a:ext>
            </a:extLst>
          </p:cNvPr>
          <p:cNvSpPr txBox="1"/>
          <p:nvPr/>
        </p:nvSpPr>
        <p:spPr>
          <a:xfrm>
            <a:off x="620089" y="2672157"/>
            <a:ext cx="49443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 және (немесе) ғылыми-техникалық қызмет нәтижесін тіркеуге өтінім</a:t>
            </a:r>
            <a:r>
              <a:rPr lang="kk-KZ" sz="17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 және (немесе) ғылыми-техникалық қызмет нәтижелері туралы мәліметтерді еспке алу жөніндегі нысандар</a:t>
            </a:r>
            <a:endParaRPr lang="kk-KZ" sz="17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8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4053493" y="3401643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DD413-D44A-497E-BE84-1870C0A469FD}"/>
              </a:ext>
            </a:extLst>
          </p:cNvPr>
          <p:cNvSpPr txBox="1"/>
          <p:nvPr/>
        </p:nvSpPr>
        <p:spPr>
          <a:xfrm>
            <a:off x="360509" y="1361344"/>
            <a:ext cx="186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қызметті көрсету нәтижесі</a:t>
            </a:r>
            <a:endParaRPr lang="ru-RU" sz="140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C7B96-2548-4651-A5FA-7FD2152B30C6}"/>
              </a:ext>
            </a:extLst>
          </p:cNvPr>
          <p:cNvSpPr txBox="1"/>
          <p:nvPr/>
        </p:nvSpPr>
        <p:spPr>
          <a:xfrm>
            <a:off x="6539161" y="1361344"/>
            <a:ext cx="147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оказания государственной услуги</a:t>
            </a:r>
            <a:endParaRPr lang="ru-RU" sz="12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20EC9-67D1-4C11-AC50-E67D8ABE4A61}"/>
              </a:ext>
            </a:extLst>
          </p:cNvPr>
          <p:cNvSpPr txBox="1"/>
          <p:nvPr/>
        </p:nvSpPr>
        <p:spPr>
          <a:xfrm>
            <a:off x="1290859" y="136525"/>
            <a:ext cx="501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 және (немесе) ғылыми-техникалық қызмет нәтижелерін мемлекеттік есепке алу</a:t>
            </a:r>
            <a:endParaRPr lang="ru-RU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7C9EF-81FC-4F0B-8043-7DF41736AB96}"/>
              </a:ext>
            </a:extLst>
          </p:cNvPr>
          <p:cNvSpPr txBox="1"/>
          <p:nvPr/>
        </p:nvSpPr>
        <p:spPr>
          <a:xfrm>
            <a:off x="6741541" y="136525"/>
            <a:ext cx="536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результата научной и (или) научно-технической деятельности</a:t>
            </a:r>
            <a:endParaRPr lang="ru-RU" b="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EA46C6-FA70-4DCA-9D76-033A5B766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1" t="18615" r="75646" b="6180"/>
          <a:stretch/>
        </p:blipFill>
        <p:spPr>
          <a:xfrm>
            <a:off x="1994715" y="836079"/>
            <a:ext cx="4257464" cy="5927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B75F1F-49BF-458E-BE51-9CEA5F5D05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0" t="17559" r="75652" b="6025"/>
          <a:stretch/>
        </p:blipFill>
        <p:spPr>
          <a:xfrm>
            <a:off x="7993160" y="793650"/>
            <a:ext cx="4122922" cy="5927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2FB500-A7E6-4C6A-95B7-9F37342476A2}"/>
              </a:ext>
            </a:extLst>
          </p:cNvPr>
          <p:cNvSpPr txBox="1"/>
          <p:nvPr/>
        </p:nvSpPr>
        <p:spPr>
          <a:xfrm>
            <a:off x="6557105" y="2844224"/>
            <a:ext cx="15962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Заявка с присвоением номера государственной регистрации</a:t>
            </a:r>
            <a:endParaRPr lang="ru-RU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B812-9ADA-49F9-91E2-355A3DBB742F}"/>
              </a:ext>
            </a:extLst>
          </p:cNvPr>
          <p:cNvSpPr txBox="1"/>
          <p:nvPr/>
        </p:nvSpPr>
        <p:spPr>
          <a:xfrm>
            <a:off x="282781" y="3061327"/>
            <a:ext cx="1639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емлекеттік тіркеу нөмері берілген өтінім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28842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916D48-2E6D-4933-A7DA-4BE2637C3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9" t="11334" r="1001" b="10800"/>
          <a:stretch/>
        </p:blipFill>
        <p:spPr>
          <a:xfrm>
            <a:off x="618629" y="978408"/>
            <a:ext cx="11379520" cy="5230596"/>
          </a:xfrm>
          <a:prstGeom prst="rect">
            <a:avLst/>
          </a:prstGeom>
        </p:spPr>
      </p:pic>
      <p:pic>
        <p:nvPicPr>
          <p:cNvPr id="4" name="Изображение 7">
            <a:extLst>
              <a:ext uri="{FF2B5EF4-FFF2-40B4-BE49-F238E27FC236}">
                <a16:creationId xmlns:a16="http://schemas.microsoft.com/office/drawing/2014/main" id="{13155D16-3FA7-46EE-842C-4699838E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72727-10DF-4D8A-9117-9D6031620853}"/>
              </a:ext>
            </a:extLst>
          </p:cNvPr>
          <p:cNvSpPr txBox="1"/>
          <p:nvPr/>
        </p:nvSpPr>
        <p:spPr>
          <a:xfrm>
            <a:off x="1124713" y="135271"/>
            <a:ext cx="10873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b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осударственный учет научных, научно-технических проектов и программ, финансируемых из государственного бюджета, и отчетов по их выполнению</a:t>
            </a:r>
            <a:endParaRPr lang="ru-RU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0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57FF686-A93D-40FE-B06A-96A1434621BC}"/>
              </a:ext>
            </a:extLst>
          </p:cNvPr>
          <p:cNvSpPr/>
          <p:nvPr/>
        </p:nvSpPr>
        <p:spPr>
          <a:xfrm>
            <a:off x="5217" y="-1"/>
            <a:ext cx="12181566" cy="5941981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6AC0234-250B-4EF4-A156-15CACB18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15" y="224539"/>
            <a:ext cx="7993399" cy="5604821"/>
          </a:xfrm>
          <a:prstGeom prst="rect">
            <a:avLst/>
          </a:prstGeom>
        </p:spPr>
      </p:pic>
      <p:sp>
        <p:nvSpPr>
          <p:cNvPr id="19" name="Freeform 12">
            <a:extLst>
              <a:ext uri="{FF2B5EF4-FFF2-40B4-BE49-F238E27FC236}">
                <a16:creationId xmlns:a16="http://schemas.microsoft.com/office/drawing/2014/main" id="{DAB9D87A-A8DB-403C-9E9D-3CA36CB928C4}"/>
              </a:ext>
            </a:extLst>
          </p:cNvPr>
          <p:cNvSpPr/>
          <p:nvPr/>
        </p:nvSpPr>
        <p:spPr>
          <a:xfrm>
            <a:off x="686547" y="6029974"/>
            <a:ext cx="867796" cy="828026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13C61"/>
          </a:solidFill>
        </p:spPr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1CA81554-0C16-4873-9284-448F4C75FBFE}"/>
              </a:ext>
            </a:extLst>
          </p:cNvPr>
          <p:cNvSpPr txBox="1"/>
          <p:nvPr/>
        </p:nvSpPr>
        <p:spPr>
          <a:xfrm>
            <a:off x="1554344" y="6179717"/>
            <a:ext cx="1674168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  <a:spcBef>
                <a:spcPct val="0"/>
              </a:spcBef>
            </a:pPr>
            <a:r>
              <a:rPr lang="en-US" sz="1800" spc="57">
                <a:solidFill>
                  <a:srgbClr val="000000"/>
                </a:solidFill>
              </a:rPr>
              <a:t>www.ncste.kz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6CF5903B-B13B-48B1-BBA0-3C3D4B92A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7062" y="6080266"/>
            <a:ext cx="666765" cy="666765"/>
          </a:xfrm>
          <a:prstGeom prst="rect">
            <a:avLst/>
          </a:prstGeom>
        </p:spPr>
      </p:pic>
      <p:pic>
        <p:nvPicPr>
          <p:cNvPr id="25" name="Изображение 7">
            <a:extLst>
              <a:ext uri="{FF2B5EF4-FFF2-40B4-BE49-F238E27FC236}">
                <a16:creationId xmlns:a16="http://schemas.microsoft.com/office/drawing/2014/main" id="{9F376694-63DE-4089-B670-3F6F60BB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6" y="55706"/>
            <a:ext cx="2866276" cy="2639024"/>
          </a:xfrm>
          <a:prstGeom prst="rect">
            <a:avLst/>
          </a:prstGeom>
          <a:effectLst/>
        </p:spPr>
      </p:pic>
      <p:sp>
        <p:nvSpPr>
          <p:cNvPr id="37" name="Заголовок 5">
            <a:extLst>
              <a:ext uri="{FF2B5EF4-FFF2-40B4-BE49-F238E27FC236}">
                <a16:creationId xmlns:a16="http://schemas.microsoft.com/office/drawing/2014/main" id="{4E14EC7F-0FBD-4B44-B29D-1E982264E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023" y="2027699"/>
            <a:ext cx="8455953" cy="1706901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4400" err="1">
                <a:solidFill>
                  <a:srgbClr val="FF0000"/>
                </a:solidFill>
              </a:rPr>
              <a:t>Назарларыңызға</a:t>
            </a:r>
            <a:r>
              <a:rPr lang="ru-RU" sz="4400">
                <a:solidFill>
                  <a:srgbClr val="FF0000"/>
                </a:solidFill>
              </a:rPr>
              <a:t> рақмет!</a:t>
            </a:r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4038600" y="6335802"/>
            <a:ext cx="4114800" cy="365125"/>
          </a:xfrm>
        </p:spPr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53FA78A-656D-447C-802D-751FF3AE881A}"/>
              </a:ext>
            </a:extLst>
          </p:cNvPr>
          <p:cNvSpPr/>
          <p:nvPr/>
        </p:nvSpPr>
        <p:spPr>
          <a:xfrm>
            <a:off x="617648" y="3681127"/>
            <a:ext cx="11338560" cy="147123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Изображение 7">
            <a:extLst>
              <a:ext uri="{FF2B5EF4-FFF2-40B4-BE49-F238E27FC236}">
                <a16:creationId xmlns:a16="http://schemas.microsoft.com/office/drawing/2014/main" id="{BD0FECFE-2E2D-4579-A5A0-09BE755D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8" y="98141"/>
            <a:ext cx="753474" cy="693735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2D2561-0B99-4869-9A0A-866EB95F8A1A}"/>
              </a:ext>
            </a:extLst>
          </p:cNvPr>
          <p:cNvSpPr txBox="1"/>
          <p:nvPr/>
        </p:nvSpPr>
        <p:spPr>
          <a:xfrm>
            <a:off x="765725" y="1209027"/>
            <a:ext cx="10796478" cy="196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бюджеттен қаржыландырылатын ғылыми, ғылыми-техникалық жобалар мен бағдарламаларды және олардың орындалуы жөніндегі есептерді 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есепке алу ҚАҒИДАЛАРЫ</a:t>
            </a:r>
            <a:endParaRPr lang="kk-KZ" sz="20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және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2015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наурыздағы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149 </a:t>
            </a:r>
            <a:r>
              <a:rPr lang="en-US" sz="20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4CE90-7285-487A-9ACA-FC95F63DBE0B}"/>
              </a:ext>
            </a:extLst>
          </p:cNvPr>
          <p:cNvSpPr txBox="1"/>
          <p:nvPr/>
        </p:nvSpPr>
        <p:spPr>
          <a:xfrm>
            <a:off x="617648" y="4301063"/>
            <a:ext cx="10630328" cy="123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государственного учета научных, научно-технических проектов и программ, финансируемых из государственного бюджета, и отчетов по их выполнению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Министра образования и науки Республики Казахстан от 31 марта 2015 года № 149.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9610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0413A-D919-4E55-8707-B1592354B273}"/>
              </a:ext>
            </a:extLst>
          </p:cNvPr>
          <p:cNvSpPr txBox="1"/>
          <p:nvPr/>
        </p:nvSpPr>
        <p:spPr>
          <a:xfrm>
            <a:off x="377147" y="1223007"/>
            <a:ext cx="11437706" cy="1694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</a:t>
            </a:r>
            <a:r>
              <a:rPr lang="en-US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жобаны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мемлекеттік есепке алу;</a:t>
            </a:r>
            <a:endParaRPr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ғылыми-техникалық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бағдарламаны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ғылыми-техникалық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жобалардың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орындалуы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есепті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ғылыми-техникалық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бағдарламаның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орындалуы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есепті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ғылыми-техникалық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нәтижелерін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63D36-C79F-4F45-884D-E3C13056BE37}"/>
              </a:ext>
            </a:extLst>
          </p:cNvPr>
          <p:cNvSpPr txBox="1"/>
          <p:nvPr/>
        </p:nvSpPr>
        <p:spPr>
          <a:xfrm>
            <a:off x="377147" y="4512716"/>
            <a:ext cx="10605499" cy="1694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научного, научно-технического проекта;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научной, научно-технической программы;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отчета по выполнению научных, научно-технических проектов;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отчета по выполнению научной, научно-технической программы;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результата научной и (или) научно-технической деятельности.</a:t>
            </a:r>
            <a:endParaRPr lang="ru-RU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EB00942-76B2-4BC5-873A-1D714CCD3673}"/>
              </a:ext>
            </a:extLst>
          </p:cNvPr>
          <p:cNvSpPr/>
          <p:nvPr/>
        </p:nvSpPr>
        <p:spPr>
          <a:xfrm>
            <a:off x="377147" y="3294317"/>
            <a:ext cx="11338560" cy="147123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CE07F-4C3E-4D57-AEB1-C1D3C5DC453F}"/>
              </a:ext>
            </a:extLst>
          </p:cNvPr>
          <p:cNvSpPr txBox="1"/>
          <p:nvPr/>
        </p:nvSpPr>
        <p:spPr>
          <a:xfrm>
            <a:off x="1295313" y="63704"/>
            <a:ext cx="10896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бюджеттен қаржыландырылатын ғылыми, ғылыми</a:t>
            </a:r>
            <a:r>
              <a:rPr lang="ru-RU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 жобалар мен бағдарламаларды және олардың орындалуы жөніндегі есептерді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есепке алу</a:t>
            </a:r>
            <a:endParaRPr lang="ru-RU" sz="2000">
              <a:solidFill>
                <a:srgbClr val="0070C0"/>
              </a:solidFill>
            </a:endParaRPr>
          </a:p>
        </p:txBody>
      </p:sp>
      <p:pic>
        <p:nvPicPr>
          <p:cNvPr id="15" name="Изображение 7">
            <a:extLst>
              <a:ext uri="{FF2B5EF4-FFF2-40B4-BE49-F238E27FC236}">
                <a16:creationId xmlns:a16="http://schemas.microsoft.com/office/drawing/2014/main" id="{626FA2FE-C5C4-4277-A432-6A853FF0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8" y="88357"/>
            <a:ext cx="1103462" cy="1015974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44B489-AA6F-4010-BACE-07BBF408DDB5}"/>
              </a:ext>
            </a:extLst>
          </p:cNvPr>
          <p:cNvSpPr txBox="1"/>
          <p:nvPr/>
        </p:nvSpPr>
        <p:spPr>
          <a:xfrm>
            <a:off x="-349321" y="3562631"/>
            <a:ext cx="12395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научных, научно-технических проектов и программ,</a:t>
            </a:r>
            <a:br>
              <a:rPr lang="ru-RU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финансируемых из государственного бюджета, и отчетов по их выполнению</a:t>
            </a:r>
            <a:endParaRPr lang="ru-RU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1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2">
            <a:extLst>
              <a:ext uri="{FF2B5EF4-FFF2-40B4-BE49-F238E27FC236}">
                <a16:creationId xmlns:a16="http://schemas.microsoft.com/office/drawing/2014/main" id="{0F5D07AD-4504-4C3C-9037-9475ACFB5924}"/>
              </a:ext>
            </a:extLst>
          </p:cNvPr>
          <p:cNvSpPr/>
          <p:nvPr/>
        </p:nvSpPr>
        <p:spPr>
          <a:xfrm>
            <a:off x="10430952" y="5099264"/>
            <a:ext cx="867796" cy="828026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13C61"/>
          </a:solidFill>
        </p:spPr>
        <p:txBody>
          <a:bodyPr/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B33468-BDFA-4DB5-8BA0-E7903D3F1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0" t="11600" r="60625" b="18800"/>
          <a:stretch/>
        </p:blipFill>
        <p:spPr>
          <a:xfrm>
            <a:off x="1839763" y="1578771"/>
            <a:ext cx="7788633" cy="5172612"/>
          </a:xfrm>
          <a:prstGeom prst="rect">
            <a:avLst/>
          </a:prstGeom>
        </p:spPr>
      </p:pic>
      <p:sp>
        <p:nvSpPr>
          <p:cNvPr id="28677" name="Rectangle 38"/>
          <p:cNvSpPr>
            <a:spLocks noChangeArrowheads="1"/>
          </p:cNvSpPr>
          <p:nvPr/>
        </p:nvSpPr>
        <p:spPr bwMode="auto">
          <a:xfrm>
            <a:off x="1143000" y="-1270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8" name="Rectangle 85"/>
          <p:cNvSpPr>
            <a:spLocks noChangeArrowheads="1"/>
          </p:cNvSpPr>
          <p:nvPr/>
        </p:nvSpPr>
        <p:spPr bwMode="auto">
          <a:xfrm>
            <a:off x="1143000" y="-1270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743" y="106617"/>
            <a:ext cx="12089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бюджеттен қаржыландырылатын ғылыми, ғылыми</a:t>
            </a:r>
            <a:r>
              <a:rPr lang="ru-RU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 жобалар мен бағдарламаларды және олардың орындалуы жөніндегі есептерді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есепке алу</a:t>
            </a:r>
            <a:endParaRPr lang="kk-KZ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kk-KZ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научных, научно-технических проектов и программ, финансируемых из государственного бюджета, и отчетов по их выполнению</a:t>
            </a:r>
            <a:endParaRPr lang="ru-RU">
              <a:solidFill>
                <a:srgbClr val="0070C0"/>
              </a:solidFill>
            </a:endParaRPr>
          </a:p>
          <a:p>
            <a:pPr algn="ctr"/>
            <a:endParaRPr lang="kk-KZ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76A0F-7382-4944-A88F-C3A9E7776E29}"/>
              </a:ext>
            </a:extLst>
          </p:cNvPr>
          <p:cNvSpPr txBox="1"/>
          <p:nvPr/>
        </p:nvSpPr>
        <p:spPr>
          <a:xfrm>
            <a:off x="10068584" y="2546798"/>
            <a:ext cx="1562711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63" b="1">
                <a:solidFill>
                  <a:schemeClr val="accent5">
                    <a:lumMod val="75000"/>
                  </a:schemeClr>
                </a:solidFill>
              </a:rPr>
              <a:t>Вводится индивидульный логин и пароль</a:t>
            </a:r>
            <a:r>
              <a:rPr lang="en-US" sz="1463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63" b="1">
                <a:solidFill>
                  <a:schemeClr val="accent5">
                    <a:lumMod val="75000"/>
                  </a:schemeClr>
                </a:solidFill>
              </a:rPr>
              <a:t>пользователя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892745F-FB4E-424A-9E38-05DD746669B7}"/>
              </a:ext>
            </a:extLst>
          </p:cNvPr>
          <p:cNvCxnSpPr>
            <a:cxnSpLocks/>
          </p:cNvCxnSpPr>
          <p:nvPr/>
        </p:nvCxnSpPr>
        <p:spPr>
          <a:xfrm flipH="1">
            <a:off x="9217150" y="3032661"/>
            <a:ext cx="901043" cy="262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7BC988C-41B9-4277-8101-27549965C597}"/>
              </a:ext>
            </a:extLst>
          </p:cNvPr>
          <p:cNvCxnSpPr>
            <a:cxnSpLocks/>
          </p:cNvCxnSpPr>
          <p:nvPr/>
        </p:nvCxnSpPr>
        <p:spPr>
          <a:xfrm flipH="1">
            <a:off x="9116622" y="3283172"/>
            <a:ext cx="1102101" cy="512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5AFC47-1E58-4D8C-A074-4B17D8D3C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453" y="5177968"/>
            <a:ext cx="664522" cy="670618"/>
          </a:xfrm>
          <a:prstGeom prst="rect">
            <a:avLst/>
          </a:prstGeom>
        </p:spPr>
      </p:pic>
      <p:sp>
        <p:nvSpPr>
          <p:cNvPr id="23" name="TextBox 26">
            <a:extLst>
              <a:ext uri="{FF2B5EF4-FFF2-40B4-BE49-F238E27FC236}">
                <a16:creationId xmlns:a16="http://schemas.microsoft.com/office/drawing/2014/main" id="{29CF0BD3-7915-4C89-A9C1-3A66A792F6BE}"/>
              </a:ext>
            </a:extLst>
          </p:cNvPr>
          <p:cNvSpPr txBox="1"/>
          <p:nvPr/>
        </p:nvSpPr>
        <p:spPr>
          <a:xfrm>
            <a:off x="10068584" y="6036963"/>
            <a:ext cx="1914747" cy="34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  <a:spcBef>
                <a:spcPct val="0"/>
              </a:spcBef>
            </a:pPr>
            <a:r>
              <a:rPr lang="en-US" sz="1800" b="1" spc="57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https://is.ncste.kz</a:t>
            </a:r>
          </a:p>
        </p:txBody>
      </p:sp>
    </p:spTree>
    <p:extLst>
      <p:ext uri="{BB962C8B-B14F-4D97-AF65-F5344CB8AC3E}">
        <p14:creationId xmlns:p14="http://schemas.microsoft.com/office/powerpoint/2010/main" val="102762485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823AB-79DA-47F5-946B-6583E8E6C4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5757" y="401546"/>
            <a:ext cx="11608959" cy="593127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AD4105F-D07D-4905-85EA-C59FCE8CC3BF}"/>
              </a:ext>
            </a:extLst>
          </p:cNvPr>
          <p:cNvCxnSpPr>
            <a:cxnSpLocks/>
          </p:cNvCxnSpPr>
          <p:nvPr/>
        </p:nvCxnSpPr>
        <p:spPr>
          <a:xfrm flipH="1" flipV="1">
            <a:off x="1489754" y="2753474"/>
            <a:ext cx="4756934" cy="675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85F3A0-5AE7-4010-885A-F0C3BD7FCC0D}"/>
              </a:ext>
            </a:extLst>
          </p:cNvPr>
          <p:cNvSpPr/>
          <p:nvPr/>
        </p:nvSpPr>
        <p:spPr>
          <a:xfrm>
            <a:off x="6096000" y="3246344"/>
            <a:ext cx="5728716" cy="321011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научной, научно-технической программы; </a:t>
            </a: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endParaRPr lang="ru-RU" sz="1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научного, научно-технического проекта;</a:t>
            </a: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endParaRPr lang="ru-RU" sz="1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отчетов по выполнению научных, научно-технических проектов;</a:t>
            </a: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endParaRPr lang="ru-RU" sz="1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результата научной и (или) научно-технической деятельности.</a:t>
            </a:r>
            <a:endParaRPr lang="en-US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AADB8A6-7951-4BFE-8FF0-F601EA2EBDDA}"/>
              </a:ext>
            </a:extLst>
          </p:cNvPr>
          <p:cNvCxnSpPr>
            <a:cxnSpLocks/>
          </p:cNvCxnSpPr>
          <p:nvPr/>
        </p:nvCxnSpPr>
        <p:spPr>
          <a:xfrm flipH="1" flipV="1">
            <a:off x="1512014" y="3619803"/>
            <a:ext cx="4734674" cy="726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EC825CE-C8B4-48D6-8E49-B45EDC3066ED}"/>
              </a:ext>
            </a:extLst>
          </p:cNvPr>
          <p:cNvCxnSpPr>
            <a:cxnSpLocks/>
          </p:cNvCxnSpPr>
          <p:nvPr/>
        </p:nvCxnSpPr>
        <p:spPr>
          <a:xfrm flipH="1" flipV="1">
            <a:off x="821934" y="4345969"/>
            <a:ext cx="5424754" cy="84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5EF3951-3CF5-43CD-92CD-EC02347A8247}"/>
              </a:ext>
            </a:extLst>
          </p:cNvPr>
          <p:cNvCxnSpPr>
            <a:cxnSpLocks/>
          </p:cNvCxnSpPr>
          <p:nvPr/>
        </p:nvCxnSpPr>
        <p:spPr>
          <a:xfrm flipH="1" flipV="1">
            <a:off x="1130157" y="5038252"/>
            <a:ext cx="5116531" cy="960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2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3EBCFF-198F-4B69-85EA-984C5C0DE508}"/>
              </a:ext>
            </a:extLst>
          </p:cNvPr>
          <p:cNvSpPr txBox="1"/>
          <p:nvPr/>
        </p:nvSpPr>
        <p:spPr>
          <a:xfrm>
            <a:off x="1655700" y="-21833"/>
            <a:ext cx="10194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бағдарламаны мемлекеттік есепке </a:t>
            </a: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</a:p>
          <a:p>
            <a:endParaRPr lang="ru-RU" sz="8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научной, научно-технической программы</a:t>
            </a:r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81E5D-2BA1-4544-BE5A-E27C9671CB8C}"/>
              </a:ext>
            </a:extLst>
          </p:cNvPr>
          <p:cNvSpPr txBox="1"/>
          <p:nvPr/>
        </p:nvSpPr>
        <p:spPr>
          <a:xfrm>
            <a:off x="291252" y="1000086"/>
            <a:ext cx="5601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 көрсету үшін көрсетілетін қызметті алушыдан талап етілетін құжаттар мен мәліметтердің тізбесі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E839-A2BB-4916-8282-2B0831E96087}"/>
              </a:ext>
            </a:extLst>
          </p:cNvPr>
          <p:cNvSpPr txBox="1"/>
          <p:nvPr/>
        </p:nvSpPr>
        <p:spPr>
          <a:xfrm>
            <a:off x="193851" y="1795255"/>
            <a:ext cx="6097712" cy="492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Ф1 - біріздендірілген нысан "Кеңейтілген ғылыми, ғылыми-техникалық бағдарламаның көрсеткіштері";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Ф1 – біріздендірілген нысанға "Кеңейтілген ғылыми, ғылыми-техникалық бағдарламаның көрсеткіштері" титулдық беті;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 жетекшісінің қолы қойылған түсіндірме жазба;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 жылы ғылыми, ғылыми-техникалық бағдарламаның тапсырмаларын (кезеңдерін) орындауға бөлінген бюджет қаражатының көлемін растайтын, бағдарлама жетекшісі қол қойған құжат; </a:t>
            </a:r>
            <a:endParaRPr lang="kk-KZ" sz="15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Ф1 - түзету нысаны "Кеңейтілген ғылыми, ғылыми-техникалық бағдарламаның көрсеткіштері;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 бойынша тапсырмалардың, жұмыс кезеңдерінің орындалуы туралы (жылдық) есеп;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бағдарламаны орындауға қатысушы ұйымдардың жұмыс тапсырмаларын, кезеңдерін орындау барысы туралы мәлімет</a:t>
            </a:r>
            <a:r>
              <a:rPr lang="kk-KZ" sz="15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4053493" y="3401643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65ED0-04BD-41F4-819E-5292CD157D9B}"/>
              </a:ext>
            </a:extLst>
          </p:cNvPr>
          <p:cNvSpPr txBox="1"/>
          <p:nvPr/>
        </p:nvSpPr>
        <p:spPr>
          <a:xfrm>
            <a:off x="6550580" y="1792639"/>
            <a:ext cx="5437497" cy="520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Ф1 – унифицированная "Показатели развернутой научной, научно-технической программы"</a:t>
            </a:r>
            <a:r>
              <a:rPr lang="en-US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лист к форме Ф1 – унифицированная "Показатели развернутой научной научно-технической программы"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пояснительная записка, подписанная руководителем научной, научно-технической программы;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документ, подтверждающий объем бюджетных средств, выделенных на выполнение заданий (этапов) программы в текущем году, подписанный руководителем научной, научно-технической программы;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Ф1 - корректировка "Показатели развернутой научной, научно-технической программы" </a:t>
            </a: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отчет (годовой) о выполнении заданий, этапов работ по научной, научно-технической программе</a:t>
            </a:r>
            <a:r>
              <a:rPr lang="en-US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ходе выполнения заданий, этапов работ организациями, участвующими в выполнении научной, научно-технической программы.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1D8A0A-F9BE-4630-AF3E-5D4C09BF1C7D}"/>
              </a:ext>
            </a:extLst>
          </p:cNvPr>
          <p:cNvSpPr txBox="1"/>
          <p:nvPr/>
        </p:nvSpPr>
        <p:spPr>
          <a:xfrm>
            <a:off x="6829896" y="1000085"/>
            <a:ext cx="516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документов и сведений, истребуемых у услугополучателя для оказания государственной услуги</a:t>
            </a:r>
            <a:endParaRPr lang="ru-RU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36806-3650-4A27-B43D-CF7A24F2AB46}"/>
              </a:ext>
            </a:extLst>
          </p:cNvPr>
          <p:cNvSpPr txBox="1"/>
          <p:nvPr/>
        </p:nvSpPr>
        <p:spPr>
          <a:xfrm>
            <a:off x="659315" y="1612641"/>
            <a:ext cx="2443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қызметті көрсету нәтижесі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A4156-8F5B-4BF0-AAD1-01F01E3D62D4}"/>
              </a:ext>
            </a:extLst>
          </p:cNvPr>
          <p:cNvSpPr txBox="1"/>
          <p:nvPr/>
        </p:nvSpPr>
        <p:spPr>
          <a:xfrm>
            <a:off x="8816325" y="1612640"/>
            <a:ext cx="2792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оказания государственной услуги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8FBF8-6E5E-45D8-A45F-8DE8B25AF7F4}"/>
              </a:ext>
            </a:extLst>
          </p:cNvPr>
          <p:cNvSpPr txBox="1"/>
          <p:nvPr/>
        </p:nvSpPr>
        <p:spPr>
          <a:xfrm>
            <a:off x="1481039" y="135493"/>
            <a:ext cx="10194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бағдарламаны мемлекеттік есепке </a:t>
            </a: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</a:p>
          <a:p>
            <a:endParaRPr lang="ru-RU" sz="8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научной, научно-технической программы</a:t>
            </a:r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/>
          </a:p>
        </p:txBody>
      </p:sp>
      <p:pic>
        <p:nvPicPr>
          <p:cNvPr id="5" name="Изображение 7">
            <a:extLst>
              <a:ext uri="{FF2B5EF4-FFF2-40B4-BE49-F238E27FC236}">
                <a16:creationId xmlns:a16="http://schemas.microsoft.com/office/drawing/2014/main" id="{FF4D4B15-731C-4062-B808-F37A3E437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5" y="358310"/>
            <a:ext cx="663800" cy="611171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58AD9-97BE-4C43-9133-45FED78E6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1" t="19626" r="66629" b="5648"/>
          <a:stretch/>
        </p:blipFill>
        <p:spPr>
          <a:xfrm>
            <a:off x="4106380" y="1249244"/>
            <a:ext cx="3979240" cy="5608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06E69-EAC2-44F0-A04D-D3AB96157E1D}"/>
              </a:ext>
            </a:extLst>
          </p:cNvPr>
          <p:cNvSpPr txBox="1"/>
          <p:nvPr/>
        </p:nvSpPr>
        <p:spPr>
          <a:xfrm>
            <a:off x="8590699" y="2782669"/>
            <a:ext cx="3472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 свидетельства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присвоением шифра </a:t>
            </a:r>
          </a:p>
          <a:p>
            <a:pPr algn="ctr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научную, научно-техническую программу </a:t>
            </a: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69E09-301D-41F4-A6C1-282F16D0D6A8}"/>
              </a:ext>
            </a:extLst>
          </p:cNvPr>
          <p:cNvSpPr txBox="1"/>
          <p:nvPr/>
        </p:nvSpPr>
        <p:spPr>
          <a:xfrm>
            <a:off x="573834" y="2677704"/>
            <a:ext cx="2940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бағдарламаға – шифр берілген куәлік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9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3855778" y="3418890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DFED5-EFDE-4AB5-BFC4-3B9123A8FA41}"/>
              </a:ext>
            </a:extLst>
          </p:cNvPr>
          <p:cNvSpPr txBox="1"/>
          <p:nvPr/>
        </p:nvSpPr>
        <p:spPr>
          <a:xfrm>
            <a:off x="1232900" y="146592"/>
            <a:ext cx="4941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жобаны мемлекеттік есепке алу</a:t>
            </a:r>
            <a:endParaRPr lang="kk-KZ" sz="20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458E1-BAF9-4B0E-A908-288F9AD2A373}"/>
              </a:ext>
            </a:extLst>
          </p:cNvPr>
          <p:cNvSpPr txBox="1"/>
          <p:nvPr/>
        </p:nvSpPr>
        <p:spPr>
          <a:xfrm>
            <a:off x="6820329" y="146592"/>
            <a:ext cx="4941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учет научного, научно-технического проекта</a:t>
            </a:r>
            <a:endParaRPr lang="ru-RU" sz="2000" b="1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75FFCF-292A-4F6D-9336-6F28F7836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8" t="18315" r="75391" b="6477"/>
          <a:stretch/>
        </p:blipFill>
        <p:spPr>
          <a:xfrm>
            <a:off x="1857779" y="986720"/>
            <a:ext cx="4067113" cy="5670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5652F-5D38-411D-91A4-53887355AE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97" t="18015" r="75222" b="6477"/>
          <a:stretch/>
        </p:blipFill>
        <p:spPr>
          <a:xfrm>
            <a:off x="7695344" y="854478"/>
            <a:ext cx="4262064" cy="59915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6B1337-FB29-4DFE-9A6B-BF6C16689F13}"/>
              </a:ext>
            </a:extLst>
          </p:cNvPr>
          <p:cNvSpPr txBox="1"/>
          <p:nvPr/>
        </p:nvSpPr>
        <p:spPr>
          <a:xfrm>
            <a:off x="298865" y="1922341"/>
            <a:ext cx="186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қызметті көрсету нәтижесі</a:t>
            </a:r>
            <a:endParaRPr lang="ru-RU" sz="140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CC39B-89A7-4E70-A9EA-E84A30A39829}"/>
              </a:ext>
            </a:extLst>
          </p:cNvPr>
          <p:cNvSpPr txBox="1"/>
          <p:nvPr/>
        </p:nvSpPr>
        <p:spPr>
          <a:xfrm>
            <a:off x="103432" y="3152568"/>
            <a:ext cx="19194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жобаға – мемлекеттік тіркеу нөмері берілген тіркеу картасы</a:t>
            </a:r>
            <a:endParaRPr lang="ru-RU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D71BAE-F7E8-4126-A117-558F2044BFDE}"/>
              </a:ext>
            </a:extLst>
          </p:cNvPr>
          <p:cNvSpPr txBox="1"/>
          <p:nvPr/>
        </p:nvSpPr>
        <p:spPr>
          <a:xfrm>
            <a:off x="6351143" y="1808253"/>
            <a:ext cx="1344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оказания государственной услуги</a:t>
            </a:r>
            <a:endParaRPr lang="ru-RU" sz="120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C1DA87-76B9-4287-95D5-904233330A10}"/>
              </a:ext>
            </a:extLst>
          </p:cNvPr>
          <p:cNvSpPr txBox="1"/>
          <p:nvPr/>
        </p:nvSpPr>
        <p:spPr>
          <a:xfrm>
            <a:off x="6283954" y="3221919"/>
            <a:ext cx="1555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 регистрационной карты с присвоением номера государственной регистрации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3621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81E87AD-7631-4128-B82B-1CAEF2CD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" y="50086"/>
            <a:ext cx="663800" cy="611171"/>
          </a:xfrm>
          <a:prstGeom prst="rect">
            <a:avLst/>
          </a:prstGeom>
          <a:effectLst/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0F87CDA5-AA5C-404F-A431-74060ECEE028}"/>
              </a:ext>
            </a:extLst>
          </p:cNvPr>
          <p:cNvSpPr/>
          <p:nvPr/>
        </p:nvSpPr>
        <p:spPr>
          <a:xfrm rot="5400000">
            <a:off x="3941160" y="3381977"/>
            <a:ext cx="4311046" cy="407542"/>
          </a:xfrm>
          <a:custGeom>
            <a:avLst/>
            <a:gdLst/>
            <a:ahLst/>
            <a:cxnLst/>
            <a:rect l="l" t="t" r="r" b="b"/>
            <a:pathLst>
              <a:path w="12016105">
                <a:moveTo>
                  <a:pt x="0" y="0"/>
                </a:moveTo>
                <a:lnTo>
                  <a:pt x="12015724" y="1"/>
                </a:lnTo>
              </a:path>
            </a:pathLst>
          </a:custGeom>
          <a:ln w="762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4E9A5-DA8B-4F97-AD8E-5B313F3FBD5E}"/>
              </a:ext>
            </a:extLst>
          </p:cNvPr>
          <p:cNvSpPr txBox="1"/>
          <p:nvPr/>
        </p:nvSpPr>
        <p:spPr>
          <a:xfrm>
            <a:off x="7119991" y="94407"/>
            <a:ext cx="47610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учет отчета по выполнению научных, научно-технических проектов</a:t>
            </a:r>
            <a:endParaRPr lang="ru-RU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D41A4-DB27-4544-AD8D-DEC8530C7914}"/>
              </a:ext>
            </a:extLst>
          </p:cNvPr>
          <p:cNvSpPr txBox="1"/>
          <p:nvPr/>
        </p:nvSpPr>
        <p:spPr>
          <a:xfrm>
            <a:off x="1425539" y="11950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жобалардың орындалуы бойынша есепті мемлекеттік есепке алу</a:t>
            </a:r>
            <a:endParaRPr lang="ru-RU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07703-D574-4F35-8DEB-F1BFAA617CA9}"/>
              </a:ext>
            </a:extLst>
          </p:cNvPr>
          <p:cNvSpPr txBox="1"/>
          <p:nvPr/>
        </p:nvSpPr>
        <p:spPr>
          <a:xfrm>
            <a:off x="494016" y="1375367"/>
            <a:ext cx="5601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 қызмет көрсету үшін көрсетілетін қызметті алушыдан талап етілетін құжаттар мен мәліметтердің тізбесі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37612-C18F-4532-A919-1FD53329527B}"/>
              </a:ext>
            </a:extLst>
          </p:cNvPr>
          <p:cNvSpPr txBox="1"/>
          <p:nvPr/>
        </p:nvSpPr>
        <p:spPr>
          <a:xfrm>
            <a:off x="6840253" y="1114870"/>
            <a:ext cx="516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документов и сведений, истребуемых у услугополучателя для оказания государственной услуги</a:t>
            </a:r>
            <a:endParaRPr lang="ru-RU" sz="1600" b="1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84EF03-7D4E-480F-A18F-392E5149DE0B}"/>
              </a:ext>
            </a:extLst>
          </p:cNvPr>
          <p:cNvSpPr txBox="1"/>
          <p:nvPr/>
        </p:nvSpPr>
        <p:spPr>
          <a:xfrm>
            <a:off x="654562" y="2512788"/>
            <a:ext cx="4985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МЕМСТ 7.32-2017 "Ғылыми-техникалық жұмыс туралы есеп" Мемлекетаралық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стандартына сәйкес ресімделген 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ғылыми, ғылыми-техникалық жоба/бағдарламаның орындалуы туралы есеп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kk-KZ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 картасы</a:t>
            </a: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18C72-8457-4433-989F-233E253EFA1B}"/>
              </a:ext>
            </a:extLst>
          </p:cNvPr>
          <p:cNvSpPr txBox="1"/>
          <p:nvPr/>
        </p:nvSpPr>
        <p:spPr>
          <a:xfrm>
            <a:off x="6552854" y="2512788"/>
            <a:ext cx="5328226" cy="2322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Отчет по выполнению научного, научно-технического проекта/программы, оформленный в соответствии с Межгосударственным стандартом ГОСТ 7.32-2017 "Отчет о научно-исследовательской работе;</a:t>
            </a:r>
          </a:p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98450" indent="-2857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карта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57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1223</Words>
  <Application>Microsoft Office PowerPoint</Application>
  <PresentationFormat>Широкоэкранный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Stalker</dc:creator>
  <cp:lastModifiedBy>Камарсулу Елеукенова</cp:lastModifiedBy>
  <cp:revision>496</cp:revision>
  <cp:lastPrinted>2024-06-11T12:51:05Z</cp:lastPrinted>
  <dcterms:created xsi:type="dcterms:W3CDTF">2019-02-08T06:13:57Z</dcterms:created>
  <dcterms:modified xsi:type="dcterms:W3CDTF">2024-06-11T13:15:26Z</dcterms:modified>
</cp:coreProperties>
</file>