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315" r:id="rId3"/>
    <p:sldId id="313" r:id="rId4"/>
    <p:sldId id="333" r:id="rId5"/>
    <p:sldId id="334" r:id="rId6"/>
    <p:sldId id="335" r:id="rId7"/>
    <p:sldId id="336" r:id="rId8"/>
    <p:sldId id="332" r:id="rId9"/>
    <p:sldId id="312" r:id="rId10"/>
    <p:sldId id="330" r:id="rId11"/>
    <p:sldId id="311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DF3"/>
    <a:srgbClr val="1F497D"/>
    <a:srgbClr val="FFBC58"/>
    <a:srgbClr val="DCE6F2"/>
    <a:srgbClr val="F98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C4724-ABF0-473C-A922-3C9EBAA3DB5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3AE8-5257-488B-88B4-24C0A2821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1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2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2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3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6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8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7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6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7EF7-FE7B-40D9-BE2B-9F4B40EB1E2A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9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8B93-9352-4C1B-AE6C-1043C7D15829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8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983-EEF6-4646-B143-9440D035D87A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1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6198" y="477014"/>
            <a:ext cx="10711612" cy="5551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904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220" algn="l"/>
              </a:tabLst>
              <a:defRPr sz="2924" b="1" i="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GRAPHIC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773157" y="3428607"/>
            <a:ext cx="5998059" cy="2411989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974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6" hasCustomPrompt="1"/>
          </p:nvPr>
        </p:nvSpPr>
        <p:spPr>
          <a:xfrm>
            <a:off x="4096351" y="1737008"/>
            <a:ext cx="2677968" cy="1485562"/>
          </a:xfrm>
          <a:prstGeom prst="rect">
            <a:avLst/>
          </a:prstGeom>
        </p:spPr>
        <p:txBody>
          <a:bodyPr numCol="1" spcCol="1080000"/>
          <a:lstStyle>
            <a:lvl1pPr algn="r">
              <a:lnSpc>
                <a:spcPct val="130000"/>
              </a:lnSpc>
              <a:defRPr lang="en-US" sz="974" b="0" i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7"/>
          </p:nvPr>
        </p:nvSpPr>
        <p:spPr>
          <a:xfrm>
            <a:off x="7371777" y="1471084"/>
            <a:ext cx="4820229" cy="5386921"/>
          </a:xfrm>
          <a:custGeom>
            <a:avLst/>
            <a:gdLst>
              <a:gd name="connsiteX0" fmla="*/ 9113619 w 9641087"/>
              <a:gd name="connsiteY0" fmla="*/ 742 h 10775089"/>
              <a:gd name="connsiteX1" fmla="*/ 9554283 w 9641087"/>
              <a:gd name="connsiteY1" fmla="*/ 21544 h 10775089"/>
              <a:gd name="connsiteX2" fmla="*/ 9641085 w 9641087"/>
              <a:gd name="connsiteY2" fmla="*/ 34670 h 10775089"/>
              <a:gd name="connsiteX3" fmla="*/ 9641087 w 9641087"/>
              <a:gd name="connsiteY3" fmla="*/ 10775089 h 10775089"/>
              <a:gd name="connsiteX4" fmla="*/ 1879949 w 9641087"/>
              <a:gd name="connsiteY4" fmla="*/ 10775089 h 10775089"/>
              <a:gd name="connsiteX5" fmla="*/ 428604 w 9641087"/>
              <a:gd name="connsiteY5" fmla="*/ 8261286 h 10775089"/>
              <a:gd name="connsiteX6" fmla="*/ 464463 w 9641087"/>
              <a:gd name="connsiteY6" fmla="*/ 4994335 h 10775089"/>
              <a:gd name="connsiteX7" fmla="*/ 2419501 w 9641087"/>
              <a:gd name="connsiteY7" fmla="*/ 1722437 h 10775089"/>
              <a:gd name="connsiteX8" fmla="*/ 5302555 w 9641087"/>
              <a:gd name="connsiteY8" fmla="*/ 57908 h 10775089"/>
              <a:gd name="connsiteX9" fmla="*/ 9113619 w 9641087"/>
              <a:gd name="connsiteY9" fmla="*/ 742 h 1077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41087" h="10775089">
                <a:moveTo>
                  <a:pt x="9113619" y="742"/>
                </a:moveTo>
                <a:cubicBezTo>
                  <a:pt x="9262443" y="-2449"/>
                  <a:pt x="9409595" y="4681"/>
                  <a:pt x="9554283" y="21544"/>
                </a:cubicBezTo>
                <a:lnTo>
                  <a:pt x="9641085" y="34670"/>
                </a:lnTo>
                <a:lnTo>
                  <a:pt x="9641087" y="10775089"/>
                </a:lnTo>
                <a:lnTo>
                  <a:pt x="1879949" y="10775089"/>
                </a:lnTo>
                <a:lnTo>
                  <a:pt x="428604" y="8261286"/>
                </a:lnTo>
                <a:cubicBezTo>
                  <a:pt x="-144580" y="7268501"/>
                  <a:pt x="-152953" y="6012656"/>
                  <a:pt x="464463" y="4994335"/>
                </a:cubicBezTo>
                <a:cubicBezTo>
                  <a:pt x="2419501" y="1722437"/>
                  <a:pt x="2419501" y="1722437"/>
                  <a:pt x="2419501" y="1722437"/>
                </a:cubicBezTo>
                <a:cubicBezTo>
                  <a:pt x="3036919" y="704116"/>
                  <a:pt x="4136385" y="69337"/>
                  <a:pt x="5302555" y="57908"/>
                </a:cubicBezTo>
                <a:cubicBezTo>
                  <a:pt x="9113619" y="742"/>
                  <a:pt x="9113619" y="742"/>
                  <a:pt x="9113619" y="7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325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5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84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7D5E-3064-4BFE-A970-66BF8BB79829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1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58B5-5682-4C5C-9E6F-BCD718EBA478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2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EB6E-B797-4F22-9C78-1AA95D6144BC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1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2A8F-0135-4982-B084-B680201BA19D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9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7B7E-7433-4B8D-A3DC-21E9F4020F75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1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384A-BB5E-4963-97F1-6C34BDBFE620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4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98CB-B1EB-42FB-AF5E-E7C98863E21B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9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3A9-A9C3-40E4-BD8E-022236FB9174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40000"/>
                <a:lumOff val="60000"/>
              </a:schemeClr>
            </a:gs>
            <a:gs pos="0">
              <a:schemeClr val="tx2">
                <a:lumMod val="75000"/>
              </a:schemeClr>
            </a:gs>
            <a:gs pos="97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F9AD-7E51-442C-A467-D6736D6484FD}" type="datetime1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9" indent="-342909" algn="l" defTabSz="914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6" algn="l" defTabSz="9144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1" indent="-228606" algn="l" defTabSz="9144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05925"/>
            <a:ext cx="12192000" cy="114580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5552" y="343354"/>
            <a:ext cx="11229975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10366649" y="6491708"/>
            <a:ext cx="1993532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ru-RU" sz="1400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DA5287-B671-4F7C-9439-C3E368411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27552" cy="6858000"/>
          </a:xfrm>
          <a:prstGeom prst="rect">
            <a:avLst/>
          </a:prstGeom>
        </p:spPr>
      </p:pic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D0CA6E05-46AE-4932-976F-68447618FAF9}"/>
              </a:ext>
            </a:extLst>
          </p:cNvPr>
          <p:cNvSpPr txBox="1">
            <a:spLocks/>
          </p:cNvSpPr>
          <p:nvPr/>
        </p:nvSpPr>
        <p:spPr>
          <a:xfrm>
            <a:off x="5023503" y="6570292"/>
            <a:ext cx="2341023" cy="197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2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5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1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АСТАНА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29" name="Подзаголовок 28">
            <a:extLst>
              <a:ext uri="{FF2B5EF4-FFF2-40B4-BE49-F238E27FC236}">
                <a16:creationId xmlns:a16="http://schemas.microsoft.com/office/drawing/2014/main" id="{733BE225-AE58-4701-9AD2-2DC0B289A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074" y="2317458"/>
            <a:ext cx="9806572" cy="17929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ПЕРСПЕКТИВЫ ДЕЯТЕЛЬНОСТИ АО» НАЦИОНАЛЬНЫЙ ЦЕНТР ГОСУДАРСТВЕННОЙ НАУЧНО-ТЕХНИЧЕСКОЙ ЭКСПЕРТИЗЫ"</a:t>
            </a:r>
          </a:p>
          <a:p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8A3175B-6216-4120-93E6-EF7398BD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354" y="219585"/>
            <a:ext cx="112785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4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204" y="251781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>
            <a:off x="367061" y="6575775"/>
            <a:ext cx="951100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Заголовок 5"/>
          <p:cNvSpPr txBox="1">
            <a:spLocks/>
          </p:cNvSpPr>
          <p:nvPr/>
        </p:nvSpPr>
        <p:spPr>
          <a:xfrm>
            <a:off x="9878060" y="6421961"/>
            <a:ext cx="2083339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400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www.ncste.kz</a:t>
            </a:r>
            <a:endParaRPr lang="ru-RU" sz="1400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38566" y="5311656"/>
            <a:ext cx="4572000" cy="2020270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>
            <a:noAutofit/>
          </a:bodyPr>
          <a:lstStyle/>
          <a:p>
            <a:pPr marL="432011" indent="-432011">
              <a:spcBef>
                <a:spcPts val="201"/>
              </a:spcBef>
              <a:buClr>
                <a:srgbClr val="CA6086"/>
              </a:buClr>
              <a:buFont typeface="Wingdings" panose="05000000000000000000" pitchFamily="2" charset="2"/>
              <a:buChar char="§"/>
            </a:pPr>
            <a:endParaRPr lang="ru-RU" sz="1001" dirty="0">
              <a:solidFill>
                <a:prstClr val="white"/>
              </a:solidFill>
              <a:latin typeface="Raleway" panose="020B05030301010600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650" y="68656"/>
            <a:ext cx="10387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«АИС НЦГНТЭ – единое окно взаимодействия Науки и Бизнеса страны»</a:t>
            </a: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Поручение Главы государства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Токаева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К.К.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5400000">
            <a:off x="5148147" y="3751928"/>
            <a:ext cx="642949" cy="620787"/>
            <a:chOff x="7588737" y="414383"/>
            <a:chExt cx="1421761" cy="1700119"/>
          </a:xfrm>
        </p:grpSpPr>
        <p:sp>
          <p:nvSpPr>
            <p:cNvPr id="33" name="Стрелка вправо 32"/>
            <p:cNvSpPr/>
            <p:nvPr/>
          </p:nvSpPr>
          <p:spPr>
            <a:xfrm>
              <a:off x="7588737" y="414383"/>
              <a:ext cx="1421761" cy="170011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>
              <a:off x="7588737" y="754407"/>
              <a:ext cx="995233" cy="102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862094" y="2254441"/>
            <a:ext cx="5560677" cy="1089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 defTabSz="7112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Совершенствуется правовая основа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 проведения экспертизы и мониторинга проектов финансируемых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иных источников,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в рамках 1% отчисления от недропользователей.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795929" y="4508561"/>
            <a:ext cx="5553511" cy="1588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 defTabSz="1022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дополнение в НПА (Закон «О науке», ПП РК №575, ПП РК №519, ПП РК №891) и Устав АО «НЦГНТЭ» пункт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возможности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 и мониторинга проекта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финансируемых из иных источников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в рамках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отчисления от недропользователей.</a:t>
            </a:r>
          </a:p>
        </p:txBody>
      </p:sp>
      <p:pic>
        <p:nvPicPr>
          <p:cNvPr id="1030" name="Picture 6" descr="Самрук-Казына продолжает оптимизацию">
            <a:extLst>
              <a:ext uri="{FF2B5EF4-FFF2-40B4-BE49-F238E27FC236}">
                <a16:creationId xmlns:a16="http://schemas.microsoft.com/office/drawing/2014/main" id="{39339993-3139-41A2-BCBF-26144859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0" y="1433099"/>
            <a:ext cx="2053355" cy="16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мы посетили парк инновационных технологий «Алатау» - Yvision.kz">
            <a:extLst>
              <a:ext uri="{FF2B5EF4-FFF2-40B4-BE49-F238E27FC236}">
                <a16:creationId xmlns:a16="http://schemas.microsoft.com/office/drawing/2014/main" id="{BE22C6C1-347D-468D-8018-07854108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04" y="3635960"/>
            <a:ext cx="3123095" cy="20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онд «Самрук-Қазына» создал Центр развития науки ">
            <a:extLst>
              <a:ext uri="{FF2B5EF4-FFF2-40B4-BE49-F238E27FC236}">
                <a16:creationId xmlns:a16="http://schemas.microsoft.com/office/drawing/2014/main" id="{46F88DDB-738E-472F-BE1F-7739904BF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/>
          <a:stretch/>
        </p:blipFill>
        <p:spPr bwMode="auto">
          <a:xfrm>
            <a:off x="367060" y="3575621"/>
            <a:ext cx="1960119" cy="142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инистерство цифрового развития, инноваций и аэрокосмической промышленности  Республики Казахстан - отзывы, вакансии, новости, персоналии. Компании  Казахстана. Казахстанский бизнес портал">
            <a:extLst>
              <a:ext uri="{FF2B5EF4-FFF2-40B4-BE49-F238E27FC236}">
                <a16:creationId xmlns:a16="http://schemas.microsoft.com/office/drawing/2014/main" id="{58F3CB7A-E904-4C8C-9B0A-99C57FA0D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" b="10666"/>
          <a:stretch/>
        </p:blipFill>
        <p:spPr bwMode="auto">
          <a:xfrm>
            <a:off x="9288787" y="1402817"/>
            <a:ext cx="2163601" cy="17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FC000-AE3D-45B5-B3E2-DDF0E274C7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509" t="16475" r="38230" b="70541"/>
          <a:stretch/>
        </p:blipFill>
        <p:spPr>
          <a:xfrm>
            <a:off x="2862096" y="969427"/>
            <a:ext cx="5560678" cy="10818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373AD4-DDD3-4088-A8DD-267CFF83E8B5}"/>
              </a:ext>
            </a:extLst>
          </p:cNvPr>
          <p:cNvSpPr txBox="1"/>
          <p:nvPr/>
        </p:nvSpPr>
        <p:spPr>
          <a:xfrm>
            <a:off x="367060" y="5276285"/>
            <a:ext cx="1763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научно-технологических инициатив»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B1E5DE-524E-4E3C-AA5B-F6908CA677FE}"/>
              </a:ext>
            </a:extLst>
          </p:cNvPr>
          <p:cNvSpPr txBox="1"/>
          <p:nvPr/>
        </p:nvSpPr>
        <p:spPr>
          <a:xfrm>
            <a:off x="9318995" y="5763397"/>
            <a:ext cx="2425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 информационных технологии «Алатау»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D8E8308-647B-458A-9858-702787898D3D}"/>
              </a:ext>
            </a:extLst>
          </p:cNvPr>
          <p:cNvSpPr/>
          <p:nvPr/>
        </p:nvSpPr>
        <p:spPr>
          <a:xfrm>
            <a:off x="0" y="811411"/>
            <a:ext cx="932003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1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1212" y="2372841"/>
            <a:ext cx="1324190" cy="126887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874465" y="1111380"/>
            <a:ext cx="6270078" cy="806911"/>
          </a:xfrm>
          <a:prstGeom prst="rect">
            <a:avLst/>
          </a:prstGeom>
        </p:spPr>
        <p:txBody>
          <a:bodyPr vert="horz" wrap="square" lIns="0" tIns="8468" rIns="0" bIns="0" rtlCol="0">
            <a:spAutoFit/>
          </a:bodyPr>
          <a:lstStyle/>
          <a:p>
            <a:pPr marL="8468" marR="3387" algn="ctr">
              <a:lnSpc>
                <a:spcPct val="135000"/>
              </a:lnSpc>
              <a:spcBef>
                <a:spcPts val="68"/>
              </a:spcBef>
            </a:pPr>
            <a:r>
              <a:rPr sz="2000" b="1" spc="57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НАЦИОНАЛЬНЫЙ</a:t>
            </a:r>
            <a:r>
              <a:rPr sz="2000" b="1" spc="34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7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ЦЕНТР</a:t>
            </a:r>
            <a:r>
              <a:rPr sz="2000" b="1" spc="34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23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ГОСУДАРСТВЕННОЙ </a:t>
            </a:r>
            <a:endParaRPr lang="ru-RU" sz="2000" b="1" spc="23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marL="8468" marR="3387" algn="ctr">
              <a:lnSpc>
                <a:spcPct val="135000"/>
              </a:lnSpc>
              <a:spcBef>
                <a:spcPts val="68"/>
              </a:spcBef>
            </a:pPr>
            <a:r>
              <a:rPr sz="2000" b="1" spc="-324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43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НАУЧНО-ТЕХНИЧЕСКОЙ</a:t>
            </a:r>
            <a:r>
              <a:rPr sz="2000" b="1" spc="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1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ЭКСПЕРТИЗЫ</a:t>
            </a:r>
            <a:endParaRPr sz="20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AD1755-9393-426D-A3A7-27705BC7E65E}"/>
              </a:ext>
            </a:extLst>
          </p:cNvPr>
          <p:cNvSpPr/>
          <p:nvPr/>
        </p:nvSpPr>
        <p:spPr>
          <a:xfrm>
            <a:off x="0" y="6611634"/>
            <a:ext cx="9154842" cy="519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4B3F0DCA-5188-43FE-9924-8FB1E017C803}"/>
              </a:ext>
            </a:extLst>
          </p:cNvPr>
          <p:cNvSpPr txBox="1">
            <a:spLocks/>
          </p:cNvSpPr>
          <p:nvPr/>
        </p:nvSpPr>
        <p:spPr>
          <a:xfrm>
            <a:off x="10030643" y="6472850"/>
            <a:ext cx="2083339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400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www.ncste.kz</a:t>
            </a:r>
            <a:endParaRPr lang="ru-RU" sz="1400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C9DAA-E7B9-444A-A956-9E1AB1575BCB}"/>
              </a:ext>
            </a:extLst>
          </p:cNvPr>
          <p:cNvSpPr txBox="1"/>
          <p:nvPr/>
        </p:nvSpPr>
        <p:spPr>
          <a:xfrm>
            <a:off x="2134745" y="4096267"/>
            <a:ext cx="759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93513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7769" y="321189"/>
            <a:ext cx="8441742" cy="555138"/>
          </a:xfrm>
        </p:spPr>
        <p:txBody>
          <a:bodyPr/>
          <a:lstStyle/>
          <a:p>
            <a:pPr algn="l"/>
            <a:r>
              <a:rPr lang="ru-RU" sz="3600" spc="3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r="27630"/>
          <a:stretch>
            <a:fillRect/>
          </a:stretch>
        </p:blipFill>
        <p:spPr>
          <a:xfrm>
            <a:off x="7526639" y="1405559"/>
            <a:ext cx="4641166" cy="5006877"/>
          </a:xfr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72B1B9-70B5-4BBC-8640-54F5CB28C7DE}"/>
              </a:ext>
            </a:extLst>
          </p:cNvPr>
          <p:cNvSpPr/>
          <p:nvPr/>
        </p:nvSpPr>
        <p:spPr>
          <a:xfrm>
            <a:off x="1388303" y="1298820"/>
            <a:ext cx="7328585" cy="10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государственной научно-технической экспертизы научных, научно-технических проектов и программ, а также проектов коммерциализации результатов научной, научно-технической деятельности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E7417E5-630A-4079-8FA1-EE6C8B442F5A}"/>
              </a:ext>
            </a:extLst>
          </p:cNvPr>
          <p:cNvSpPr/>
          <p:nvPr/>
        </p:nvSpPr>
        <p:spPr>
          <a:xfrm>
            <a:off x="1378810" y="2621636"/>
            <a:ext cx="7560841" cy="34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Национальных научных советов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42094CE-9001-4091-9810-644D177CCAB5}"/>
              </a:ext>
            </a:extLst>
          </p:cNvPr>
          <p:cNvSpPr/>
          <p:nvPr/>
        </p:nvSpPr>
        <p:spPr>
          <a:xfrm>
            <a:off x="1388302" y="3215736"/>
            <a:ext cx="7704857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66">
              <a:spcBef>
                <a:spcPct val="0"/>
              </a:spcBef>
            </a:pPr>
            <a:r>
              <a:rPr lang="ru-RU" sz="180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учет научных, научно-технических </a:t>
            </a:r>
          </a:p>
          <a:p>
            <a:pPr defTabSz="666766">
              <a:spcBef>
                <a:spcPct val="0"/>
              </a:spcBef>
            </a:pPr>
            <a:r>
              <a:rPr lang="ru-RU" sz="180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и программ, отчетов и диссертаций </a:t>
            </a:r>
            <a:r>
              <a:rPr lang="ru-RU" sz="1801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endParaRPr lang="ru-RU" sz="18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CF16CDB6-DE24-451F-8047-5920E438D499}"/>
              </a:ext>
            </a:extLst>
          </p:cNvPr>
          <p:cNvSpPr/>
          <p:nvPr/>
        </p:nvSpPr>
        <p:spPr>
          <a:xfrm>
            <a:off x="645834" y="1436080"/>
            <a:ext cx="586800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A05B01F6-6A44-4D58-AFB4-785463FD0C84}"/>
              </a:ext>
            </a:extLst>
          </p:cNvPr>
          <p:cNvSpPr/>
          <p:nvPr/>
        </p:nvSpPr>
        <p:spPr>
          <a:xfrm>
            <a:off x="663898" y="2460921"/>
            <a:ext cx="586800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CEBC753A-7B11-4EED-BDAA-050B18F909C7}"/>
              </a:ext>
            </a:extLst>
          </p:cNvPr>
          <p:cNvSpPr/>
          <p:nvPr/>
        </p:nvSpPr>
        <p:spPr>
          <a:xfrm>
            <a:off x="663898" y="3358476"/>
            <a:ext cx="586800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4AE33DFD-2CD0-4D00-9B79-5285B4E18244}"/>
              </a:ext>
            </a:extLst>
          </p:cNvPr>
          <p:cNvSpPr/>
          <p:nvPr/>
        </p:nvSpPr>
        <p:spPr>
          <a:xfrm>
            <a:off x="673389" y="4439557"/>
            <a:ext cx="586800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6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207" y="251780"/>
            <a:ext cx="786190" cy="7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>
            <a:off x="0" y="1022397"/>
            <a:ext cx="8124825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>
              <a:solidFill>
                <a:prstClr val="white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B75A24-FD1D-4F72-8EB8-F8B1B9EBBE31}"/>
              </a:ext>
            </a:extLst>
          </p:cNvPr>
          <p:cNvSpPr/>
          <p:nvPr/>
        </p:nvSpPr>
        <p:spPr>
          <a:xfrm>
            <a:off x="1378809" y="5907461"/>
            <a:ext cx="7704857" cy="34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Информационно-аналитическая деятельность </a:t>
            </a:r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23F5B625-3D3F-4BF3-B4DF-2C298A294BB2}"/>
              </a:ext>
            </a:extLst>
          </p:cNvPr>
          <p:cNvSpPr/>
          <p:nvPr/>
        </p:nvSpPr>
        <p:spPr>
          <a:xfrm>
            <a:off x="647328" y="5818663"/>
            <a:ext cx="585557" cy="586800"/>
          </a:xfrm>
          <a:prstGeom prst="flowChartConnector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E098CF1-AB8A-468D-9CA4-513EE429AF1E}"/>
              </a:ext>
            </a:extLst>
          </p:cNvPr>
          <p:cNvSpPr/>
          <p:nvPr/>
        </p:nvSpPr>
        <p:spPr>
          <a:xfrm>
            <a:off x="1378812" y="4119945"/>
            <a:ext cx="6321118" cy="158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реализации научных, научно-технических проектов и программ, проектов коммерциализации результатов научной </a:t>
            </a:r>
            <a:r>
              <a:rPr lang="ru-RU" sz="180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(или) научно-технической деятельности на стадиях их выполнения и завершения и направление его итогов в национальные научные советы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>
            <a:off x="723218" y="6569540"/>
            <a:ext cx="932003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>
              <a:solidFill>
                <a:prstClr val="white"/>
              </a:solidFill>
            </a:endParaRPr>
          </a:p>
        </p:txBody>
      </p:sp>
      <p:sp>
        <p:nvSpPr>
          <p:cNvPr id="38" name="Заголовок 5"/>
          <p:cNvSpPr txBox="1">
            <a:spLocks/>
          </p:cNvSpPr>
          <p:nvPr/>
        </p:nvSpPr>
        <p:spPr>
          <a:xfrm>
            <a:off x="10043253" y="6421961"/>
            <a:ext cx="2148747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400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www.ncste.kz</a:t>
            </a:r>
            <a:endParaRPr lang="ru-RU" sz="1400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7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293" y="208187"/>
            <a:ext cx="8327144" cy="529031"/>
          </a:xfrm>
        </p:spPr>
        <p:txBody>
          <a:bodyPr>
            <a:normAutofit fontScale="90000"/>
          </a:bodyPr>
          <a:lstStyle/>
          <a:p>
            <a:pPr algn="l"/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Заголовок 5">
            <a:extLst>
              <a:ext uri="{FF2B5EF4-FFF2-40B4-BE49-F238E27FC236}">
                <a16:creationId xmlns:a16="http://schemas.microsoft.com/office/drawing/2014/main" id="{C7751B74-BED2-4AA4-A7F0-F8AC44FA7575}"/>
              </a:ext>
            </a:extLst>
          </p:cNvPr>
          <p:cNvSpPr txBox="1">
            <a:spLocks/>
          </p:cNvSpPr>
          <p:nvPr/>
        </p:nvSpPr>
        <p:spPr>
          <a:xfrm>
            <a:off x="378873" y="47840"/>
            <a:ext cx="8941163" cy="555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r" defTabSz="9904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220" algn="l"/>
              </a:tabLst>
              <a:defRPr sz="2924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ГОСУДАРСТВЕННОЙ НАУЧНО-ТЕХНИЧЕСКОЙ ЭКСПЕРТИЗЫ ПРОЕКТОВ И ПРОГРАММ, ПРОЕКТОВ КОММЕРЦИАЛИЗАЦИИ РННТД</a:t>
            </a:r>
            <a:endParaRPr lang="ru-RU" sz="1100" dirty="0">
              <a:solidFill>
                <a:srgbClr val="B846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" descr="C:\Users\Jo\Desktop\Безымянный-1.png">
            <a:extLst>
              <a:ext uri="{FF2B5EF4-FFF2-40B4-BE49-F238E27FC236}">
                <a16:creationId xmlns:a16="http://schemas.microsoft.com/office/drawing/2014/main" id="{2616C951-16C0-48EE-9EAA-6D3C8E5E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204" y="251781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B250045-A402-43D4-91A9-8195E9FD9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8"/>
          <a:stretch/>
        </p:blipFill>
        <p:spPr>
          <a:xfrm>
            <a:off x="9482878" y="1170955"/>
            <a:ext cx="2577925" cy="51218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347C682-4920-4F29-BF87-38399AC1EE60}"/>
              </a:ext>
            </a:extLst>
          </p:cNvPr>
          <p:cNvSpPr/>
          <p:nvPr/>
        </p:nvSpPr>
        <p:spPr>
          <a:xfrm>
            <a:off x="10428" y="573250"/>
            <a:ext cx="932003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71022002-3673-4223-9A71-8019B7E36F93}"/>
              </a:ext>
            </a:extLst>
          </p:cNvPr>
          <p:cNvGraphicFramePr>
            <a:graphicFrameLocks noGrp="1"/>
          </p:cNvGraphicFramePr>
          <p:nvPr/>
        </p:nvGraphicFramePr>
        <p:xfrm>
          <a:off x="378871" y="1036497"/>
          <a:ext cx="8941163" cy="34910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2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46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финансирования</a:t>
                      </a:r>
                    </a:p>
                  </a:txBody>
                  <a:tcPr marT="45721" marB="45721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Количество, </a:t>
                      </a:r>
                      <a:r>
                        <a:rPr lang="ru-RU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подано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объектов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объекты, прошедшие ГНТЭ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(индивидуальные/комплексные)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объекты, рекомендованные/ одобренные ННС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экспертные заключения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3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Программно-целевое финансирование</a:t>
                      </a: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 конкурса)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3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Грантовое финансирование 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конкурсов)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3168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968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11512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8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Программно-целевое и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грантовое финансирование</a:t>
                      </a:r>
                    </a:p>
                    <a:p>
                      <a:pPr algn="l"/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(653 отчетов)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рассмотрении ННС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3958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12838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0A95D10-3F2E-4133-B30F-ACF09DE06D54}"/>
              </a:ext>
            </a:extLst>
          </p:cNvPr>
          <p:cNvSpPr/>
          <p:nvPr/>
        </p:nvSpPr>
        <p:spPr>
          <a:xfrm>
            <a:off x="723218" y="6569540"/>
            <a:ext cx="9167403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Заголовок 5">
            <a:extLst>
              <a:ext uri="{FF2B5EF4-FFF2-40B4-BE49-F238E27FC236}">
                <a16:creationId xmlns:a16="http://schemas.microsoft.com/office/drawing/2014/main" id="{864AD5E2-D419-4A5D-B12F-429EF2716122}"/>
              </a:ext>
            </a:extLst>
          </p:cNvPr>
          <p:cNvSpPr txBox="1">
            <a:spLocks/>
          </p:cNvSpPr>
          <p:nvPr/>
        </p:nvSpPr>
        <p:spPr>
          <a:xfrm>
            <a:off x="10201014" y="6430755"/>
            <a:ext cx="2070779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www.ncste.kz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Таблица 60">
            <a:extLst>
              <a:ext uri="{FF2B5EF4-FFF2-40B4-BE49-F238E27FC236}">
                <a16:creationId xmlns:a16="http://schemas.microsoft.com/office/drawing/2014/main" id="{8081EDB3-B92F-4C6F-9C88-849DC980C7D2}"/>
              </a:ext>
            </a:extLst>
          </p:cNvPr>
          <p:cNvGraphicFramePr>
            <a:graphicFrameLocks noGrp="1"/>
          </p:cNvGraphicFramePr>
          <p:nvPr/>
        </p:nvGraphicFramePr>
        <p:xfrm>
          <a:off x="378871" y="4852806"/>
          <a:ext cx="8941163" cy="154954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2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53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финансирования</a:t>
                      </a:r>
                    </a:p>
                  </a:txBody>
                  <a:tcPr marT="45721" marB="45721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Количество, </a:t>
                      </a:r>
                      <a:r>
                        <a:rPr lang="ru-RU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подано объектов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объекты, прошедшие ГНТЭ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одобренные ННС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экспертные заключения</a:t>
                      </a:r>
                    </a:p>
                  </a:txBody>
                  <a:tcPr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34">
                <a:tc>
                  <a:txBody>
                    <a:bodyPr/>
                    <a:lstStyle/>
                    <a:p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Грантовое финансирование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C406412B-D4D2-43B5-B84E-7998172FCEFB}"/>
              </a:ext>
            </a:extLst>
          </p:cNvPr>
          <p:cNvSpPr/>
          <p:nvPr/>
        </p:nvSpPr>
        <p:spPr>
          <a:xfrm>
            <a:off x="378870" y="4523681"/>
            <a:ext cx="8941164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609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Экспертиза наиболее перспективных проектов коммерциализации РННТД на 2022-2024 годы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CE03F1E-F2A4-4F37-BCC2-D52A5F912108}"/>
              </a:ext>
            </a:extLst>
          </p:cNvPr>
          <p:cNvSpPr/>
          <p:nvPr/>
        </p:nvSpPr>
        <p:spPr>
          <a:xfrm>
            <a:off x="378873" y="673845"/>
            <a:ext cx="8941163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Государственная научно-техническая экспертиза научно-технических проектов и программ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88661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оловок 5">
            <a:extLst>
              <a:ext uri="{FF2B5EF4-FFF2-40B4-BE49-F238E27FC236}">
                <a16:creationId xmlns:a16="http://schemas.microsoft.com/office/drawing/2014/main" id="{C8A0A7E4-E3FD-43AD-804A-6931B9E4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9" y="372727"/>
            <a:ext cx="9558766" cy="555138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Национальных научных советов</a:t>
            </a:r>
          </a:p>
        </p:txBody>
      </p:sp>
      <p:pic>
        <p:nvPicPr>
          <p:cNvPr id="54" name="Picture 5" descr="C:\Users\Jo\Desktop\Безымянный-1.png">
            <a:extLst>
              <a:ext uri="{FF2B5EF4-FFF2-40B4-BE49-F238E27FC236}">
                <a16:creationId xmlns:a16="http://schemas.microsoft.com/office/drawing/2014/main" id="{56415115-49DE-4FC9-9BFD-FC3E53BD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204" y="251781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EC29C7F-A09F-405D-A26B-DA22B3F63B02}"/>
              </a:ext>
            </a:extLst>
          </p:cNvPr>
          <p:cNvSpPr/>
          <p:nvPr/>
        </p:nvSpPr>
        <p:spPr>
          <a:xfrm>
            <a:off x="440439" y="6601308"/>
            <a:ext cx="9383069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Заголовок 5">
            <a:extLst>
              <a:ext uri="{FF2B5EF4-FFF2-40B4-BE49-F238E27FC236}">
                <a16:creationId xmlns:a16="http://schemas.microsoft.com/office/drawing/2014/main" id="{D032A2A8-05CA-475D-AF81-B23D0D3E79EF}"/>
              </a:ext>
            </a:extLst>
          </p:cNvPr>
          <p:cNvSpPr txBox="1">
            <a:spLocks/>
          </p:cNvSpPr>
          <p:nvPr/>
        </p:nvSpPr>
        <p:spPr>
          <a:xfrm>
            <a:off x="9890621" y="6421961"/>
            <a:ext cx="2070779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www.ncste.kz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250705D-E429-4A34-957D-D2800688A0F1}"/>
              </a:ext>
            </a:extLst>
          </p:cNvPr>
          <p:cNvSpPr/>
          <p:nvPr/>
        </p:nvSpPr>
        <p:spPr>
          <a:xfrm>
            <a:off x="424120" y="1135725"/>
            <a:ext cx="5077147" cy="523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1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Заседани</a:t>
            </a:r>
            <a:r>
              <a:rPr kumimoji="0" lang="en-US" sz="1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я</a:t>
            </a:r>
            <a:r>
              <a:rPr kumimoji="0" lang="ru-RU" sz="1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ННС по приоритетным направлениям за</a:t>
            </a:r>
            <a:r>
              <a:rPr kumimoji="0" lang="ru-RU" sz="1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 год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1B4F2DF-F974-46BD-9B38-F17A3BBDF59F}"/>
              </a:ext>
            </a:extLst>
          </p:cNvPr>
          <p:cNvSpPr/>
          <p:nvPr/>
        </p:nvSpPr>
        <p:spPr>
          <a:xfrm>
            <a:off x="6568687" y="1197093"/>
            <a:ext cx="5199193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силу постановления Правительства Республики Казахстан от 16 мая 2011 года №519 «О национальных научных советах» АО НЦГНТЭ является рабочим органом Национальных научных советов, который организует работу советов</a:t>
            </a:r>
          </a:p>
        </p:txBody>
      </p:sp>
      <p:sp>
        <p:nvSpPr>
          <p:cNvPr id="59" name="Подзаголовок 2">
            <a:extLst>
              <a:ext uri="{FF2B5EF4-FFF2-40B4-BE49-F238E27FC236}">
                <a16:creationId xmlns:a16="http://schemas.microsoft.com/office/drawing/2014/main" id="{1856CE48-6904-45EA-ADE9-3CB05AFE5175}"/>
              </a:ext>
            </a:extLst>
          </p:cNvPr>
          <p:cNvSpPr txBox="1">
            <a:spLocks/>
          </p:cNvSpPr>
          <p:nvPr/>
        </p:nvSpPr>
        <p:spPr>
          <a:xfrm>
            <a:off x="6305549" y="2367792"/>
            <a:ext cx="5462331" cy="3321349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>
            <a:noAutofit/>
          </a:bodyPr>
          <a:lstStyle>
            <a:defPPr>
              <a:defRPr lang="ru-RU"/>
            </a:defPPr>
            <a:lvl1pPr marL="432000" indent="-432000">
              <a:spcBef>
                <a:spcPts val="600"/>
              </a:spcBef>
              <a:buClr>
                <a:srgbClr val="CA6086"/>
              </a:buClr>
              <a:buFont typeface="Wingdings" panose="05000000000000000000" pitchFamily="2" charset="2"/>
              <a:buChar char="§"/>
              <a:defRPr sz="1100">
                <a:solidFill>
                  <a:schemeClr val="bg1"/>
                </a:solidFill>
                <a:latin typeface="Raleway" panose="020B0503030101060003" pitchFamily="34" charset="-52"/>
              </a:defRPr>
            </a:lvl1pPr>
          </a:lstStyle>
          <a:p>
            <a:pPr marL="432000" marR="0" lvl="0" indent="-432000" algn="l" defTabSz="914400" rtl="0" eaLnBrk="1" fontAlgn="auto" latinLnBrk="0" hangingPunct="1">
              <a:lnSpc>
                <a:spcPts val="811"/>
              </a:lnSpc>
              <a:spcBef>
                <a:spcPts val="600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5467" marR="0" lvl="1" indent="-285756" algn="l" defTabSz="914400" rtl="0" eaLnBrk="1" fontAlgn="auto" latinLnBrk="0" hangingPunct="1">
              <a:lnSpc>
                <a:spcPts val="2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128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заседани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ННС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организовано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(по плану 50)</a:t>
            </a:r>
          </a:p>
          <a:p>
            <a:pPr marL="179711" marR="0" lvl="1" indent="0" algn="l" defTabSz="914400" rtl="0" eaLnBrk="1" fontAlgn="auto" latinLnBrk="0" hangingPunct="1">
              <a:lnSpc>
                <a:spcPts val="2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5467" marR="0" lvl="1" indent="-285756" algn="just" defTabSz="914400" rtl="0" eaLnBrk="1" fontAlgn="auto" latinLnBrk="0" hangingPunct="1">
              <a:lnSpc>
                <a:spcPts val="2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ННС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направлены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уполномоченные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9711" marR="0" lvl="1" indent="0" algn="l" defTabSz="914400" rtl="0" eaLnBrk="1" fontAlgn="auto" latinLnBrk="0" hangingPunct="1">
              <a:lnSpc>
                <a:spcPts val="2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5467" marR="0" lvl="1" indent="-285756" algn="just" defTabSz="914400" rtl="0" eaLnBrk="1" fontAlgn="auto" latinLnBrk="0" hangingPunct="1">
              <a:lnSpc>
                <a:spcPts val="2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667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ов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научным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научно-техническим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9711" marR="0" lvl="1" indent="0" algn="l" defTabSz="914400" rtl="0" eaLnBrk="1" fontAlgn="auto" latinLnBrk="0" hangingPunct="1">
              <a:lnSpc>
                <a:spcPts val="2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9711" marR="0" lvl="1" indent="0" algn="just" defTabSz="914400" rtl="0" eaLnBrk="1" fontAlgn="auto" latinLnBrk="0" hangingPunct="1">
              <a:lnSpc>
                <a:spcPts val="2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Вопросы рассматриваемые ННС касались деятельности всех отраслевых министерств в сфере науки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78FA5CB-9864-4A02-A503-60B6FBD5E1C3}"/>
              </a:ext>
            </a:extLst>
          </p:cNvPr>
          <p:cNvCxnSpPr>
            <a:cxnSpLocks/>
          </p:cNvCxnSpPr>
          <p:nvPr/>
        </p:nvCxnSpPr>
        <p:spPr>
          <a:xfrm>
            <a:off x="6188956" y="1652631"/>
            <a:ext cx="0" cy="476933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693A6BB-1C63-443B-A5AA-08FB55E98D28}"/>
              </a:ext>
            </a:extLst>
          </p:cNvPr>
          <p:cNvSpPr/>
          <p:nvPr/>
        </p:nvSpPr>
        <p:spPr>
          <a:xfrm>
            <a:off x="0" y="930679"/>
            <a:ext cx="9320036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B5CA65-89C8-4E9E-A6E8-1C91221B6CB8}"/>
              </a:ext>
            </a:extLst>
          </p:cNvPr>
          <p:cNvSpPr txBox="1"/>
          <p:nvPr/>
        </p:nvSpPr>
        <p:spPr>
          <a:xfrm>
            <a:off x="528055" y="1851308"/>
            <a:ext cx="4995947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9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Организовано 128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заседани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ННС: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A8E0CDD-E8CE-467C-BCE5-97A50E717140}"/>
              </a:ext>
            </a:extLst>
          </p:cNvPr>
          <p:cNvSpPr/>
          <p:nvPr/>
        </p:nvSpPr>
        <p:spPr>
          <a:xfrm>
            <a:off x="-116103" y="2334821"/>
            <a:ext cx="6096000" cy="42575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«Геология, добыча и переработка минерального и углеводородного сырья, новые материалы, технологии, безопасные изделия и конструкции» - 19;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«Рациональное использование водных ресурсов, животного и растительного мира, экология» - 11;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«Энергетика и машиностроение» - 13;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 «Информационные, коммуникационные и космические технологии» - 9;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«Наука о жизни и здоровье» - 11;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«Исследования в области образования и науки» - 11;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«Исследования в области социальных и гуманитарных наук» - 11;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«Устойчивое развитие агропромышленного комплекса и безопасность сельскохозяйственной продукции» - 8;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«Национальная безопасность и оборона» - 10;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«Научные исследования в области естественных наук» - 21;</a:t>
            </a:r>
          </a:p>
          <a:p>
            <a:pPr marL="732619" marR="0" lvl="0" indent="-22860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«Коммерциализация результатов научной и (или) научно-технической деятельности» - 4.</a:t>
            </a:r>
          </a:p>
        </p:txBody>
      </p:sp>
    </p:spTree>
    <p:extLst>
      <p:ext uri="{BB962C8B-B14F-4D97-AF65-F5344CB8AC3E}">
        <p14:creationId xmlns:p14="http://schemas.microsoft.com/office/powerpoint/2010/main" val="252027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C:\Users\Jo\Desktop\Безымянный-1.png">
            <a:extLst>
              <a:ext uri="{FF2B5EF4-FFF2-40B4-BE49-F238E27FC236}">
                <a16:creationId xmlns:a16="http://schemas.microsoft.com/office/drawing/2014/main" id="{F632B81A-788E-4135-A7BB-74A3C100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204" y="160011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C717E09-4735-41CA-B80F-440923A21814}"/>
              </a:ext>
            </a:extLst>
          </p:cNvPr>
          <p:cNvSpPr/>
          <p:nvPr/>
        </p:nvSpPr>
        <p:spPr>
          <a:xfrm>
            <a:off x="723219" y="6569539"/>
            <a:ext cx="9154843" cy="519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Заголовок 5">
            <a:extLst>
              <a:ext uri="{FF2B5EF4-FFF2-40B4-BE49-F238E27FC236}">
                <a16:creationId xmlns:a16="http://schemas.microsoft.com/office/drawing/2014/main" id="{F0A49F13-CE2E-41BD-8A7B-765F8A2D1CDC}"/>
              </a:ext>
            </a:extLst>
          </p:cNvPr>
          <p:cNvSpPr txBox="1">
            <a:spLocks/>
          </p:cNvSpPr>
          <p:nvPr/>
        </p:nvSpPr>
        <p:spPr>
          <a:xfrm>
            <a:off x="9878060" y="6421961"/>
            <a:ext cx="2083339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www.ncste.kz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9BEAC7D-7119-44BB-86E5-AEB8B9818BBB}"/>
              </a:ext>
            </a:extLst>
          </p:cNvPr>
          <p:cNvSpPr/>
          <p:nvPr/>
        </p:nvSpPr>
        <p:spPr>
          <a:xfrm>
            <a:off x="6613399" y="4837725"/>
            <a:ext cx="4572000" cy="2020270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>
            <a:noAutofit/>
          </a:bodyPr>
          <a:lstStyle/>
          <a:p>
            <a:pPr marL="432011" marR="0" lvl="0" indent="-432011" algn="l" defTabSz="914400" rtl="0" eaLnBrk="1" fontAlgn="auto" latinLnBrk="0" hangingPunct="1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>
                <a:srgbClr val="CA608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0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-52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5ECD798-76E7-4C9A-AA8B-4F68196B3299}"/>
              </a:ext>
            </a:extLst>
          </p:cNvPr>
          <p:cNvSpPr/>
          <p:nvPr/>
        </p:nvSpPr>
        <p:spPr>
          <a:xfrm flipV="1">
            <a:off x="0" y="908779"/>
            <a:ext cx="10249319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87B4DC2-68FD-446A-9F9F-8A84544A4536}"/>
              </a:ext>
            </a:extLst>
          </p:cNvPr>
          <p:cNvSpPr/>
          <p:nvPr/>
        </p:nvSpPr>
        <p:spPr>
          <a:xfrm>
            <a:off x="127771" y="160010"/>
            <a:ext cx="10853268" cy="650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1" marR="5081" lvl="0" indent="0" algn="l" defTabSz="914400" rtl="0" eaLnBrk="1" fontAlgn="auto" latinLnBrk="0" hangingPunct="1">
              <a:lnSpc>
                <a:spcPct val="137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1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ГОСУДАРСТВЕННЫЙ </a:t>
            </a:r>
            <a:r>
              <a:rPr kumimoji="0" lang="ru-RU" sz="1401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УЧЕТ </a:t>
            </a:r>
            <a:r>
              <a:rPr kumimoji="0" lang="ru-RU" sz="1401" b="1" i="0" u="none" strike="noStrike" kern="1200" cap="none" spc="4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НАУЧНЫХ, </a:t>
            </a:r>
            <a:r>
              <a:rPr kumimoji="0" lang="ru-RU" sz="1401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НАУЧНО-ТЕХНИЧЕСКИХ </a:t>
            </a:r>
            <a:r>
              <a:rPr kumimoji="0" lang="ru-RU" sz="1401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ПРОЕКТОВ </a:t>
            </a:r>
            <a:r>
              <a:rPr kumimoji="0" lang="ru-RU" sz="1401" b="1" i="0" u="none" strike="noStrike" kern="1200" cap="none" spc="17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1401" b="1" i="0" u="none" strike="noStrike" kern="1200" cap="none" spc="17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ПРОГРАММ,</a:t>
            </a:r>
            <a:r>
              <a:rPr kumimoji="0" lang="ru-RU" sz="1401" b="1" i="0" u="none" strike="noStrike" kern="1200" cap="none" spc="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ОТЧЕТОВ</a:t>
            </a:r>
            <a:r>
              <a:rPr kumimoji="0" lang="ru-RU" sz="1401" b="1" i="0" u="none" strike="noStrike" kern="1200" cap="none" spc="4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ru-RU" sz="1401" b="1" i="0" u="none" strike="noStrike" kern="1200" cap="none" spc="4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1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НАУЧНОЙ</a:t>
            </a:r>
            <a:r>
              <a:rPr kumimoji="0" lang="ru-RU" sz="1401" b="1" i="0" u="none" strike="noStrike" kern="1200" cap="none" spc="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17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ru-RU" sz="1401" b="1" i="0" u="none" strike="noStrike" kern="1200" cap="none" spc="4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НАУЧНО-ТЕХНИЧЕСКОЙ</a:t>
            </a:r>
            <a:r>
              <a:rPr kumimoji="0" lang="ru-RU" sz="1401" b="1" i="0" u="none" strike="noStrike" kern="1200" cap="none" spc="4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ДЕЯТЕЛЬНОСТИ, </a:t>
            </a:r>
            <a:r>
              <a:rPr kumimoji="0" lang="ru-RU" sz="1401" b="1" i="0" u="none" strike="noStrike" kern="1200" cap="none" spc="-4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ДИССЕРТАЦИЙ</a:t>
            </a:r>
            <a:r>
              <a:rPr kumimoji="0" lang="ru-RU" sz="1401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1" b="1" i="0" u="none" strike="noStrike" kern="1200" cap="none" spc="6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PHD</a:t>
            </a:r>
            <a:endParaRPr kumimoji="0" lang="ru-RU" sz="14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85F22031-579C-470F-8B6D-BF49E53E138B}"/>
              </a:ext>
            </a:extLst>
          </p:cNvPr>
          <p:cNvSpPr txBox="1"/>
          <p:nvPr/>
        </p:nvSpPr>
        <p:spPr>
          <a:xfrm>
            <a:off x="1314265" y="1454139"/>
            <a:ext cx="462534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66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По</a:t>
            </a:r>
            <a:r>
              <a:rPr kumimoji="0" sz="2000" b="1" i="0" u="none" strike="noStrike" kern="1200" cap="none" spc="-4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государственному</a:t>
            </a:r>
            <a:r>
              <a:rPr kumimoji="0" sz="2000" b="1" i="0" u="none" strike="noStrike" kern="1200" cap="none" spc="-4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000" b="1" i="0" u="none" strike="noStrike" kern="1200" cap="none" spc="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учету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6AC9ADE2-F1C1-4BBE-9CB9-4BBCC1D429BF}"/>
              </a:ext>
            </a:extLst>
          </p:cNvPr>
          <p:cNvSpPr txBox="1"/>
          <p:nvPr/>
        </p:nvSpPr>
        <p:spPr>
          <a:xfrm>
            <a:off x="723219" y="2189207"/>
            <a:ext cx="6179857" cy="3514425"/>
          </a:xfrm>
          <a:prstGeom prst="rect">
            <a:avLst/>
          </a:prstGeom>
        </p:spPr>
        <p:txBody>
          <a:bodyPr vert="horz" wrap="square" lIns="0" tIns="66676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0536" algn="l"/>
              </a:tabLst>
              <a:defRPr/>
            </a:pPr>
            <a:r>
              <a:rPr kumimoji="0" sz="1600" b="1" i="0" u="none" strike="noStrike" kern="1200" cap="none" spc="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202</a:t>
            </a:r>
            <a:r>
              <a:rPr kumimoji="0" lang="ru-RU" sz="1600" b="1" i="0" u="none" strike="noStrike" kern="1200" cap="none" spc="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2</a:t>
            </a:r>
            <a:r>
              <a:rPr kumimoji="0" sz="1600" b="1" i="0" u="none" strike="noStrike" kern="1200" cap="none" spc="-3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600" b="1" i="0" u="none" strike="noStrike" kern="1200" cap="none" spc="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год</a:t>
            </a:r>
            <a:r>
              <a:rPr kumimoji="0" lang="ru-RU" sz="1600" b="1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(</a:t>
            </a:r>
            <a:r>
              <a:rPr kumimoji="0" sz="1600" b="1" i="0" u="none" strike="noStrike" kern="1200" cap="none" spc="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зарегистрировано</a:t>
            </a: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):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0536" algn="l"/>
              </a:tabLst>
              <a:defRPr/>
            </a:pPr>
            <a:r>
              <a:rPr kumimoji="0" lang="ru-RU" sz="1600" b="1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ru-RU" sz="1600" b="1" i="0" u="none" strike="noStrike" kern="1200" cap="none" spc="-4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научных,</a:t>
            </a:r>
            <a:r>
              <a:rPr kumimoji="0" lang="ru-RU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научно-технических</a:t>
            </a:r>
            <a:r>
              <a:rPr kumimoji="0" lang="ru-RU" sz="1600" b="0" i="0" u="none" strike="noStrike" kern="1200" cap="none" spc="-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</a:t>
            </a:r>
            <a:r>
              <a:rPr kumimoji="0" lang="ru-RU" sz="1600" b="0" i="0" u="none" strike="noStrike" kern="1200" cap="none" spc="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грамм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0536" algn="l"/>
              </a:tabLst>
              <a:defRPr/>
            </a:pPr>
            <a:r>
              <a:rPr kumimoji="0" lang="ru-RU" sz="1600" b="1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101</a:t>
            </a:r>
            <a:r>
              <a:rPr kumimoji="0" lang="en-US" sz="1600" b="1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sz="1600" b="1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75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научных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9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научно-технических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9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</a:t>
            </a:r>
            <a:r>
              <a:rPr kumimoji="0" lang="ru-RU" sz="1600" b="0" i="0" u="none" strike="noStrike" kern="1200" cap="none" spc="9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0536" algn="l"/>
              </a:tabLst>
              <a:defRPr/>
            </a:pPr>
            <a:r>
              <a:rPr kumimoji="0" lang="ru-RU" sz="1600" b="1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656</a:t>
            </a:r>
            <a:r>
              <a:rPr kumimoji="0" sz="1600" b="1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отчетов</a:t>
            </a:r>
            <a:r>
              <a:rPr kumimoji="0" sz="1600" b="0" i="0" u="none" strike="noStrike" kern="1200" cap="none" spc="-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1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sz="1600" b="0" i="0" u="none" strike="noStrike" kern="1200" cap="none" spc="-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1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научным</a:t>
            </a:r>
            <a:r>
              <a:rPr kumimoji="0" sz="1600" b="0" i="0" u="none" strike="noStrike" kern="1200" cap="none" spc="-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6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проектам</a:t>
            </a:r>
            <a:endParaRPr kumimoji="0" lang="ru-RU" sz="1600" b="0" i="0" u="none" strike="noStrike" kern="1200" cap="none" spc="69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0536" algn="l"/>
              </a:tabLst>
              <a:defRPr/>
            </a:pPr>
            <a:r>
              <a:rPr kumimoji="0" lang="ru-RU" sz="1600" b="1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1478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кратких</a:t>
            </a:r>
            <a:r>
              <a:rPr kumimoji="0" sz="1600" b="0" i="0" u="none" strike="noStrike" kern="1200" cap="none" spc="-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сведений</a:t>
            </a:r>
            <a:r>
              <a:rPr kumimoji="0" sz="1600" b="0" i="0" u="none" strike="noStrike" kern="1200" cap="none" spc="-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12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sz="1600" b="0" i="0" u="none" strike="noStrike" kern="1200" cap="none" spc="-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8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</a:t>
            </a:r>
            <a:r>
              <a:rPr kumimoji="0" sz="1600" b="0" i="0" u="none" strike="noStrike" kern="1200" cap="none" spc="-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75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</a:t>
            </a:r>
            <a:r>
              <a:rPr kumimoji="0" sz="1600" b="0" i="0" u="none" strike="noStrike" kern="1200" cap="none" spc="8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тов</a:t>
            </a:r>
            <a:r>
              <a:rPr kumimoji="0" lang="ru-RU" sz="1600" b="0" i="0" u="none" strike="noStrike" kern="1200" cap="none" spc="-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6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sz="1600" b="0" i="0" u="none" strike="noStrike" kern="1200" cap="none" spc="-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6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проектам</a:t>
            </a:r>
            <a:r>
              <a:rPr kumimoji="0" sz="1600" b="0" i="0" u="none" strike="noStrike" kern="1200" cap="none" spc="-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выполнение</a:t>
            </a:r>
            <a:r>
              <a:rPr kumimoji="0" sz="1600" b="0" i="0" u="none" strike="noStrike" kern="1200" cap="none" spc="-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9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55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рамках</a:t>
            </a:r>
            <a:r>
              <a:rPr kumimoji="0" sz="1600" b="0" i="0" u="none" strike="noStrike" kern="1200" cap="none" spc="-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-25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ГФ</a:t>
            </a:r>
            <a:endParaRPr kumimoji="0" lang="ru-RU" sz="1600" b="0" i="0" u="none" strike="noStrike" kern="1200" cap="none" spc="-25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0536" algn="l"/>
              </a:tabLst>
              <a:defRPr/>
            </a:pPr>
            <a:r>
              <a:rPr kumimoji="0" lang="ru-RU" sz="1600" b="1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</a:t>
            </a:r>
            <a:r>
              <a:rPr kumimoji="0" sz="1600" b="1" i="0" u="none" strike="noStrike" kern="1200" cap="none" spc="-4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3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</a:t>
            </a:r>
            <a:r>
              <a:rPr kumimoji="0" lang="ru-RU" sz="1600" b="0" i="0" u="none" strike="noStrike" kern="1200" cap="none" spc="36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ов</a:t>
            </a:r>
            <a:r>
              <a:rPr kumimoji="0" sz="1600" b="0" i="0" u="none" strike="noStrike" kern="1200" cap="none" spc="-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1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научной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1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600" b="0" i="0" u="none" strike="noStrike" kern="1200" cap="none" spc="-1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(или)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6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научно</a:t>
            </a:r>
            <a:r>
              <a:rPr kumimoji="0" lang="ru-RU" sz="1600" b="0" i="0" u="none" strike="noStrike" kern="1200" cap="none" spc="6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1600" b="0" i="0" u="none" strike="noStrike" kern="1200" cap="none" spc="6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6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sz="1600" b="0" i="0" u="none" strike="noStrike" kern="1200" cap="none" spc="6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</a:t>
            </a:r>
            <a:r>
              <a:rPr kumimoji="0" sz="1600" b="0" i="0" u="none" strike="noStrike" kern="1200" cap="none" spc="1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нической</a:t>
            </a:r>
            <a:r>
              <a:rPr kumimoji="0" sz="1600" b="0" i="0" u="none" strike="noStrike" kern="1200" cap="none" spc="-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6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0536" algn="l"/>
              </a:tabLst>
              <a:defRPr/>
            </a:pPr>
            <a:r>
              <a:rPr kumimoji="0" lang="ru-RU" sz="1600" b="1" i="0" u="none" strike="noStrike" kern="1200" cap="none" spc="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631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600" b="0" i="0" u="none" strike="noStrike" kern="1200" cap="none" spc="6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диссертаци</a:t>
            </a:r>
            <a:r>
              <a:rPr kumimoji="0" lang="ru-RU" sz="160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й доктора философии </a:t>
            </a:r>
            <a:r>
              <a:rPr kumimoji="0" lang="en-US" sz="1600" b="0" i="0" u="none" strike="noStrike" kern="1200" cap="none" spc="6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object 9">
            <a:extLst>
              <a:ext uri="{FF2B5EF4-FFF2-40B4-BE49-F238E27FC236}">
                <a16:creationId xmlns:a16="http://schemas.microsoft.com/office/drawing/2014/main" id="{2278496C-8002-4DD9-B263-D817333F3FBD}"/>
              </a:ext>
            </a:extLst>
          </p:cNvPr>
          <p:cNvGrpSpPr/>
          <p:nvPr/>
        </p:nvGrpSpPr>
        <p:grpSpPr>
          <a:xfrm>
            <a:off x="7037404" y="1050370"/>
            <a:ext cx="5158155" cy="5345739"/>
            <a:chOff x="10760686" y="-49992"/>
            <a:chExt cx="7533005" cy="10336991"/>
          </a:xfrm>
        </p:grpSpPr>
        <p:pic>
          <p:nvPicPr>
            <p:cNvPr id="44" name="object 10">
              <a:extLst>
                <a:ext uri="{FF2B5EF4-FFF2-40B4-BE49-F238E27FC236}">
                  <a16:creationId xmlns:a16="http://schemas.microsoft.com/office/drawing/2014/main" id="{11F9FDB0-B30D-4EFB-B61D-62B592D35B2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0686" y="0"/>
              <a:ext cx="7527313" cy="10286999"/>
            </a:xfrm>
            <a:prstGeom prst="rect">
              <a:avLst/>
            </a:prstGeom>
          </p:spPr>
        </p:pic>
        <p:sp>
          <p:nvSpPr>
            <p:cNvPr id="45" name="object 11">
              <a:extLst>
                <a:ext uri="{FF2B5EF4-FFF2-40B4-BE49-F238E27FC236}">
                  <a16:creationId xmlns:a16="http://schemas.microsoft.com/office/drawing/2014/main" id="{B14F5A08-8218-4F87-9406-DB98DF681F01}"/>
                </a:ext>
              </a:extLst>
            </p:cNvPr>
            <p:cNvSpPr/>
            <p:nvPr/>
          </p:nvSpPr>
          <p:spPr>
            <a:xfrm>
              <a:off x="10760686" y="-49992"/>
              <a:ext cx="7533005" cy="10287000"/>
            </a:xfrm>
            <a:custGeom>
              <a:avLst/>
              <a:gdLst/>
              <a:ahLst/>
              <a:cxnLst/>
              <a:rect l="l" t="t" r="r" b="b"/>
              <a:pathLst>
                <a:path w="7533005" h="10287000">
                  <a:moveTo>
                    <a:pt x="7532511" y="10287000"/>
                  </a:moveTo>
                  <a:lnTo>
                    <a:pt x="0" y="10287000"/>
                  </a:lnTo>
                  <a:lnTo>
                    <a:pt x="0" y="0"/>
                  </a:lnTo>
                  <a:lnTo>
                    <a:pt x="7532511" y="0"/>
                  </a:lnTo>
                  <a:lnTo>
                    <a:pt x="7532511" y="10287000"/>
                  </a:lnTo>
                  <a:close/>
                </a:path>
              </a:pathLst>
            </a:custGeom>
            <a:solidFill>
              <a:schemeClr val="tx2">
                <a:lumMod val="75000"/>
                <a:alpha val="77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71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5">
            <a:extLst>
              <a:ext uri="{FF2B5EF4-FFF2-40B4-BE49-F238E27FC236}">
                <a16:creationId xmlns:a16="http://schemas.microsoft.com/office/drawing/2014/main" id="{BA3D9255-2B57-44CD-BA4F-77BC353D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04" y="292014"/>
            <a:ext cx="7461767" cy="555138"/>
          </a:xfrm>
        </p:spPr>
        <p:txBody>
          <a:bodyPr/>
          <a:lstStyle/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НАУЧНЫХ, НАУЧНО-ТЕХНИЧЕСКИХ ПРОЕКТОВ И ПРОГРАММ, ПРОЕКТОВ КОММЕРЦИАЛИЗАЦИИ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5" descr="C:\Users\Jo\Desktop\Безымянный-1.png">
            <a:extLst>
              <a:ext uri="{FF2B5EF4-FFF2-40B4-BE49-F238E27FC236}">
                <a16:creationId xmlns:a16="http://schemas.microsoft.com/office/drawing/2014/main" id="{D083838C-9B3B-4EE0-AA40-A2DC104F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84" y="243575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9946735-BDDD-4C72-9634-F8224D155FF3}"/>
              </a:ext>
            </a:extLst>
          </p:cNvPr>
          <p:cNvSpPr/>
          <p:nvPr/>
        </p:nvSpPr>
        <p:spPr>
          <a:xfrm>
            <a:off x="-3534" y="6658273"/>
            <a:ext cx="10384539" cy="661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Заголовок 5">
            <a:extLst>
              <a:ext uri="{FF2B5EF4-FFF2-40B4-BE49-F238E27FC236}">
                <a16:creationId xmlns:a16="http://schemas.microsoft.com/office/drawing/2014/main" id="{B8D2BA7E-AFC2-4CFB-97BD-3320C52CBEEE}"/>
              </a:ext>
            </a:extLst>
          </p:cNvPr>
          <p:cNvSpPr txBox="1">
            <a:spLocks/>
          </p:cNvSpPr>
          <p:nvPr/>
        </p:nvSpPr>
        <p:spPr>
          <a:xfrm>
            <a:off x="10381005" y="6519490"/>
            <a:ext cx="2074953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/>
            </a:pPr>
            <a:r>
              <a:rPr kumimoji="0" lang="en-US" sz="1401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www.ncste.kz</a:t>
            </a:r>
            <a:endParaRPr kumimoji="0" lang="ru-RU" sz="1401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8129B7-F4C3-47B6-994F-4371DC6EE0EE}"/>
              </a:ext>
            </a:extLst>
          </p:cNvPr>
          <p:cNvSpPr/>
          <p:nvPr/>
        </p:nvSpPr>
        <p:spPr>
          <a:xfrm>
            <a:off x="180604" y="1010001"/>
            <a:ext cx="10075354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5EEBA95-C025-42E1-A316-919EA60E2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3" r="51367"/>
          <a:stretch/>
        </p:blipFill>
        <p:spPr>
          <a:xfrm>
            <a:off x="123497" y="1876594"/>
            <a:ext cx="5350101" cy="3791822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597C304-13E4-4CBF-9CBD-F2DE53BE573A}"/>
              </a:ext>
            </a:extLst>
          </p:cNvPr>
          <p:cNvSpPr/>
          <p:nvPr/>
        </p:nvSpPr>
        <p:spPr>
          <a:xfrm>
            <a:off x="6370949" y="1302357"/>
            <a:ext cx="5682507" cy="120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проектов и программ подлежащих мониторингу в соответствии с договором №47 от 15 февраля 2022 года заключенного между КН МНВО РК  АО НЦГНТЭ</a:t>
            </a:r>
            <a:endParaRPr kumimoji="0" lang="ru-RU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AA1AFD0-D23A-4998-94DD-392C70B1F1E8}"/>
              </a:ext>
            </a:extLst>
          </p:cNvPr>
          <p:cNvSpPr/>
          <p:nvPr/>
        </p:nvSpPr>
        <p:spPr>
          <a:xfrm>
            <a:off x="5742217" y="2773816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877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8EB8F66-F058-4219-90C7-7D5E82D9BFA7}"/>
              </a:ext>
            </a:extLst>
          </p:cNvPr>
          <p:cNvSpPr/>
          <p:nvPr/>
        </p:nvSpPr>
        <p:spPr>
          <a:xfrm>
            <a:off x="5694106" y="3867455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17FFDF5-2400-40BA-B311-F52F18F8804E}"/>
              </a:ext>
            </a:extLst>
          </p:cNvPr>
          <p:cNvSpPr/>
          <p:nvPr/>
        </p:nvSpPr>
        <p:spPr>
          <a:xfrm>
            <a:off x="5787939" y="4868722"/>
            <a:ext cx="432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BE16280-6F57-4FAA-A755-F772A0F9028E}"/>
              </a:ext>
            </a:extLst>
          </p:cNvPr>
          <p:cNvSpPr/>
          <p:nvPr/>
        </p:nvSpPr>
        <p:spPr>
          <a:xfrm rot="5400000" flipV="1">
            <a:off x="4454333" y="4383494"/>
            <a:ext cx="3878953" cy="457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666C683-1925-4F09-9369-1F7B70034F39}"/>
              </a:ext>
            </a:extLst>
          </p:cNvPr>
          <p:cNvSpPr/>
          <p:nvPr/>
        </p:nvSpPr>
        <p:spPr>
          <a:xfrm>
            <a:off x="6621924" y="2642379"/>
            <a:ext cx="4906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Проектов в рамках конкурсов грантового финансирования.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F56B02D-5306-4BAA-880F-54E4FAA7E7A4}"/>
              </a:ext>
            </a:extLst>
          </p:cNvPr>
          <p:cNvSpPr/>
          <p:nvPr/>
        </p:nvSpPr>
        <p:spPr>
          <a:xfrm>
            <a:off x="6637179" y="3627139"/>
            <a:ext cx="4906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 в рамках конкурсов программно-целевого финансирования и вне конкурсных процедур.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33FBD90-B9F4-4067-ADFB-01DD4FB04BD9}"/>
              </a:ext>
            </a:extLst>
          </p:cNvPr>
          <p:cNvSpPr/>
          <p:nvPr/>
        </p:nvSpPr>
        <p:spPr>
          <a:xfrm>
            <a:off x="6637179" y="4762412"/>
            <a:ext cx="4719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Проектов коммерциализации результатов научной и (или) научно-технической деятельности.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3705A75-857A-4C7A-B420-269A8C31B10E}"/>
              </a:ext>
            </a:extLst>
          </p:cNvPr>
          <p:cNvSpPr/>
          <p:nvPr/>
        </p:nvSpPr>
        <p:spPr>
          <a:xfrm rot="10800000">
            <a:off x="5694106" y="5645556"/>
            <a:ext cx="5662939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DDA253A-AF4C-4C43-81B1-987A45314AA1}"/>
              </a:ext>
            </a:extLst>
          </p:cNvPr>
          <p:cNvSpPr/>
          <p:nvPr/>
        </p:nvSpPr>
        <p:spPr>
          <a:xfrm>
            <a:off x="6567408" y="5870920"/>
            <a:ext cx="5801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количество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объектов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мониторинга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BC08EB-44A2-4165-A21E-4EBAE9D372FD}"/>
              </a:ext>
            </a:extLst>
          </p:cNvPr>
          <p:cNvSpPr txBox="1"/>
          <p:nvPr/>
        </p:nvSpPr>
        <p:spPr>
          <a:xfrm>
            <a:off x="5624596" y="5870921"/>
            <a:ext cx="746356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1048</a:t>
            </a:r>
            <a:endParaRPr kumimoji="0" lang="ru-RU" sz="18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3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293" y="208187"/>
            <a:ext cx="8327144" cy="529031"/>
          </a:xfrm>
        </p:spPr>
        <p:txBody>
          <a:bodyPr>
            <a:normAutofit fontScale="90000"/>
          </a:bodyPr>
          <a:lstStyle/>
          <a:p>
            <a:pPr algn="l"/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ВОССТАНОВЛЕНИЕ НАЦИОНАЛЬНОЙ СИСТЕМЫ НАУЧНО-ТЕХНИЧЕСКОЙ ИНФОРМАЦИИ  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Поручение главы государства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Токаева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К.К.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84" y="243575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>
            <a:off x="-3534" y="6658273"/>
            <a:ext cx="10384539" cy="661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Заголовок 5"/>
          <p:cNvSpPr txBox="1">
            <a:spLocks/>
          </p:cNvSpPr>
          <p:nvPr/>
        </p:nvSpPr>
        <p:spPr>
          <a:xfrm>
            <a:off x="10381005" y="6519490"/>
            <a:ext cx="2074953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40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www.ncste.kz</a:t>
            </a:r>
            <a:endParaRPr lang="ru-RU" sz="1401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>
            <a:off x="41204" y="1234557"/>
            <a:ext cx="9706804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B611B03-E30C-44F3-851C-1F770CCBE068}"/>
              </a:ext>
            </a:extLst>
          </p:cNvPr>
          <p:cNvSpPr/>
          <p:nvPr/>
        </p:nvSpPr>
        <p:spPr>
          <a:xfrm>
            <a:off x="510347" y="1766866"/>
            <a:ext cx="2633241" cy="3694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ru-RU" sz="18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ПУТЬ РЕАЛИЗАЦИИ</a:t>
            </a:r>
            <a:endParaRPr lang="ru-RU" sz="180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31024" y="1648057"/>
            <a:ext cx="609875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Восстановление национальной системы научно-технической информации (НТИ) на базе НЦГНТЭ, с наделением последнего дополнительными функциями.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B611B03-E30C-44F3-851C-1F770CCBE068}"/>
              </a:ext>
            </a:extLst>
          </p:cNvPr>
          <p:cNvSpPr/>
          <p:nvPr/>
        </p:nvSpPr>
        <p:spPr>
          <a:xfrm>
            <a:off x="510347" y="3192583"/>
            <a:ext cx="2633241" cy="1423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401" b="1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Форма</a:t>
            </a:r>
            <a:r>
              <a:rPr lang="en-US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1401" b="1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завершения</a:t>
            </a:r>
            <a:r>
              <a:rPr lang="en-US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:</a:t>
            </a:r>
          </a:p>
          <a:p>
            <a:pPr algn="ctr">
              <a:buClr>
                <a:srgbClr val="000000"/>
              </a:buClr>
            </a:pPr>
            <a:r>
              <a:rPr lang="en-US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ПП РК</a:t>
            </a:r>
            <a:r>
              <a:rPr lang="ru-RU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;</a:t>
            </a:r>
          </a:p>
          <a:p>
            <a:pPr algn="ctr">
              <a:buClr>
                <a:srgbClr val="000000"/>
              </a:buClr>
            </a:pPr>
            <a:endParaRPr lang="en-US" sz="1401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</a:pPr>
            <a:r>
              <a:rPr lang="en-US" sz="1401" b="1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изменения</a:t>
            </a:r>
            <a:r>
              <a:rPr lang="en-US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 в </a:t>
            </a:r>
            <a:r>
              <a:rPr lang="en-US" sz="1401" b="1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Закон</a:t>
            </a:r>
            <a:r>
              <a:rPr lang="en-US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 РК </a:t>
            </a:r>
            <a:endParaRPr lang="ru-RU" sz="1401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</a:pPr>
            <a:r>
              <a:rPr lang="en-US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«О </a:t>
            </a:r>
            <a:r>
              <a:rPr lang="en-US" sz="1401" b="1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науке</a:t>
            </a:r>
            <a:r>
              <a:rPr lang="en-US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»;</a:t>
            </a:r>
          </a:p>
          <a:p>
            <a:pPr algn="ctr">
              <a:buClr>
                <a:srgbClr val="000000"/>
              </a:buClr>
            </a:pPr>
            <a:endParaRPr lang="en-US" sz="1401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B611B03-E30C-44F3-851C-1F770CCBE068}"/>
              </a:ext>
            </a:extLst>
          </p:cNvPr>
          <p:cNvSpPr/>
          <p:nvPr/>
        </p:nvSpPr>
        <p:spPr>
          <a:xfrm>
            <a:off x="510346" y="2527535"/>
            <a:ext cx="2633241" cy="3694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ru-RU" sz="18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ЦЕЛЬ</a:t>
            </a:r>
            <a:endParaRPr lang="ru-RU" sz="180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31024" y="2502748"/>
            <a:ext cx="708869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Оказание современных информационных услуг, ориентированных на поддержку исследований и управленческих решений как в научно-технической и промышленной сферах.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99719" y="3299663"/>
            <a:ext cx="7987431" cy="3079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Планируемые функции:</a:t>
            </a:r>
          </a:p>
          <a:p>
            <a:pPr>
              <a:buClr>
                <a:srgbClr val="000000"/>
              </a:buClr>
            </a:pPr>
            <a:endParaRPr lang="ru-RU" sz="2000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285756" indent="-285756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научно-методическое, информационно-аналитическое обеспечение процесса управления наукой;</a:t>
            </a:r>
          </a:p>
          <a:p>
            <a:pPr marL="285756" indent="-285756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сбор, аналитико-синтетическая обработка НТИ и формирование статистической информации;   </a:t>
            </a:r>
          </a:p>
          <a:p>
            <a:pPr marL="285756" indent="-285756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анализ НТИ (вкл. рейтинговые оценки организаций и исполнителей)</a:t>
            </a:r>
          </a:p>
          <a:p>
            <a:pPr marL="285756" indent="-285756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анализ технологических тенденций и прогнозирование (мониторинг ресурсов НТИ);</a:t>
            </a:r>
          </a:p>
          <a:p>
            <a:pPr marL="285756" indent="-285756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подготовка информационно-аналитических материалов для органов государственного управления; </a:t>
            </a:r>
          </a:p>
          <a:p>
            <a:pPr marL="285756" indent="-285756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1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мониторинг и систематизация научных публикаций в отечественных и зарубежных информационных ресурсах.</a:t>
            </a:r>
          </a:p>
          <a:p>
            <a:pPr marL="285756" indent="-285756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401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8C2E0F-F40D-4145-AC58-4898A9050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7" y="47292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293" y="208187"/>
            <a:ext cx="8565148" cy="529031"/>
          </a:xfrm>
        </p:spPr>
        <p:txBody>
          <a:bodyPr/>
          <a:lstStyle/>
          <a:p>
            <a:pPr algn="l"/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ВОССТАНОВЛЕНИЕ НАЦИОНАЛЬНОЙ СИСТЕМЫ НАУЧНО-ТЕХНИЧЕСКОЙ ИНФОРМАЦИИ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Поручение главы государства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Токаева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К.К.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84" y="243575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>
            <a:off x="-3534" y="6642432"/>
            <a:ext cx="10130367" cy="819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Заголовок 5"/>
          <p:cNvSpPr txBox="1">
            <a:spLocks/>
          </p:cNvSpPr>
          <p:nvPr/>
        </p:nvSpPr>
        <p:spPr>
          <a:xfrm>
            <a:off x="10146517" y="6503647"/>
            <a:ext cx="2074953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40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www.ncste.kz</a:t>
            </a:r>
            <a:endParaRPr lang="ru-RU" sz="1401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>
            <a:off x="251670" y="1057320"/>
            <a:ext cx="8259359" cy="661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01F573-B4FA-4937-9AC5-CD4579890C43}"/>
              </a:ext>
            </a:extLst>
          </p:cNvPr>
          <p:cNvSpPr/>
          <p:nvPr/>
        </p:nvSpPr>
        <p:spPr>
          <a:xfrm>
            <a:off x="4039849" y="1355359"/>
            <a:ext cx="388067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Ожидаемые результаты:</a:t>
            </a:r>
            <a:endParaRPr lang="ru-RU" sz="180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A3D1F87-7D49-4407-8CCD-2591A3AB37D0}"/>
              </a:ext>
            </a:extLst>
          </p:cNvPr>
          <p:cNvSpPr/>
          <p:nvPr/>
        </p:nvSpPr>
        <p:spPr>
          <a:xfrm>
            <a:off x="498431" y="2061205"/>
            <a:ext cx="4989882" cy="1169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• качественное информационное, аналитическое обеспечение государственного и экономического планирования, политики в области науки;</a:t>
            </a:r>
          </a:p>
          <a:p>
            <a:pPr algn="ctr">
              <a:spcBef>
                <a:spcPts val="601"/>
              </a:spcBef>
              <a:spcAft>
                <a:spcPts val="601"/>
              </a:spcAft>
            </a:pPr>
            <a:endParaRPr lang="ru-RU" sz="180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2A654A1-A3C6-4D52-A33D-BC723E376495}"/>
              </a:ext>
            </a:extLst>
          </p:cNvPr>
          <p:cNvSpPr/>
          <p:nvPr/>
        </p:nvSpPr>
        <p:spPr>
          <a:xfrm>
            <a:off x="498430" y="3429000"/>
            <a:ext cx="498988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• получение объективной картины о состоянии отечественной науки, результативности  научных исследований и разработок, их ресурсной обеспеченности в отраслевом, институциональном и региональном разрезах в сопоставлении с мировыми научными трендами;</a:t>
            </a:r>
          </a:p>
          <a:p>
            <a:pPr algn="ctr">
              <a:spcBef>
                <a:spcPts val="601"/>
              </a:spcBef>
              <a:spcAft>
                <a:spcPts val="601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4110C6B-3BBE-4E23-BAFD-8338C3E031C3}"/>
              </a:ext>
            </a:extLst>
          </p:cNvPr>
          <p:cNvSpPr/>
          <p:nvPr/>
        </p:nvSpPr>
        <p:spPr>
          <a:xfrm>
            <a:off x="498431" y="5338296"/>
            <a:ext cx="498988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8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• </a:t>
            </a: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определение места казахстанской науки в мировой научной среде, выявление перспективных направлений её развития;</a:t>
            </a:r>
          </a:p>
          <a:p>
            <a:pPr algn="just">
              <a:buClr>
                <a:srgbClr val="000000"/>
              </a:buClr>
            </a:pPr>
            <a:endParaRPr lang="ru-RU" sz="14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F933D6-97A4-4281-8DEC-F4099C07FE02}"/>
              </a:ext>
            </a:extLst>
          </p:cNvPr>
          <p:cNvSpPr/>
          <p:nvPr/>
        </p:nvSpPr>
        <p:spPr>
          <a:xfrm>
            <a:off x="6144607" y="2043502"/>
            <a:ext cx="5392661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• выработка рекомендаций для профильных органов государственного управления;</a:t>
            </a:r>
          </a:p>
          <a:p>
            <a:pPr algn="ctr">
              <a:spcBef>
                <a:spcPts val="601"/>
              </a:spcBef>
              <a:spcAft>
                <a:spcPts val="601"/>
              </a:spcAf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65B77B7-5AA9-419D-AF57-4384724C75EF}"/>
              </a:ext>
            </a:extLst>
          </p:cNvPr>
          <p:cNvSpPr/>
          <p:nvPr/>
        </p:nvSpPr>
        <p:spPr>
          <a:xfrm>
            <a:off x="6107915" y="5102467"/>
            <a:ext cx="5585654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• регулярный и системный </a:t>
            </a:r>
            <a:r>
              <a:rPr lang="ru-RU" sz="1400" b="1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библиометрический</a:t>
            </a: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 анализ научных публикаций Казахстана в отечественной и зарубежных базах цитирования, отражающий публикационную активность и цитируемость казахстанских трудов как в целом по стране, так и по областям знания.</a:t>
            </a:r>
          </a:p>
          <a:p>
            <a:pPr algn="just">
              <a:buClr>
                <a:srgbClr val="000000"/>
              </a:buClr>
            </a:pPr>
            <a:endParaRPr lang="ru-RU" sz="14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2BCC034-44DB-45F8-9CBE-7BC5F66A0CA6}"/>
              </a:ext>
            </a:extLst>
          </p:cNvPr>
          <p:cNvSpPr/>
          <p:nvPr/>
        </p:nvSpPr>
        <p:spPr>
          <a:xfrm>
            <a:off x="6144607" y="4205430"/>
            <a:ext cx="5414624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• ориентация региональной науки на решение конкретных, локальных задач;</a:t>
            </a:r>
          </a:p>
          <a:p>
            <a:pPr algn="just">
              <a:buClr>
                <a:srgbClr val="000000"/>
              </a:buClr>
            </a:pPr>
            <a:endParaRPr lang="ru-RU" sz="14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7BC1DC-E35F-4B22-8451-FAF874B09A08}"/>
              </a:ext>
            </a:extLst>
          </p:cNvPr>
          <p:cNvSpPr/>
          <p:nvPr/>
        </p:nvSpPr>
        <p:spPr>
          <a:xfrm>
            <a:off x="6122644" y="3205734"/>
            <a:ext cx="5414624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 panose="020B0604020202020204"/>
              </a:rPr>
              <a:t>• укрепление связи по линии государство-наука-экономика, повышение «технологичности» науки;</a:t>
            </a:r>
          </a:p>
          <a:p>
            <a:pPr algn="just">
              <a:buClr>
                <a:srgbClr val="000000"/>
              </a:buClr>
            </a:pPr>
            <a:endParaRPr lang="ru-RU" sz="14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235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293" y="208187"/>
            <a:ext cx="8921512" cy="440043"/>
          </a:xfrm>
        </p:spPr>
        <p:txBody>
          <a:bodyPr/>
          <a:lstStyle/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СОЗДАНИЕ НАЦИОНАЛЬНОГО ИНДЕКСА НАУЧНОГО ЦИТИРОВАНИЯ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Поручение главы государства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Токаева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К.К.</a:t>
            </a:r>
            <a:endParaRPr lang="ru-R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5" descr="C:\Users\Jo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84" y="243575"/>
            <a:ext cx="665195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>
            <a:off x="1" y="6677839"/>
            <a:ext cx="10117044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Заголовок 5"/>
          <p:cNvSpPr txBox="1">
            <a:spLocks/>
          </p:cNvSpPr>
          <p:nvPr/>
        </p:nvSpPr>
        <p:spPr>
          <a:xfrm>
            <a:off x="10117047" y="6486572"/>
            <a:ext cx="2074953" cy="27757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0" marR="0" indent="0" algn="r" defTabSz="990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9184" algn="l"/>
              </a:tabLst>
              <a:defRPr sz="2925" b="1" i="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40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www.ncste.kz</a:t>
            </a:r>
            <a:endParaRPr lang="ru-RU" sz="1401" spc="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BA31630-AFEE-4EB4-899E-DA13F39C726E}"/>
              </a:ext>
            </a:extLst>
          </p:cNvPr>
          <p:cNvSpPr/>
          <p:nvPr/>
        </p:nvSpPr>
        <p:spPr>
          <a:xfrm flipV="1">
            <a:off x="176299" y="734527"/>
            <a:ext cx="955493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4000">
                <a:srgbClr val="AED2E8"/>
              </a:gs>
              <a:gs pos="68000">
                <a:srgbClr val="B6CBE4"/>
              </a:gs>
              <a:gs pos="38000">
                <a:srgbClr val="B6CBE4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B611B03-E30C-44F3-851C-1F770CCBE068}"/>
              </a:ext>
            </a:extLst>
          </p:cNvPr>
          <p:cNvSpPr/>
          <p:nvPr/>
        </p:nvSpPr>
        <p:spPr>
          <a:xfrm>
            <a:off x="282359" y="964627"/>
            <a:ext cx="1652633" cy="3694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ru-RU" sz="1801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37591" y="936387"/>
            <a:ext cx="7663346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Создание национального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библиометрического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инструмента системы научно-технической информации с перспективой масштабирования на региональный уровень</a:t>
            </a:r>
            <a:endParaRPr lang="ru-RU" sz="14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B611B03-E30C-44F3-851C-1F770CCBE068}"/>
              </a:ext>
            </a:extLst>
          </p:cNvPr>
          <p:cNvSpPr/>
          <p:nvPr/>
        </p:nvSpPr>
        <p:spPr>
          <a:xfrm>
            <a:off x="971207" y="1832450"/>
            <a:ext cx="417229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defTabSz="914422">
              <a:spcBef>
                <a:spcPts val="601"/>
              </a:spcBef>
              <a:spcAft>
                <a:spcPts val="601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CFC16D7-74C7-4010-B23D-1B4B044207B4}"/>
              </a:ext>
            </a:extLst>
          </p:cNvPr>
          <p:cNvSpPr/>
          <p:nvPr/>
        </p:nvSpPr>
        <p:spPr>
          <a:xfrm>
            <a:off x="6171225" y="1822007"/>
            <a:ext cx="504956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defTabSz="914422">
              <a:spcBef>
                <a:spcPts val="601"/>
              </a:spcBef>
              <a:spcAft>
                <a:spcPts val="601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995C2A1-C27A-42CE-BEC6-9F9AA00E26E1}"/>
              </a:ext>
            </a:extLst>
          </p:cNvPr>
          <p:cNvCxnSpPr>
            <a:cxnSpLocks/>
          </p:cNvCxnSpPr>
          <p:nvPr/>
        </p:nvCxnSpPr>
        <p:spPr>
          <a:xfrm>
            <a:off x="5702294" y="2148048"/>
            <a:ext cx="0" cy="374924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дзаголовок 2">
            <a:extLst>
              <a:ext uri="{FF2B5EF4-FFF2-40B4-BE49-F238E27FC236}">
                <a16:creationId xmlns:a16="http://schemas.microsoft.com/office/drawing/2014/main" id="{F05DA19D-E194-4DDD-B3C9-F63E5243499F}"/>
              </a:ext>
            </a:extLst>
          </p:cNvPr>
          <p:cNvSpPr txBox="1">
            <a:spLocks/>
          </p:cNvSpPr>
          <p:nvPr/>
        </p:nvSpPr>
        <p:spPr>
          <a:xfrm>
            <a:off x="674806" y="2279590"/>
            <a:ext cx="4558557" cy="1832482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>
            <a:noAutofit/>
          </a:bodyPr>
          <a:lstStyle>
            <a:defPPr>
              <a:defRPr lang="ru-RU"/>
            </a:defPPr>
            <a:lvl1pPr marL="504000" indent="-514350">
              <a:spcBef>
                <a:spcPts val="600"/>
              </a:spcBef>
              <a:buClr>
                <a:srgbClr val="CA6086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1pPr>
            <a:lvl2pPr marL="712788" lvl="1" indent="-173038">
              <a:spcBef>
                <a:spcPts val="600"/>
              </a:spcBef>
              <a:buFont typeface="Raleway" panose="020B0503030101060003" pitchFamily="34" charset="-52"/>
              <a:buChar char="-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6" indent="-285756" algn="just"/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</a:rPr>
              <a:t>База данных по публикациям в 189 казахстанских научных журналах (более 198 тысяч статей, более 500 тысяч ссылок).</a:t>
            </a:r>
          </a:p>
          <a:p>
            <a:pPr marL="0" indent="0" algn="just">
              <a:buNone/>
            </a:pPr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6" indent="-285756" algn="just"/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</a:rPr>
              <a:t>Функция поиска по отдельным критериям: автор, название журнала, год публикации.</a:t>
            </a:r>
          </a:p>
          <a:p>
            <a:endParaRPr lang="ru-RU" altLang="en-US" sz="1401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22">
              <a:buNone/>
              <a:defRPr/>
            </a:pPr>
            <a:r>
              <a:rPr lang="ru-RU" sz="140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Подзаголовок 2">
            <a:extLst>
              <a:ext uri="{FF2B5EF4-FFF2-40B4-BE49-F238E27FC236}">
                <a16:creationId xmlns:a16="http://schemas.microsoft.com/office/drawing/2014/main" id="{F05DA19D-E194-4DDD-B3C9-F63E5243499F}"/>
              </a:ext>
            </a:extLst>
          </p:cNvPr>
          <p:cNvSpPr txBox="1">
            <a:spLocks/>
          </p:cNvSpPr>
          <p:nvPr/>
        </p:nvSpPr>
        <p:spPr>
          <a:xfrm>
            <a:off x="5854638" y="2263577"/>
            <a:ext cx="5489637" cy="3761502"/>
          </a:xfrm>
          <a:prstGeom prst="rect">
            <a:avLst/>
          </a:prstGeom>
          <a:ln>
            <a:noFill/>
          </a:ln>
        </p:spPr>
        <p:txBody>
          <a:bodyPr vert="horz" lIns="91440" tIns="45721" rIns="91440" bIns="45721" rtlCol="0">
            <a:noAutofit/>
          </a:bodyPr>
          <a:lstStyle>
            <a:defPPr>
              <a:defRPr lang="ru-RU"/>
            </a:defPPr>
            <a:lvl1pPr marL="504000" indent="-514350">
              <a:spcBef>
                <a:spcPts val="600"/>
              </a:spcBef>
              <a:buClr>
                <a:srgbClr val="CA6086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1pPr>
            <a:lvl2pPr marL="712788" lvl="1" indent="-173038">
              <a:spcBef>
                <a:spcPts val="600"/>
              </a:spcBef>
              <a:buFont typeface="Raleway" panose="020B0503030101060003" pitchFamily="34" charset="-52"/>
              <a:buChar char="-"/>
              <a:defRPr sz="1400">
                <a:solidFill>
                  <a:schemeClr val="bg1"/>
                </a:solidFill>
                <a:latin typeface="Raleway" panose="020B0503030101060003" pitchFamily="34" charset="-52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6" indent="-285756" algn="just"/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Объединение научной литературы, поисковых систем, баз данных и в общую страновую информационную научную инфраструктуру, т.е. создание национального инструмента наукометрии.</a:t>
            </a:r>
          </a:p>
          <a:p>
            <a:pPr marL="285756" indent="-285756" algn="just"/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Внедрение национального </a:t>
            </a:r>
            <a:r>
              <a:rPr lang="ru-RU" sz="1401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библиометрического</a:t>
            </a:r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инструмента с перспективой масштабирования на региональный уровень .</a:t>
            </a:r>
          </a:p>
          <a:p>
            <a:pPr marL="285756" indent="-285756" algn="just"/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Повышение субъектности казахстанской науки в системе глобальных научных координат.</a:t>
            </a:r>
          </a:p>
          <a:p>
            <a:pPr marL="285756" indent="-285756" algn="just"/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Повышение транспарентности процесса финансирования научных проектов.        </a:t>
            </a:r>
          </a:p>
          <a:p>
            <a:pPr marL="285756" indent="-285756" algn="just"/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Повышение требований к редакционной политике научных журналов.</a:t>
            </a:r>
          </a:p>
          <a:p>
            <a:pPr marL="285756" indent="-285756" algn="just"/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Создание условий для интеграции </a:t>
            </a:r>
            <a:r>
              <a:rPr lang="ru-RU" sz="1401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КазИНЦ</a:t>
            </a:r>
            <a:r>
              <a:rPr lang="ru-RU" sz="140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в международные базы цитирования (интеграция казахстанской науки в мировое сообщество ученых).</a:t>
            </a:r>
          </a:p>
          <a:p>
            <a:pPr marL="285756" indent="-285756" algn="just"/>
            <a:endParaRPr lang="ru-RU" sz="140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285756" indent="-285756" algn="just"/>
            <a:endParaRPr lang="ru-RU" sz="140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0" indent="0" algn="just">
              <a:buNone/>
            </a:pPr>
            <a:endParaRPr lang="ru-RU" sz="140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285756" indent="-285756" algn="just"/>
            <a:endParaRPr lang="ru-RU" sz="140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285756" indent="-285756" algn="just"/>
            <a:endParaRPr lang="ru-RU" sz="140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285756" indent="-285756" algn="just"/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Функционирование национального </a:t>
            </a:r>
            <a:r>
              <a:rPr lang="ru-RU" sz="140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библиометрического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инструмента с перспективой масштабирования на региональный уровень</a:t>
            </a:r>
            <a:endParaRPr lang="ru-RU" sz="1401" kern="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/>
            </a:endParaRPr>
          </a:p>
          <a:p>
            <a:pPr marL="285756" indent="-285756" algn="just"/>
            <a:endParaRPr lang="ru-RU" sz="14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6" indent="-285756" algn="just"/>
            <a:endParaRPr lang="ru-RU" sz="14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22">
              <a:buNone/>
              <a:defRPr/>
            </a:pPr>
            <a:endParaRPr lang="ru-RU" sz="140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957E47-CDB6-4CD8-980A-46188FEF9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2" y="4220658"/>
            <a:ext cx="4735313" cy="23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5021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1615</TotalTime>
  <Words>1218</Words>
  <Application>Microsoft Office PowerPoint</Application>
  <PresentationFormat>Широкоэкранный</PresentationFormat>
  <Paragraphs>180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Raleway</vt:lpstr>
      <vt:lpstr>Tahoma</vt:lpstr>
      <vt:lpstr>Times New Roman</vt:lpstr>
      <vt:lpstr>Wingdings</vt:lpstr>
      <vt:lpstr>1_Тема Office</vt:lpstr>
      <vt:lpstr>Презентация PowerPoint</vt:lpstr>
      <vt:lpstr>ОСНОВНЫЕ НАПРАВЛЕНИЯ</vt:lpstr>
      <vt:lpstr>   </vt:lpstr>
      <vt:lpstr>Организация работы Национальных научных советов</vt:lpstr>
      <vt:lpstr>Презентация PowerPoint</vt:lpstr>
      <vt:lpstr>МОНИТОРИНГ НАУЧНЫХ, НАУЧНО-ТЕХНИЧЕСКИХ ПРОЕКТОВ И ПРОГРАММ, ПРОЕКТОВ КОММЕРЦИАЛИЗАЦИИ</vt:lpstr>
      <vt:lpstr>  ВОССТАНОВЛЕНИЕ НАЦИОНАЛЬНОЙ СИСТЕМЫ НАУЧНО-ТЕХНИЧЕСКОЙ ИНФОРМАЦИИ   Поручение главы государства Токаева К.К. </vt:lpstr>
      <vt:lpstr>  ВОССТАНОВЛЕНИЕ НАЦИОНАЛЬНОЙ СИСТЕМЫ НАУЧНО-ТЕХНИЧЕСКОЙ ИНФОРМАЦИИ Поручение главы государства Токаева К.К. </vt:lpstr>
      <vt:lpstr>СОЗДАНИЕ НАЦИОНАЛЬНОГО ИНДЕКСА НАУЧНОГО ЦИТИРОВАНИЯ  Поручение главы государства Токаева К.К.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НАЦИОНАЛЬНОГО ЦЕНТРА ГОСУДАРСТВЕННОЙ  НАУЧНО-ТЕХНИЧЕСКОЙ ЭКСПЕРТИЗЫ</dc:title>
  <dc:creator>Антон Морозов</dc:creator>
  <cp:lastModifiedBy>Толкын Садырова</cp:lastModifiedBy>
  <cp:revision>179</cp:revision>
  <cp:lastPrinted>2023-03-29T02:30:46Z</cp:lastPrinted>
  <dcterms:created xsi:type="dcterms:W3CDTF">2021-12-27T03:45:39Z</dcterms:created>
  <dcterms:modified xsi:type="dcterms:W3CDTF">2025-02-24T05:18:31Z</dcterms:modified>
</cp:coreProperties>
</file>