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360" r:id="rId3"/>
    <p:sldId id="359" r:id="rId4"/>
    <p:sldId id="362" r:id="rId5"/>
    <p:sldId id="271" r:id="rId6"/>
    <p:sldId id="266" r:id="rId7"/>
    <p:sldId id="272" r:id="rId8"/>
    <p:sldId id="273" r:id="rId9"/>
    <p:sldId id="261" r:id="rId10"/>
    <p:sldId id="262" r:id="rId11"/>
    <p:sldId id="259" r:id="rId12"/>
    <p:sldId id="260" r:id="rId13"/>
    <p:sldId id="363" r:id="rId14"/>
  </p:sldIdLst>
  <p:sldSz cx="18288000" cy="10287000"/>
  <p:notesSz cx="6858000" cy="9144000"/>
  <p:embeddedFontLst>
    <p:embeddedFont>
      <p:font typeface="Aptos Bold" panose="020B0604020202020204" charset="0"/>
      <p:regular r:id="rId16"/>
      <p:bold r:id="rId17"/>
    </p:embeddedFont>
    <p:embeddedFont>
      <p:font typeface="Calibri (MS)" panose="020B0604020202020204" charset="0"/>
      <p:regular r:id="rId18"/>
    </p:embeddedFont>
    <p:embeddedFont>
      <p:font typeface="Calibri (MS) Bold" panose="020B0604020202020204" charset="0"/>
      <p:regular r:id="rId19"/>
    </p:embeddedFont>
    <p:embeddedFont>
      <p:font typeface="DM Sans Bold" panose="020B0604020202020204" charset="0"/>
      <p:regular r:id="rId20"/>
    </p:embeddedFont>
    <p:embeddedFont>
      <p:font typeface="Evolventa" panose="020B0604020202020204" charset="0"/>
      <p:regular r:id="rId21"/>
    </p:embeddedFont>
    <p:embeddedFont>
      <p:font typeface="Evolventa Bold" panose="020B0604020202020204" charset="0"/>
      <p:regular r:id="rId22"/>
    </p:embeddedFont>
    <p:embeddedFont>
      <p:font typeface="Georgia" panose="02040502050405020303" pitchFamily="18" charset="0"/>
      <p:regular r:id="rId23"/>
      <p:bold r:id="rId24"/>
      <p:italic r:id="rId25"/>
      <p:boldItalic r:id="rId26"/>
    </p:embeddedFont>
    <p:embeddedFont>
      <p:font typeface="Open Sans Bold" panose="020B0604020202020204" charset="0"/>
      <p:regular r:id="rId27"/>
    </p:embeddedFont>
    <p:embeddedFont>
      <p:font typeface="Proxima Nova" panose="020B0604020202020204" charset="0"/>
      <p:regular r:id="rId28"/>
    </p:embeddedFont>
    <p:embeddedFont>
      <p:font typeface="Proxima Nova Bold" panose="020B0604020202020204" charset="0"/>
      <p:regular r:id="rId29"/>
    </p:embeddedFont>
    <p:embeddedFont>
      <p:font typeface="Proxima Nova Italics" panose="020B0604020202020204" charset="0"/>
      <p:regular r:id="rId30"/>
    </p:embeddedFont>
    <p:embeddedFont>
      <p:font typeface="Times New Roman 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AAD69-D34D-4256-AEC7-5D9083EC9DD8}" type="datetimeFigureOut">
              <a:rPr lang="ru-KZ" smtClean="0"/>
              <a:t>11.06.2026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975B9-473D-484D-BE81-6EE8391CBF7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87187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38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252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12" Type="http://schemas.openxmlformats.org/officeDocument/2006/relationships/image" Target="../media/image21.png"/><Relationship Id="rId2" Type="http://schemas.openxmlformats.org/officeDocument/2006/relationships/image" Target="../media/image8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3.jpe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5.jpeg"/><Relationship Id="rId7" Type="http://schemas.openxmlformats.org/officeDocument/2006/relationships/image" Target="../media/image28.sv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sv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6.png"/><Relationship Id="rId9" Type="http://schemas.openxmlformats.org/officeDocument/2006/relationships/image" Target="../media/image30.svg"/><Relationship Id="rId1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4239008" y="570062"/>
            <a:ext cx="2271884" cy="67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3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НАЦИОНАЛЬНЫЙ ЦЕНТР ГОСУДАРСТВЕННОЙ НАУЧНО-ТЕХНИЧЕСКОЙ ЭКСПЕРТИЗЫ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511283" y="247402"/>
            <a:ext cx="1402471" cy="1349683"/>
            <a:chOff x="0" y="0"/>
            <a:chExt cx="1869961" cy="1799577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869961" cy="1799577"/>
              <a:chOff x="0" y="0"/>
              <a:chExt cx="1869961" cy="179957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869948" cy="1799590"/>
              </a:xfrm>
              <a:custGeom>
                <a:avLst/>
                <a:gdLst/>
                <a:ahLst/>
                <a:cxnLst/>
                <a:rect l="l" t="t" r="r" b="b"/>
                <a:pathLst>
                  <a:path w="1869948" h="1799590">
                    <a:moveTo>
                      <a:pt x="0" y="899795"/>
                    </a:moveTo>
                    <a:cubicBezTo>
                      <a:pt x="0" y="402844"/>
                      <a:pt x="418592" y="0"/>
                      <a:pt x="934974" y="0"/>
                    </a:cubicBezTo>
                    <a:cubicBezTo>
                      <a:pt x="1451356" y="0"/>
                      <a:pt x="1869948" y="402844"/>
                      <a:pt x="1869948" y="899795"/>
                    </a:cubicBezTo>
                    <a:cubicBezTo>
                      <a:pt x="1869948" y="1396746"/>
                      <a:pt x="1451356" y="1799590"/>
                      <a:pt x="934974" y="1799590"/>
                    </a:cubicBezTo>
                    <a:cubicBezTo>
                      <a:pt x="418592" y="1799590"/>
                      <a:pt x="0" y="1396746"/>
                      <a:pt x="0" y="8997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 cap="sq">
                <a:solidFill>
                  <a:srgbClr val="385D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KZ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206946" y="138697"/>
              <a:ext cx="1455852" cy="1455852"/>
              <a:chOff x="0" y="0"/>
              <a:chExt cx="1455852" cy="1455852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455801" cy="1455801"/>
              </a:xfrm>
              <a:custGeom>
                <a:avLst/>
                <a:gdLst/>
                <a:ahLst/>
                <a:cxnLst/>
                <a:rect l="l" t="t" r="r" b="b"/>
                <a:pathLst>
                  <a:path w="1455801" h="1455801">
                    <a:moveTo>
                      <a:pt x="0" y="0"/>
                    </a:moveTo>
                    <a:lnTo>
                      <a:pt x="1455801" y="0"/>
                    </a:lnTo>
                    <a:lnTo>
                      <a:pt x="1455801" y="1455801"/>
                    </a:lnTo>
                    <a:lnTo>
                      <a:pt x="0" y="14558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3" b="-3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-1777112" y="3573485"/>
            <a:ext cx="20436935" cy="2499398"/>
            <a:chOff x="-2865247" y="-76200"/>
            <a:chExt cx="27249247" cy="3332530"/>
          </a:xfrm>
        </p:grpSpPr>
        <p:sp>
          <p:nvSpPr>
            <p:cNvPr id="11" name="Freeform 11"/>
            <p:cNvSpPr/>
            <p:nvPr/>
          </p:nvSpPr>
          <p:spPr>
            <a:xfrm>
              <a:off x="-2865247" y="19048"/>
              <a:ext cx="24384005" cy="3237282"/>
            </a:xfrm>
            <a:custGeom>
              <a:avLst/>
              <a:gdLst/>
              <a:ahLst/>
              <a:cxnLst/>
              <a:rect l="l" t="t" r="r" b="b"/>
              <a:pathLst>
                <a:path w="24384005" h="3237282">
                  <a:moveTo>
                    <a:pt x="0" y="0"/>
                  </a:moveTo>
                  <a:lnTo>
                    <a:pt x="24384005" y="0"/>
                  </a:lnTo>
                  <a:lnTo>
                    <a:pt x="24384005" y="3237282"/>
                  </a:lnTo>
                  <a:lnTo>
                    <a:pt x="0" y="323728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86400" r="7062" b="-86400"/>
              </a:stretch>
            </a:blipFill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24384000" cy="33134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spc="51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НАПРАВЛЕНИЯ РАБОТЫ И ПРОДУКТЫ </a:t>
              </a:r>
              <a:endParaRPr lang="ru-RU" sz="4400" spc="5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algn="l">
                <a:lnSpc>
                  <a:spcPts val="5280"/>
                </a:lnSpc>
              </a:pPr>
              <a:r>
                <a:rPr lang="en-US" sz="4400" spc="51" dirty="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ЦЕНТРА НАУЧНО-ТЕХНИЧЕСКОЙ ИНФОРМАЦИИ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5603" y="7796774"/>
            <a:ext cx="18288000" cy="1294326"/>
            <a:chOff x="0" y="0"/>
            <a:chExt cx="24384000" cy="172576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0" cy="1725819"/>
            </a:xfrm>
            <a:custGeom>
              <a:avLst/>
              <a:gdLst/>
              <a:ahLst/>
              <a:cxnLst/>
              <a:rect l="l" t="t" r="r" b="b"/>
              <a:pathLst>
                <a:path w="24384000" h="1725819">
                  <a:moveTo>
                    <a:pt x="0" y="0"/>
                  </a:moveTo>
                  <a:lnTo>
                    <a:pt x="24384000" y="0"/>
                  </a:lnTo>
                  <a:lnTo>
                    <a:pt x="24384000" y="1725819"/>
                  </a:lnTo>
                  <a:lnTo>
                    <a:pt x="0" y="1725819"/>
                  </a:lnTo>
                  <a:close/>
                </a:path>
              </a:pathLst>
            </a:custGeom>
            <a:solidFill>
              <a:srgbClr val="094886">
                <a:alpha val="16863"/>
              </a:srgbClr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4384000" cy="174481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4199"/>
                </a:lnSpc>
              </a:pPr>
              <a:r>
                <a:rPr lang="en-US" sz="3499" dirty="0">
                  <a:solidFill>
                    <a:srgbClr val="FFFFFF">
                      <a:alpha val="65882"/>
                    </a:srgbClr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dirty="0">
                  <a:solidFill>
                    <a:srgbClr val="FFFFFF">
                      <a:alpha val="65882"/>
                    </a:srgbClr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АЙДОС ДЖОЛДАСОВ</a:t>
              </a:r>
            </a:p>
            <a:p>
              <a:pPr algn="l">
                <a:lnSpc>
                  <a:spcPts val="3959"/>
                </a:lnSpc>
              </a:pPr>
              <a:r>
                <a:rPr lang="en-US" sz="2400" dirty="0">
                  <a:solidFill>
                    <a:srgbClr val="FFFFFF">
                      <a:alpha val="65882"/>
                    </a:srgbClr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ДИРЕКТОР ЦЕНТРА НАУЧНО-ТЕХНИЧЕСКОЙ ИНФОРМАЦИИ</a:t>
              </a:r>
              <a:endParaRPr lang="en-US" sz="3299" dirty="0">
                <a:solidFill>
                  <a:srgbClr val="FFFFFF">
                    <a:alpha val="65882"/>
                  </a:srgbClr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159D258-2509-85A3-060F-8EBCE684B4B1}"/>
              </a:ext>
            </a:extLst>
          </p:cNvPr>
          <p:cNvSpPr txBox="1"/>
          <p:nvPr/>
        </p:nvSpPr>
        <p:spPr>
          <a:xfrm>
            <a:off x="8047049" y="9489191"/>
            <a:ext cx="2316151" cy="550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199"/>
              </a:lnSpc>
            </a:pPr>
            <a:r>
              <a:rPr lang="kk-KZ" dirty="0">
                <a:solidFill>
                  <a:srgbClr val="FFFFFF">
                    <a:alpha val="65882"/>
                  </a:srgb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Алматы, 2026 г.</a:t>
            </a:r>
            <a:endParaRPr lang="en-US" sz="1800" dirty="0">
              <a:solidFill>
                <a:srgbClr val="FFFFFF">
                  <a:alpha val="65882"/>
                </a:srgb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01578" y="326450"/>
            <a:ext cx="1085850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Разделы ИС «ВНТИ»</a:t>
            </a:r>
          </a:p>
        </p:txBody>
      </p:sp>
      <p:sp>
        <p:nvSpPr>
          <p:cNvPr id="3" name="Freeform 3"/>
          <p:cNvSpPr/>
          <p:nvPr/>
        </p:nvSpPr>
        <p:spPr>
          <a:xfrm rot="5400000">
            <a:off x="1296039" y="4909655"/>
            <a:ext cx="665593" cy="2698215"/>
          </a:xfrm>
          <a:custGeom>
            <a:avLst/>
            <a:gdLst/>
            <a:ahLst/>
            <a:cxnLst/>
            <a:rect l="l" t="t" r="r" b="b"/>
            <a:pathLst>
              <a:path w="665593" h="2698215">
                <a:moveTo>
                  <a:pt x="0" y="0"/>
                </a:moveTo>
                <a:lnTo>
                  <a:pt x="665594" y="0"/>
                </a:lnTo>
                <a:lnTo>
                  <a:pt x="665594" y="2698215"/>
                </a:lnTo>
                <a:lnTo>
                  <a:pt x="0" y="2698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77632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Freeform 4"/>
          <p:cNvSpPr/>
          <p:nvPr/>
        </p:nvSpPr>
        <p:spPr>
          <a:xfrm rot="5400000">
            <a:off x="13475314" y="5337870"/>
            <a:ext cx="665593" cy="2698215"/>
          </a:xfrm>
          <a:custGeom>
            <a:avLst/>
            <a:gdLst/>
            <a:ahLst/>
            <a:cxnLst/>
            <a:rect l="l" t="t" r="r" b="b"/>
            <a:pathLst>
              <a:path w="665593" h="2698215">
                <a:moveTo>
                  <a:pt x="0" y="0"/>
                </a:moveTo>
                <a:lnTo>
                  <a:pt x="665594" y="0"/>
                </a:lnTo>
                <a:lnTo>
                  <a:pt x="665594" y="2698215"/>
                </a:lnTo>
                <a:lnTo>
                  <a:pt x="0" y="2698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77632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5" name="Freeform 5"/>
          <p:cNvSpPr/>
          <p:nvPr/>
        </p:nvSpPr>
        <p:spPr>
          <a:xfrm rot="5400000">
            <a:off x="4313360" y="5296614"/>
            <a:ext cx="665593" cy="2698215"/>
          </a:xfrm>
          <a:custGeom>
            <a:avLst/>
            <a:gdLst/>
            <a:ahLst/>
            <a:cxnLst/>
            <a:rect l="l" t="t" r="r" b="b"/>
            <a:pathLst>
              <a:path w="665593" h="2698215">
                <a:moveTo>
                  <a:pt x="0" y="0"/>
                </a:moveTo>
                <a:lnTo>
                  <a:pt x="665594" y="0"/>
                </a:lnTo>
                <a:lnTo>
                  <a:pt x="665594" y="2698215"/>
                </a:lnTo>
                <a:lnTo>
                  <a:pt x="0" y="2698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77632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6" name="Freeform 6"/>
          <p:cNvSpPr/>
          <p:nvPr/>
        </p:nvSpPr>
        <p:spPr>
          <a:xfrm rot="5400000">
            <a:off x="10422946" y="5296614"/>
            <a:ext cx="665593" cy="2698215"/>
          </a:xfrm>
          <a:custGeom>
            <a:avLst/>
            <a:gdLst/>
            <a:ahLst/>
            <a:cxnLst/>
            <a:rect l="l" t="t" r="r" b="b"/>
            <a:pathLst>
              <a:path w="665593" h="2698215">
                <a:moveTo>
                  <a:pt x="0" y="0"/>
                </a:moveTo>
                <a:lnTo>
                  <a:pt x="665593" y="0"/>
                </a:lnTo>
                <a:lnTo>
                  <a:pt x="665593" y="2698215"/>
                </a:lnTo>
                <a:lnTo>
                  <a:pt x="0" y="2698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77632"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7" name="Group 7"/>
          <p:cNvGrpSpPr/>
          <p:nvPr/>
        </p:nvGrpSpPr>
        <p:grpSpPr>
          <a:xfrm>
            <a:off x="318134" y="2314079"/>
            <a:ext cx="2695690" cy="6027740"/>
            <a:chOff x="0" y="0"/>
            <a:chExt cx="698026" cy="1560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98026" cy="1560833"/>
            </a:xfrm>
            <a:custGeom>
              <a:avLst/>
              <a:gdLst/>
              <a:ahLst/>
              <a:cxnLst/>
              <a:rect l="l" t="t" r="r" b="b"/>
              <a:pathLst>
                <a:path w="698026" h="1560833">
                  <a:moveTo>
                    <a:pt x="66055" y="0"/>
                  </a:moveTo>
                  <a:lnTo>
                    <a:pt x="631971" y="0"/>
                  </a:lnTo>
                  <a:cubicBezTo>
                    <a:pt x="649490" y="0"/>
                    <a:pt x="666292" y="6959"/>
                    <a:pt x="678679" y="19347"/>
                  </a:cubicBezTo>
                  <a:cubicBezTo>
                    <a:pt x="691067" y="31735"/>
                    <a:pt x="698026" y="48536"/>
                    <a:pt x="698026" y="66055"/>
                  </a:cubicBezTo>
                  <a:lnTo>
                    <a:pt x="698026" y="1494778"/>
                  </a:lnTo>
                  <a:cubicBezTo>
                    <a:pt x="698026" y="1512297"/>
                    <a:pt x="691067" y="1529098"/>
                    <a:pt x="678679" y="1541486"/>
                  </a:cubicBezTo>
                  <a:cubicBezTo>
                    <a:pt x="666292" y="1553873"/>
                    <a:pt x="649490" y="1560833"/>
                    <a:pt x="631971" y="1560833"/>
                  </a:cubicBezTo>
                  <a:lnTo>
                    <a:pt x="66055" y="1560833"/>
                  </a:lnTo>
                  <a:cubicBezTo>
                    <a:pt x="48536" y="1560833"/>
                    <a:pt x="31735" y="1553873"/>
                    <a:pt x="19347" y="1541486"/>
                  </a:cubicBezTo>
                  <a:cubicBezTo>
                    <a:pt x="6959" y="1529098"/>
                    <a:pt x="0" y="1512297"/>
                    <a:pt x="0" y="1494778"/>
                  </a:cubicBezTo>
                  <a:lnTo>
                    <a:pt x="0" y="66055"/>
                  </a:lnTo>
                  <a:cubicBezTo>
                    <a:pt x="0" y="48536"/>
                    <a:pt x="6959" y="31735"/>
                    <a:pt x="19347" y="19347"/>
                  </a:cubicBezTo>
                  <a:cubicBezTo>
                    <a:pt x="31735" y="6959"/>
                    <a:pt x="48536" y="0"/>
                    <a:pt x="6605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698026" cy="16084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37267" y="1781495"/>
            <a:ext cx="2940815" cy="1879860"/>
          </a:xfrm>
          <a:custGeom>
            <a:avLst/>
            <a:gdLst/>
            <a:ahLst/>
            <a:cxnLst/>
            <a:rect l="l" t="t" r="r" b="b"/>
            <a:pathLst>
              <a:path w="2940815" h="1879860">
                <a:moveTo>
                  <a:pt x="0" y="0"/>
                </a:moveTo>
                <a:lnTo>
                  <a:pt x="2940816" y="0"/>
                </a:lnTo>
                <a:lnTo>
                  <a:pt x="2940816" y="1879859"/>
                </a:lnTo>
                <a:lnTo>
                  <a:pt x="0" y="1879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11" name="Group 11"/>
          <p:cNvGrpSpPr/>
          <p:nvPr/>
        </p:nvGrpSpPr>
        <p:grpSpPr>
          <a:xfrm>
            <a:off x="3297049" y="2641724"/>
            <a:ext cx="2698215" cy="5700095"/>
            <a:chOff x="0" y="0"/>
            <a:chExt cx="698680" cy="14759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8680" cy="1475992"/>
            </a:xfrm>
            <a:custGeom>
              <a:avLst/>
              <a:gdLst/>
              <a:ahLst/>
              <a:cxnLst/>
              <a:rect l="l" t="t" r="r" b="b"/>
              <a:pathLst>
                <a:path w="698680" h="1475992">
                  <a:moveTo>
                    <a:pt x="65993" y="0"/>
                  </a:moveTo>
                  <a:lnTo>
                    <a:pt x="632687" y="0"/>
                  </a:lnTo>
                  <a:cubicBezTo>
                    <a:pt x="650190" y="0"/>
                    <a:pt x="666975" y="6953"/>
                    <a:pt x="679351" y="19329"/>
                  </a:cubicBezTo>
                  <a:cubicBezTo>
                    <a:pt x="691727" y="31705"/>
                    <a:pt x="698680" y="48491"/>
                    <a:pt x="698680" y="65993"/>
                  </a:cubicBezTo>
                  <a:lnTo>
                    <a:pt x="698680" y="1409999"/>
                  </a:lnTo>
                  <a:cubicBezTo>
                    <a:pt x="698680" y="1427501"/>
                    <a:pt x="691727" y="1444287"/>
                    <a:pt x="679351" y="1456663"/>
                  </a:cubicBezTo>
                  <a:cubicBezTo>
                    <a:pt x="666975" y="1469039"/>
                    <a:pt x="650190" y="1475992"/>
                    <a:pt x="632687" y="1475992"/>
                  </a:cubicBezTo>
                  <a:lnTo>
                    <a:pt x="65993" y="1475992"/>
                  </a:lnTo>
                  <a:cubicBezTo>
                    <a:pt x="48491" y="1475992"/>
                    <a:pt x="31705" y="1469039"/>
                    <a:pt x="19329" y="1456663"/>
                  </a:cubicBezTo>
                  <a:cubicBezTo>
                    <a:pt x="6953" y="1444287"/>
                    <a:pt x="0" y="1427501"/>
                    <a:pt x="0" y="1409999"/>
                  </a:cubicBezTo>
                  <a:lnTo>
                    <a:pt x="0" y="65993"/>
                  </a:lnTo>
                  <a:cubicBezTo>
                    <a:pt x="0" y="48491"/>
                    <a:pt x="6953" y="31705"/>
                    <a:pt x="19329" y="19329"/>
                  </a:cubicBezTo>
                  <a:cubicBezTo>
                    <a:pt x="31705" y="6953"/>
                    <a:pt x="48491" y="0"/>
                    <a:pt x="6599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698680" cy="1523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3244758" y="1781495"/>
            <a:ext cx="2940815" cy="1879860"/>
          </a:xfrm>
          <a:custGeom>
            <a:avLst/>
            <a:gdLst/>
            <a:ahLst/>
            <a:cxnLst/>
            <a:rect l="l" t="t" r="r" b="b"/>
            <a:pathLst>
              <a:path w="2940815" h="1879860">
                <a:moveTo>
                  <a:pt x="0" y="0"/>
                </a:moveTo>
                <a:lnTo>
                  <a:pt x="2940815" y="0"/>
                </a:lnTo>
                <a:lnTo>
                  <a:pt x="2940815" y="1879859"/>
                </a:lnTo>
                <a:lnTo>
                  <a:pt x="0" y="1879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15" name="Group 15"/>
          <p:cNvGrpSpPr/>
          <p:nvPr/>
        </p:nvGrpSpPr>
        <p:grpSpPr>
          <a:xfrm>
            <a:off x="9327688" y="2673480"/>
            <a:ext cx="2819515" cy="5568581"/>
            <a:chOff x="0" y="0"/>
            <a:chExt cx="730090" cy="14419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30090" cy="1441938"/>
            </a:xfrm>
            <a:custGeom>
              <a:avLst/>
              <a:gdLst/>
              <a:ahLst/>
              <a:cxnLst/>
              <a:rect l="l" t="t" r="r" b="b"/>
              <a:pathLst>
                <a:path w="730090" h="1441938">
                  <a:moveTo>
                    <a:pt x="63154" y="0"/>
                  </a:moveTo>
                  <a:lnTo>
                    <a:pt x="666936" y="0"/>
                  </a:lnTo>
                  <a:cubicBezTo>
                    <a:pt x="701815" y="0"/>
                    <a:pt x="730090" y="28275"/>
                    <a:pt x="730090" y="63154"/>
                  </a:cubicBezTo>
                  <a:lnTo>
                    <a:pt x="730090" y="1378783"/>
                  </a:lnTo>
                  <a:cubicBezTo>
                    <a:pt x="730090" y="1413662"/>
                    <a:pt x="701815" y="1441938"/>
                    <a:pt x="666936" y="1441938"/>
                  </a:cubicBezTo>
                  <a:lnTo>
                    <a:pt x="63154" y="1441938"/>
                  </a:lnTo>
                  <a:cubicBezTo>
                    <a:pt x="28275" y="1441938"/>
                    <a:pt x="0" y="1413662"/>
                    <a:pt x="0" y="1378783"/>
                  </a:cubicBezTo>
                  <a:lnTo>
                    <a:pt x="0" y="63154"/>
                  </a:lnTo>
                  <a:cubicBezTo>
                    <a:pt x="0" y="28275"/>
                    <a:pt x="28275" y="0"/>
                    <a:pt x="631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730090" cy="14895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9285334" y="1767199"/>
            <a:ext cx="2940815" cy="1879860"/>
          </a:xfrm>
          <a:custGeom>
            <a:avLst/>
            <a:gdLst/>
            <a:ahLst/>
            <a:cxnLst/>
            <a:rect l="l" t="t" r="r" b="b"/>
            <a:pathLst>
              <a:path w="2940815" h="1879860">
                <a:moveTo>
                  <a:pt x="0" y="0"/>
                </a:moveTo>
                <a:lnTo>
                  <a:pt x="2940816" y="0"/>
                </a:lnTo>
                <a:lnTo>
                  <a:pt x="2940816" y="1879860"/>
                </a:lnTo>
                <a:lnTo>
                  <a:pt x="0" y="1879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19" name="Group 19"/>
          <p:cNvGrpSpPr/>
          <p:nvPr/>
        </p:nvGrpSpPr>
        <p:grpSpPr>
          <a:xfrm>
            <a:off x="12459003" y="2682980"/>
            <a:ext cx="2698215" cy="5431421"/>
            <a:chOff x="0" y="0"/>
            <a:chExt cx="698680" cy="140642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98680" cy="1406421"/>
            </a:xfrm>
            <a:custGeom>
              <a:avLst/>
              <a:gdLst/>
              <a:ahLst/>
              <a:cxnLst/>
              <a:rect l="l" t="t" r="r" b="b"/>
              <a:pathLst>
                <a:path w="698680" h="1406421">
                  <a:moveTo>
                    <a:pt x="65993" y="0"/>
                  </a:moveTo>
                  <a:lnTo>
                    <a:pt x="632687" y="0"/>
                  </a:lnTo>
                  <a:cubicBezTo>
                    <a:pt x="650190" y="0"/>
                    <a:pt x="666975" y="6953"/>
                    <a:pt x="679351" y="19329"/>
                  </a:cubicBezTo>
                  <a:cubicBezTo>
                    <a:pt x="691727" y="31705"/>
                    <a:pt x="698680" y="48491"/>
                    <a:pt x="698680" y="65993"/>
                  </a:cubicBezTo>
                  <a:lnTo>
                    <a:pt x="698680" y="1340428"/>
                  </a:lnTo>
                  <a:cubicBezTo>
                    <a:pt x="698680" y="1357930"/>
                    <a:pt x="691727" y="1374716"/>
                    <a:pt x="679351" y="1387092"/>
                  </a:cubicBezTo>
                  <a:cubicBezTo>
                    <a:pt x="666975" y="1399468"/>
                    <a:pt x="650190" y="1406421"/>
                    <a:pt x="632687" y="1406421"/>
                  </a:cubicBezTo>
                  <a:lnTo>
                    <a:pt x="65993" y="1406421"/>
                  </a:lnTo>
                  <a:cubicBezTo>
                    <a:pt x="48491" y="1406421"/>
                    <a:pt x="31705" y="1399468"/>
                    <a:pt x="19329" y="1387092"/>
                  </a:cubicBezTo>
                  <a:cubicBezTo>
                    <a:pt x="6953" y="1374716"/>
                    <a:pt x="0" y="1357930"/>
                    <a:pt x="0" y="1340428"/>
                  </a:cubicBezTo>
                  <a:lnTo>
                    <a:pt x="0" y="65993"/>
                  </a:lnTo>
                  <a:cubicBezTo>
                    <a:pt x="0" y="48491"/>
                    <a:pt x="6953" y="31705"/>
                    <a:pt x="19329" y="19329"/>
                  </a:cubicBezTo>
                  <a:cubicBezTo>
                    <a:pt x="31705" y="6953"/>
                    <a:pt x="48491" y="0"/>
                    <a:pt x="6599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698680" cy="145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337703" y="1733550"/>
            <a:ext cx="2940815" cy="1879860"/>
          </a:xfrm>
          <a:custGeom>
            <a:avLst/>
            <a:gdLst/>
            <a:ahLst/>
            <a:cxnLst/>
            <a:rect l="l" t="t" r="r" b="b"/>
            <a:pathLst>
              <a:path w="2940815" h="1879860">
                <a:moveTo>
                  <a:pt x="0" y="0"/>
                </a:moveTo>
                <a:lnTo>
                  <a:pt x="2940816" y="0"/>
                </a:lnTo>
                <a:lnTo>
                  <a:pt x="2940816" y="1879860"/>
                </a:lnTo>
                <a:lnTo>
                  <a:pt x="0" y="1879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23" name="Freeform 23"/>
          <p:cNvSpPr/>
          <p:nvPr/>
        </p:nvSpPr>
        <p:spPr>
          <a:xfrm>
            <a:off x="1447331" y="2025504"/>
            <a:ext cx="439820" cy="428625"/>
          </a:xfrm>
          <a:custGeom>
            <a:avLst/>
            <a:gdLst/>
            <a:ahLst/>
            <a:cxnLst/>
            <a:rect l="l" t="t" r="r" b="b"/>
            <a:pathLst>
              <a:path w="439820" h="428625">
                <a:moveTo>
                  <a:pt x="0" y="0"/>
                </a:moveTo>
                <a:lnTo>
                  <a:pt x="439821" y="0"/>
                </a:lnTo>
                <a:lnTo>
                  <a:pt x="439821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KZ"/>
          </a:p>
        </p:txBody>
      </p:sp>
      <p:sp>
        <p:nvSpPr>
          <p:cNvPr id="24" name="Freeform 24"/>
          <p:cNvSpPr/>
          <p:nvPr/>
        </p:nvSpPr>
        <p:spPr>
          <a:xfrm>
            <a:off x="4473148" y="1938326"/>
            <a:ext cx="346017" cy="428625"/>
          </a:xfrm>
          <a:custGeom>
            <a:avLst/>
            <a:gdLst/>
            <a:ahLst/>
            <a:cxnLst/>
            <a:rect l="l" t="t" r="r" b="b"/>
            <a:pathLst>
              <a:path w="346017" h="428625">
                <a:moveTo>
                  <a:pt x="0" y="0"/>
                </a:moveTo>
                <a:lnTo>
                  <a:pt x="346018" y="0"/>
                </a:lnTo>
                <a:lnTo>
                  <a:pt x="346018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KZ"/>
          </a:p>
        </p:txBody>
      </p:sp>
      <p:sp>
        <p:nvSpPr>
          <p:cNvPr id="25" name="Freeform 25"/>
          <p:cNvSpPr/>
          <p:nvPr/>
        </p:nvSpPr>
        <p:spPr>
          <a:xfrm>
            <a:off x="10548054" y="1938326"/>
            <a:ext cx="415377" cy="428625"/>
          </a:xfrm>
          <a:custGeom>
            <a:avLst/>
            <a:gdLst/>
            <a:ahLst/>
            <a:cxnLst/>
            <a:rect l="l" t="t" r="r" b="b"/>
            <a:pathLst>
              <a:path w="415377" h="428625">
                <a:moveTo>
                  <a:pt x="0" y="0"/>
                </a:moveTo>
                <a:lnTo>
                  <a:pt x="415377" y="0"/>
                </a:lnTo>
                <a:lnTo>
                  <a:pt x="415377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KZ"/>
          </a:p>
        </p:txBody>
      </p:sp>
      <p:sp>
        <p:nvSpPr>
          <p:cNvPr id="26" name="Freeform 26"/>
          <p:cNvSpPr/>
          <p:nvPr/>
        </p:nvSpPr>
        <p:spPr>
          <a:xfrm>
            <a:off x="13546173" y="2089732"/>
            <a:ext cx="523875" cy="300038"/>
          </a:xfrm>
          <a:custGeom>
            <a:avLst/>
            <a:gdLst/>
            <a:ahLst/>
            <a:cxnLst/>
            <a:rect l="l" t="t" r="r" b="b"/>
            <a:pathLst>
              <a:path w="523875" h="300038">
                <a:moveTo>
                  <a:pt x="0" y="0"/>
                </a:moveTo>
                <a:lnTo>
                  <a:pt x="523875" y="0"/>
                </a:lnTo>
                <a:lnTo>
                  <a:pt x="523875" y="300038"/>
                </a:lnTo>
                <a:lnTo>
                  <a:pt x="0" y="3000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KZ"/>
          </a:p>
        </p:txBody>
      </p:sp>
      <p:sp>
        <p:nvSpPr>
          <p:cNvPr id="27" name="TextBox 27"/>
          <p:cNvSpPr txBox="1"/>
          <p:nvPr/>
        </p:nvSpPr>
        <p:spPr>
          <a:xfrm>
            <a:off x="499301" y="3354649"/>
            <a:ext cx="2335882" cy="30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u="none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Раздел «Проекты»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506791" y="4000729"/>
            <a:ext cx="2416749" cy="3312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6443" lvl="1" indent="-173222" algn="l">
              <a:lnSpc>
                <a:spcPts val="2246"/>
              </a:lnSpc>
              <a:buFont typeface="Arial"/>
              <a:buChar char="•"/>
            </a:pPr>
            <a:r>
              <a:rPr lang="en-US" sz="1604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Встроенные фильтры в общем массиве данных</a:t>
            </a:r>
          </a:p>
          <a:p>
            <a:pPr marL="346443" lvl="1" indent="-173222" algn="l">
              <a:lnSpc>
                <a:spcPts val="2246"/>
              </a:lnSpc>
              <a:spcBef>
                <a:spcPct val="0"/>
              </a:spcBef>
              <a:buFont typeface="Arial"/>
              <a:buChar char="•"/>
            </a:pPr>
            <a:r>
              <a:rPr lang="en-US" sz="1604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Фильтрация по МРНТИ (область исследований, публикации, h-index, Scopus ID, WoS ID)</a:t>
            </a:r>
          </a:p>
          <a:p>
            <a:pPr marL="346443" lvl="1" indent="-173222" algn="l">
              <a:lnSpc>
                <a:spcPts val="2246"/>
              </a:lnSpc>
              <a:spcBef>
                <a:spcPct val="0"/>
              </a:spcBef>
              <a:buFont typeface="Arial"/>
              <a:buChar char="•"/>
            </a:pPr>
            <a:r>
              <a:rPr lang="en-US" sz="1604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По научным направлениям</a:t>
            </a:r>
          </a:p>
          <a:p>
            <a:pPr marL="346443" lvl="1" indent="-173222" algn="just">
              <a:lnSpc>
                <a:spcPts val="2246"/>
              </a:lnSpc>
              <a:spcBef>
                <a:spcPct val="0"/>
              </a:spcBef>
              <a:buFont typeface="Arial"/>
              <a:buChar char="•"/>
            </a:pPr>
            <a:r>
              <a:rPr lang="en-US" sz="1604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По региону</a:t>
            </a:r>
          </a:p>
          <a:p>
            <a:pPr algn="just">
              <a:lnSpc>
                <a:spcPts val="2246"/>
              </a:lnSpc>
              <a:spcBef>
                <a:spcPct val="0"/>
              </a:spcBef>
            </a:pPr>
            <a:endParaRPr lang="en-US" sz="1604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03968" y="3924759"/>
            <a:ext cx="2335882" cy="4417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Управление и просмотр проектов с поиском и быстрой навигацией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Импорт данных (для пользователей с расширенными правами)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Система отслеживания статусов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Таблица проектов: ИРН, название, сроки, исполнители, статус</a:t>
            </a:r>
          </a:p>
          <a:p>
            <a:pPr algn="l"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506791" y="3354649"/>
            <a:ext cx="238117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Раздел «Сотрудники»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314555" y="3423786"/>
            <a:ext cx="305236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Раздел «Результативность»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285334" y="4000611"/>
            <a:ext cx="2755588" cy="331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Аналитический дашборд по научной и патентной активности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Фильтры: тип результатов (публикации, патенты, внедрения) и регион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KPI: общее количество публикаций, статей, патентов и др.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Визуализация данных (диаграммы)</a:t>
            </a:r>
          </a:p>
          <a:p>
            <a:pPr algn="r"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2605049" y="3167888"/>
            <a:ext cx="2335882" cy="61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4"/>
              </a:lnSpc>
            </a:pPr>
            <a:r>
              <a:rPr lang="en-US" sz="1800" b="1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«Научный профиль регионов Казахстана»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640170" y="3992155"/>
            <a:ext cx="2517049" cy="4140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Интеграция с системой КазИНЦ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Оценка вклада учёных в развитие науки Казахстана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Поддержка национальной системы оценки научных результатов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Анализ по регионам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Учёт показателей: публикации, научное влияние, устойчивость развития</a:t>
            </a:r>
          </a:p>
          <a:p>
            <a:pPr algn="l"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5" name="Freeform 35"/>
          <p:cNvSpPr/>
          <p:nvPr/>
        </p:nvSpPr>
        <p:spPr>
          <a:xfrm rot="5400000">
            <a:off x="7368476" y="5337870"/>
            <a:ext cx="665593" cy="2698215"/>
          </a:xfrm>
          <a:custGeom>
            <a:avLst/>
            <a:gdLst/>
            <a:ahLst/>
            <a:cxnLst/>
            <a:rect l="l" t="t" r="r" b="b"/>
            <a:pathLst>
              <a:path w="665593" h="2698215">
                <a:moveTo>
                  <a:pt x="0" y="0"/>
                </a:moveTo>
                <a:lnTo>
                  <a:pt x="665593" y="0"/>
                </a:lnTo>
                <a:lnTo>
                  <a:pt x="665593" y="2698215"/>
                </a:lnTo>
                <a:lnTo>
                  <a:pt x="0" y="2698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77632"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36" name="Group 36"/>
          <p:cNvGrpSpPr/>
          <p:nvPr/>
        </p:nvGrpSpPr>
        <p:grpSpPr>
          <a:xfrm>
            <a:off x="6352165" y="2682980"/>
            <a:ext cx="2698215" cy="5658839"/>
            <a:chOff x="0" y="0"/>
            <a:chExt cx="698680" cy="146530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98680" cy="1465309"/>
            </a:xfrm>
            <a:custGeom>
              <a:avLst/>
              <a:gdLst/>
              <a:ahLst/>
              <a:cxnLst/>
              <a:rect l="l" t="t" r="r" b="b"/>
              <a:pathLst>
                <a:path w="698680" h="1465309">
                  <a:moveTo>
                    <a:pt x="65993" y="0"/>
                  </a:moveTo>
                  <a:lnTo>
                    <a:pt x="632687" y="0"/>
                  </a:lnTo>
                  <a:cubicBezTo>
                    <a:pt x="650190" y="0"/>
                    <a:pt x="666975" y="6953"/>
                    <a:pt x="679351" y="19329"/>
                  </a:cubicBezTo>
                  <a:cubicBezTo>
                    <a:pt x="691727" y="31705"/>
                    <a:pt x="698680" y="48491"/>
                    <a:pt x="698680" y="65993"/>
                  </a:cubicBezTo>
                  <a:lnTo>
                    <a:pt x="698680" y="1399316"/>
                  </a:lnTo>
                  <a:cubicBezTo>
                    <a:pt x="698680" y="1416818"/>
                    <a:pt x="691727" y="1433604"/>
                    <a:pt x="679351" y="1445980"/>
                  </a:cubicBezTo>
                  <a:cubicBezTo>
                    <a:pt x="666975" y="1458356"/>
                    <a:pt x="650190" y="1465309"/>
                    <a:pt x="632687" y="1465309"/>
                  </a:cubicBezTo>
                  <a:lnTo>
                    <a:pt x="65993" y="1465309"/>
                  </a:lnTo>
                  <a:cubicBezTo>
                    <a:pt x="48491" y="1465309"/>
                    <a:pt x="31705" y="1458356"/>
                    <a:pt x="19329" y="1445980"/>
                  </a:cubicBezTo>
                  <a:cubicBezTo>
                    <a:pt x="6953" y="1433604"/>
                    <a:pt x="0" y="1416818"/>
                    <a:pt x="0" y="1399316"/>
                  </a:cubicBezTo>
                  <a:lnTo>
                    <a:pt x="0" y="65993"/>
                  </a:lnTo>
                  <a:cubicBezTo>
                    <a:pt x="0" y="48491"/>
                    <a:pt x="6953" y="31705"/>
                    <a:pt x="19329" y="19329"/>
                  </a:cubicBezTo>
                  <a:cubicBezTo>
                    <a:pt x="31705" y="6953"/>
                    <a:pt x="48491" y="0"/>
                    <a:pt x="6599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698680" cy="1512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6319115" y="3992155"/>
            <a:ext cx="2656148" cy="4417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Интерфейс мониторинга финансирования проектов и организаций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Детализированные фильтры: ИРН, период, форма финансирования, софинансирование, статьи расходов</a:t>
            </a:r>
          </a:p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  </a:t>
            </a:r>
            <a:r>
              <a:rPr lang="en-US" sz="1599" i="1">
                <a:solidFill>
                  <a:srgbClr val="0C2A5A"/>
                </a:solidFill>
                <a:latin typeface="Proxima Nova Italics"/>
                <a:ea typeface="Proxima Nova Italics"/>
                <a:cs typeface="Proxima Nova Italics"/>
                <a:sym typeface="Proxima Nova Italics"/>
              </a:rPr>
              <a:t>Графический анализ: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Столбчатая диаграмма (заявлено, одобрено, фактически, отклонения)</a:t>
            </a:r>
          </a:p>
          <a:p>
            <a:pPr marL="345439" lvl="1" indent="-172720" algn="l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Круговая диаграмма (структура расходов)</a:t>
            </a:r>
          </a:p>
          <a:p>
            <a:pPr algn="l"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0" name="Freeform 40"/>
          <p:cNvSpPr/>
          <p:nvPr/>
        </p:nvSpPr>
        <p:spPr>
          <a:xfrm rot="5400000">
            <a:off x="16484796" y="5371519"/>
            <a:ext cx="665593" cy="2698215"/>
          </a:xfrm>
          <a:custGeom>
            <a:avLst/>
            <a:gdLst/>
            <a:ahLst/>
            <a:cxnLst/>
            <a:rect l="l" t="t" r="r" b="b"/>
            <a:pathLst>
              <a:path w="665593" h="2698215">
                <a:moveTo>
                  <a:pt x="0" y="0"/>
                </a:moveTo>
                <a:lnTo>
                  <a:pt x="665593" y="0"/>
                </a:lnTo>
                <a:lnTo>
                  <a:pt x="665593" y="2698215"/>
                </a:lnTo>
                <a:lnTo>
                  <a:pt x="0" y="2698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-77632"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41" name="Group 41"/>
          <p:cNvGrpSpPr/>
          <p:nvPr/>
        </p:nvGrpSpPr>
        <p:grpSpPr>
          <a:xfrm>
            <a:off x="15468485" y="2716629"/>
            <a:ext cx="2698215" cy="5397772"/>
            <a:chOff x="0" y="0"/>
            <a:chExt cx="698680" cy="139770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98680" cy="1397708"/>
            </a:xfrm>
            <a:custGeom>
              <a:avLst/>
              <a:gdLst/>
              <a:ahLst/>
              <a:cxnLst/>
              <a:rect l="l" t="t" r="r" b="b"/>
              <a:pathLst>
                <a:path w="698680" h="1397708">
                  <a:moveTo>
                    <a:pt x="65993" y="0"/>
                  </a:moveTo>
                  <a:lnTo>
                    <a:pt x="632687" y="0"/>
                  </a:lnTo>
                  <a:cubicBezTo>
                    <a:pt x="650190" y="0"/>
                    <a:pt x="666975" y="6953"/>
                    <a:pt x="679351" y="19329"/>
                  </a:cubicBezTo>
                  <a:cubicBezTo>
                    <a:pt x="691727" y="31705"/>
                    <a:pt x="698680" y="48491"/>
                    <a:pt x="698680" y="65993"/>
                  </a:cubicBezTo>
                  <a:lnTo>
                    <a:pt x="698680" y="1331715"/>
                  </a:lnTo>
                  <a:cubicBezTo>
                    <a:pt x="698680" y="1349217"/>
                    <a:pt x="691727" y="1366003"/>
                    <a:pt x="679351" y="1378379"/>
                  </a:cubicBezTo>
                  <a:cubicBezTo>
                    <a:pt x="666975" y="1390755"/>
                    <a:pt x="650190" y="1397708"/>
                    <a:pt x="632687" y="1397708"/>
                  </a:cubicBezTo>
                  <a:lnTo>
                    <a:pt x="65993" y="1397708"/>
                  </a:lnTo>
                  <a:cubicBezTo>
                    <a:pt x="48491" y="1397708"/>
                    <a:pt x="31705" y="1390755"/>
                    <a:pt x="19329" y="1378379"/>
                  </a:cubicBezTo>
                  <a:cubicBezTo>
                    <a:pt x="6953" y="1366003"/>
                    <a:pt x="0" y="1349217"/>
                    <a:pt x="0" y="1331715"/>
                  </a:cubicBezTo>
                  <a:lnTo>
                    <a:pt x="0" y="65993"/>
                  </a:lnTo>
                  <a:cubicBezTo>
                    <a:pt x="0" y="48491"/>
                    <a:pt x="6953" y="31705"/>
                    <a:pt x="19329" y="19329"/>
                  </a:cubicBezTo>
                  <a:cubicBezTo>
                    <a:pt x="31705" y="6953"/>
                    <a:pt x="48491" y="0"/>
                    <a:pt x="6599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698680" cy="1445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5347185" y="1767199"/>
            <a:ext cx="2940815" cy="1879860"/>
          </a:xfrm>
          <a:custGeom>
            <a:avLst/>
            <a:gdLst/>
            <a:ahLst/>
            <a:cxnLst/>
            <a:rect l="l" t="t" r="r" b="b"/>
            <a:pathLst>
              <a:path w="2940815" h="1879860">
                <a:moveTo>
                  <a:pt x="0" y="0"/>
                </a:moveTo>
                <a:lnTo>
                  <a:pt x="2940815" y="0"/>
                </a:lnTo>
                <a:lnTo>
                  <a:pt x="2940815" y="1879860"/>
                </a:lnTo>
                <a:lnTo>
                  <a:pt x="0" y="1879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5" name="TextBox 45"/>
          <p:cNvSpPr txBox="1"/>
          <p:nvPr/>
        </p:nvSpPr>
        <p:spPr>
          <a:xfrm>
            <a:off x="15649994" y="3409251"/>
            <a:ext cx="233588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Раздел «AI-справки»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5649651" y="4025804"/>
            <a:ext cx="2638349" cy="3925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В ИС «ВНТИ»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внедрена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ИИ-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модель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(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ранняя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стадия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)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Автогенерация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аналитических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отчётов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по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тематикам</a:t>
            </a:r>
            <a:endParaRPr lang="en-US" sz="1599" dirty="0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Пример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: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сводные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отчёты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(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медицина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науки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о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жизни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)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Планируется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дообучение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под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требования</a:t>
            </a:r>
            <a:r>
              <a:rPr lang="en-US" sz="1599" dirty="0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599" dirty="0" err="1">
                <a:solidFill>
                  <a:srgbClr val="0C2A5A"/>
                </a:solidFill>
                <a:latin typeface="Proxima Nova"/>
                <a:ea typeface="Proxima Nova"/>
                <a:cs typeface="Proxima Nova"/>
                <a:sym typeface="Proxima Nova"/>
              </a:rPr>
              <a:t>госотчётности</a:t>
            </a:r>
            <a:endParaRPr lang="en-US" sz="1599" dirty="0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l">
              <a:lnSpc>
                <a:spcPts val="2239"/>
              </a:lnSpc>
              <a:spcBef>
                <a:spcPct val="0"/>
              </a:spcBef>
            </a:pPr>
            <a:endParaRPr lang="en-US" sz="1599" dirty="0">
              <a:solidFill>
                <a:srgbClr val="0C2A5A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16564394" y="2105327"/>
            <a:ext cx="523875" cy="300038"/>
          </a:xfrm>
          <a:custGeom>
            <a:avLst/>
            <a:gdLst/>
            <a:ahLst/>
            <a:cxnLst/>
            <a:rect l="l" t="t" r="r" b="b"/>
            <a:pathLst>
              <a:path w="523875" h="300038">
                <a:moveTo>
                  <a:pt x="0" y="0"/>
                </a:moveTo>
                <a:lnTo>
                  <a:pt x="523875" y="0"/>
                </a:lnTo>
                <a:lnTo>
                  <a:pt x="523875" y="300038"/>
                </a:lnTo>
                <a:lnTo>
                  <a:pt x="0" y="3000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KZ"/>
          </a:p>
        </p:txBody>
      </p:sp>
      <p:sp>
        <p:nvSpPr>
          <p:cNvPr id="48" name="Freeform 48"/>
          <p:cNvSpPr/>
          <p:nvPr/>
        </p:nvSpPr>
        <p:spPr>
          <a:xfrm>
            <a:off x="6278490" y="1767199"/>
            <a:ext cx="2940815" cy="1879860"/>
          </a:xfrm>
          <a:custGeom>
            <a:avLst/>
            <a:gdLst/>
            <a:ahLst/>
            <a:cxnLst/>
            <a:rect l="l" t="t" r="r" b="b"/>
            <a:pathLst>
              <a:path w="2940815" h="1879860">
                <a:moveTo>
                  <a:pt x="0" y="0"/>
                </a:moveTo>
                <a:lnTo>
                  <a:pt x="2940815" y="0"/>
                </a:lnTo>
                <a:lnTo>
                  <a:pt x="2940815" y="1879860"/>
                </a:lnTo>
                <a:lnTo>
                  <a:pt x="0" y="1879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9" name="TextBox 49"/>
          <p:cNvSpPr txBox="1"/>
          <p:nvPr/>
        </p:nvSpPr>
        <p:spPr>
          <a:xfrm>
            <a:off x="6547446" y="3423786"/>
            <a:ext cx="233588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C2A5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Раздел «Финансы» </a:t>
            </a:r>
          </a:p>
        </p:txBody>
      </p:sp>
      <p:sp>
        <p:nvSpPr>
          <p:cNvPr id="50" name="Freeform 50"/>
          <p:cNvSpPr/>
          <p:nvPr/>
        </p:nvSpPr>
        <p:spPr>
          <a:xfrm>
            <a:off x="7500639" y="2025439"/>
            <a:ext cx="430189" cy="428625"/>
          </a:xfrm>
          <a:custGeom>
            <a:avLst/>
            <a:gdLst/>
            <a:ahLst/>
            <a:cxnLst/>
            <a:rect l="l" t="t" r="r" b="b"/>
            <a:pathLst>
              <a:path w="430189" h="428625">
                <a:moveTo>
                  <a:pt x="0" y="0"/>
                </a:moveTo>
                <a:lnTo>
                  <a:pt x="430189" y="0"/>
                </a:lnTo>
                <a:lnTo>
                  <a:pt x="430189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KZ"/>
          </a:p>
        </p:txBody>
      </p:sp>
      <p:grpSp>
        <p:nvGrpSpPr>
          <p:cNvPr id="56" name="Group 56"/>
          <p:cNvGrpSpPr/>
          <p:nvPr/>
        </p:nvGrpSpPr>
        <p:grpSpPr>
          <a:xfrm rot="5400000">
            <a:off x="5549653" y="-3952569"/>
            <a:ext cx="7188693" cy="18288002"/>
            <a:chOff x="0" y="0"/>
            <a:chExt cx="9584923" cy="24059083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9584936" cy="24058949"/>
            </a:xfrm>
            <a:custGeom>
              <a:avLst/>
              <a:gdLst/>
              <a:ahLst/>
              <a:cxnLst/>
              <a:rect l="l" t="t" r="r" b="b"/>
              <a:pathLst>
                <a:path w="9584936" h="24058949">
                  <a:moveTo>
                    <a:pt x="9584936" y="706175"/>
                  </a:moveTo>
                  <a:lnTo>
                    <a:pt x="9584936" y="0"/>
                  </a:lnTo>
                  <a:lnTo>
                    <a:pt x="0" y="0"/>
                  </a:lnTo>
                  <a:lnTo>
                    <a:pt x="0" y="24058949"/>
                  </a:lnTo>
                  <a:lnTo>
                    <a:pt x="9584936" y="24058949"/>
                  </a:lnTo>
                  <a:lnTo>
                    <a:pt x="9584936" y="706175"/>
                  </a:lnTo>
                  <a:close/>
                  <a:moveTo>
                    <a:pt x="9465935" y="706175"/>
                  </a:moveTo>
                  <a:lnTo>
                    <a:pt x="9465935" y="23859919"/>
                  </a:lnTo>
                  <a:lnTo>
                    <a:pt x="119004" y="23859919"/>
                  </a:lnTo>
                  <a:lnTo>
                    <a:pt x="119004" y="199031"/>
                  </a:lnTo>
                  <a:lnTo>
                    <a:pt x="9465935" y="199031"/>
                  </a:lnTo>
                  <a:lnTo>
                    <a:pt x="9465935" y="706175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KZ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7747" y="5939661"/>
            <a:ext cx="5589871" cy="3808515"/>
            <a:chOff x="0" y="0"/>
            <a:chExt cx="1472229" cy="10030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2229" cy="1003066"/>
            </a:xfrm>
            <a:custGeom>
              <a:avLst/>
              <a:gdLst/>
              <a:ahLst/>
              <a:cxnLst/>
              <a:rect l="l" t="t" r="r" b="b"/>
              <a:pathLst>
                <a:path w="1472229" h="1003066">
                  <a:moveTo>
                    <a:pt x="41550" y="0"/>
                  </a:moveTo>
                  <a:lnTo>
                    <a:pt x="1430680" y="0"/>
                  </a:lnTo>
                  <a:cubicBezTo>
                    <a:pt x="1453627" y="0"/>
                    <a:pt x="1472229" y="18602"/>
                    <a:pt x="1472229" y="41550"/>
                  </a:cubicBezTo>
                  <a:lnTo>
                    <a:pt x="1472229" y="961516"/>
                  </a:lnTo>
                  <a:cubicBezTo>
                    <a:pt x="1472229" y="984463"/>
                    <a:pt x="1453627" y="1003066"/>
                    <a:pt x="1430680" y="1003066"/>
                  </a:cubicBezTo>
                  <a:lnTo>
                    <a:pt x="41550" y="1003066"/>
                  </a:lnTo>
                  <a:cubicBezTo>
                    <a:pt x="18602" y="1003066"/>
                    <a:pt x="0" y="984463"/>
                    <a:pt x="0" y="961516"/>
                  </a:cubicBezTo>
                  <a:lnTo>
                    <a:pt x="0" y="41550"/>
                  </a:lnTo>
                  <a:cubicBezTo>
                    <a:pt x="0" y="18602"/>
                    <a:pt x="18602" y="0"/>
                    <a:pt x="4155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0"/>
              <a:ext cx="1472229" cy="1098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98" y="5773665"/>
            <a:ext cx="4771216" cy="402814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502537" y="5968553"/>
            <a:ext cx="5589871" cy="3808515"/>
            <a:chOff x="0" y="0"/>
            <a:chExt cx="1472229" cy="10030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72229" cy="1003066"/>
            </a:xfrm>
            <a:custGeom>
              <a:avLst/>
              <a:gdLst/>
              <a:ahLst/>
              <a:cxnLst/>
              <a:rect l="l" t="t" r="r" b="b"/>
              <a:pathLst>
                <a:path w="1472229" h="1003066">
                  <a:moveTo>
                    <a:pt x="41550" y="0"/>
                  </a:moveTo>
                  <a:lnTo>
                    <a:pt x="1430680" y="0"/>
                  </a:lnTo>
                  <a:cubicBezTo>
                    <a:pt x="1453627" y="0"/>
                    <a:pt x="1472229" y="18602"/>
                    <a:pt x="1472229" y="41550"/>
                  </a:cubicBezTo>
                  <a:lnTo>
                    <a:pt x="1472229" y="961516"/>
                  </a:lnTo>
                  <a:cubicBezTo>
                    <a:pt x="1472229" y="984463"/>
                    <a:pt x="1453627" y="1003066"/>
                    <a:pt x="1430680" y="1003066"/>
                  </a:cubicBezTo>
                  <a:lnTo>
                    <a:pt x="41550" y="1003066"/>
                  </a:lnTo>
                  <a:cubicBezTo>
                    <a:pt x="18602" y="1003066"/>
                    <a:pt x="0" y="984463"/>
                    <a:pt x="0" y="961516"/>
                  </a:cubicBezTo>
                  <a:lnTo>
                    <a:pt x="0" y="41550"/>
                  </a:lnTo>
                  <a:cubicBezTo>
                    <a:pt x="0" y="18602"/>
                    <a:pt x="18602" y="0"/>
                    <a:pt x="4155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0"/>
              <a:ext cx="1472229" cy="1098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944" y="6072195"/>
            <a:ext cx="4570111" cy="4339109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2319759" y="5993297"/>
            <a:ext cx="5589871" cy="3808515"/>
            <a:chOff x="0" y="0"/>
            <a:chExt cx="1472229" cy="10030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72229" cy="1003066"/>
            </a:xfrm>
            <a:custGeom>
              <a:avLst/>
              <a:gdLst/>
              <a:ahLst/>
              <a:cxnLst/>
              <a:rect l="l" t="t" r="r" b="b"/>
              <a:pathLst>
                <a:path w="1472229" h="1003066">
                  <a:moveTo>
                    <a:pt x="41550" y="0"/>
                  </a:moveTo>
                  <a:lnTo>
                    <a:pt x="1430680" y="0"/>
                  </a:lnTo>
                  <a:cubicBezTo>
                    <a:pt x="1453627" y="0"/>
                    <a:pt x="1472229" y="18602"/>
                    <a:pt x="1472229" y="41550"/>
                  </a:cubicBezTo>
                  <a:lnTo>
                    <a:pt x="1472229" y="961516"/>
                  </a:lnTo>
                  <a:cubicBezTo>
                    <a:pt x="1472229" y="984463"/>
                    <a:pt x="1453627" y="1003066"/>
                    <a:pt x="1430680" y="1003066"/>
                  </a:cubicBezTo>
                  <a:lnTo>
                    <a:pt x="41550" y="1003066"/>
                  </a:lnTo>
                  <a:cubicBezTo>
                    <a:pt x="18602" y="1003066"/>
                    <a:pt x="0" y="984463"/>
                    <a:pt x="0" y="961516"/>
                  </a:cubicBezTo>
                  <a:lnTo>
                    <a:pt x="0" y="41550"/>
                  </a:lnTo>
                  <a:cubicBezTo>
                    <a:pt x="0" y="18602"/>
                    <a:pt x="18602" y="0"/>
                    <a:pt x="4155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1472229" cy="1098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5018" y="5761778"/>
            <a:ext cx="5039351" cy="425222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66529" y="297270"/>
            <a:ext cx="16671205" cy="476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40"/>
              </a:lnSpc>
              <a:spcBef>
                <a:spcPct val="0"/>
              </a:spcBef>
            </a:pPr>
            <a:r>
              <a:rPr lang="en-US" sz="3200" b="1" u="none" strike="noStrike" dirty="0" err="1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Основные</a:t>
            </a:r>
            <a:r>
              <a:rPr lang="en-US" sz="3200" b="1" u="none" strike="noStrike" dirty="0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200" b="1" u="none" strike="noStrike" dirty="0" err="1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показатели</a:t>
            </a:r>
            <a:r>
              <a:rPr lang="en-US" sz="3200" b="1" u="none" strike="noStrike" dirty="0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 НИОКР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49822" y="1384438"/>
            <a:ext cx="7407638" cy="3856527"/>
            <a:chOff x="0" y="0"/>
            <a:chExt cx="1950983" cy="101571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50983" cy="1015711"/>
            </a:xfrm>
            <a:custGeom>
              <a:avLst/>
              <a:gdLst/>
              <a:ahLst/>
              <a:cxnLst/>
              <a:rect l="l" t="t" r="r" b="b"/>
              <a:pathLst>
                <a:path w="1950983" h="1015711">
                  <a:moveTo>
                    <a:pt x="31354" y="0"/>
                  </a:moveTo>
                  <a:lnTo>
                    <a:pt x="1919629" y="0"/>
                  </a:lnTo>
                  <a:cubicBezTo>
                    <a:pt x="1936945" y="0"/>
                    <a:pt x="1950983" y="14038"/>
                    <a:pt x="1950983" y="31354"/>
                  </a:cubicBezTo>
                  <a:lnTo>
                    <a:pt x="1950983" y="984357"/>
                  </a:lnTo>
                  <a:cubicBezTo>
                    <a:pt x="1950983" y="992673"/>
                    <a:pt x="1947680" y="1000647"/>
                    <a:pt x="1941799" y="1006527"/>
                  </a:cubicBezTo>
                  <a:cubicBezTo>
                    <a:pt x="1935920" y="1012407"/>
                    <a:pt x="1927945" y="1015711"/>
                    <a:pt x="1919629" y="1015711"/>
                  </a:cubicBezTo>
                  <a:lnTo>
                    <a:pt x="31354" y="1015711"/>
                  </a:lnTo>
                  <a:cubicBezTo>
                    <a:pt x="14038" y="1015711"/>
                    <a:pt x="0" y="1001673"/>
                    <a:pt x="0" y="984357"/>
                  </a:cubicBezTo>
                  <a:lnTo>
                    <a:pt x="0" y="31354"/>
                  </a:lnTo>
                  <a:cubicBezTo>
                    <a:pt x="0" y="14038"/>
                    <a:pt x="14038" y="0"/>
                    <a:pt x="3135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50983" cy="105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04" y="1158472"/>
            <a:ext cx="6946657" cy="444965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063" y="1846658"/>
            <a:ext cx="7381906" cy="2946417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2202692" y="1453265"/>
            <a:ext cx="124411" cy="84282"/>
            <a:chOff x="0" y="0"/>
            <a:chExt cx="49219" cy="3334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9219" cy="33343"/>
            </a:xfrm>
            <a:custGeom>
              <a:avLst/>
              <a:gdLst/>
              <a:ahLst/>
              <a:cxnLst/>
              <a:rect l="l" t="t" r="r" b="b"/>
              <a:pathLst>
                <a:path w="49219" h="33343">
                  <a:moveTo>
                    <a:pt x="0" y="0"/>
                  </a:moveTo>
                  <a:lnTo>
                    <a:pt x="49219" y="0"/>
                  </a:lnTo>
                  <a:lnTo>
                    <a:pt x="49219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0F5995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49219" cy="119068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915593" y="1495406"/>
            <a:ext cx="124411" cy="80221"/>
            <a:chOff x="0" y="0"/>
            <a:chExt cx="49281" cy="31623"/>
          </a:xfrm>
        </p:grpSpPr>
        <p:sp>
          <p:nvSpPr>
            <p:cNvPr id="24" name="Freeform 24"/>
            <p:cNvSpPr/>
            <p:nvPr/>
          </p:nvSpPr>
          <p:spPr>
            <a:xfrm>
              <a:off x="3618" y="3173"/>
              <a:ext cx="42044" cy="28450"/>
            </a:xfrm>
            <a:custGeom>
              <a:avLst/>
              <a:gdLst/>
              <a:ahLst/>
              <a:cxnLst/>
              <a:rect l="l" t="t" r="r" b="b"/>
              <a:pathLst>
                <a:path w="42044" h="28450">
                  <a:moveTo>
                    <a:pt x="33342" y="2850"/>
                  </a:moveTo>
                  <a:lnTo>
                    <a:pt x="35909" y="4105"/>
                  </a:lnTo>
                  <a:cubicBezTo>
                    <a:pt x="41307" y="6745"/>
                    <a:pt x="43565" y="13245"/>
                    <a:pt x="40965" y="18662"/>
                  </a:cubicBezTo>
                  <a:lnTo>
                    <a:pt x="40965" y="18662"/>
                  </a:lnTo>
                  <a:cubicBezTo>
                    <a:pt x="38095" y="24644"/>
                    <a:pt x="32047" y="28450"/>
                    <a:pt x="25412" y="28450"/>
                  </a:cubicBezTo>
                  <a:lnTo>
                    <a:pt x="16633" y="28450"/>
                  </a:lnTo>
                  <a:cubicBezTo>
                    <a:pt x="9997" y="28450"/>
                    <a:pt x="3950" y="24644"/>
                    <a:pt x="1079" y="18662"/>
                  </a:cubicBezTo>
                  <a:lnTo>
                    <a:pt x="1079" y="18662"/>
                  </a:lnTo>
                  <a:cubicBezTo>
                    <a:pt x="-1521" y="13245"/>
                    <a:pt x="737" y="6745"/>
                    <a:pt x="6135" y="4105"/>
                  </a:cubicBezTo>
                  <a:lnTo>
                    <a:pt x="8702" y="2850"/>
                  </a:lnTo>
                  <a:cubicBezTo>
                    <a:pt x="16476" y="-950"/>
                    <a:pt x="25569" y="-950"/>
                    <a:pt x="33342" y="2850"/>
                  </a:cubicBezTo>
                  <a:close/>
                </a:path>
              </a:pathLst>
            </a:custGeom>
            <a:solidFill>
              <a:srgbClr val="F3B86B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991" y="-78382"/>
              <a:ext cx="33299" cy="107081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2479503" y="1350379"/>
            <a:ext cx="2046360" cy="279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22"/>
              </a:lnSpc>
            </a:pPr>
            <a:r>
              <a:rPr lang="en-US" sz="1373" b="1">
                <a:solidFill>
                  <a:srgbClr val="17124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Количество НИР, ед.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192404" y="1428731"/>
            <a:ext cx="2575242" cy="24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24"/>
              </a:lnSpc>
              <a:spcBef>
                <a:spcPct val="0"/>
              </a:spcBef>
            </a:pPr>
            <a:r>
              <a:rPr lang="en-US" sz="1231" b="1">
                <a:solidFill>
                  <a:srgbClr val="17124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Количество заявителей,ед 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9665736" y="1324958"/>
            <a:ext cx="7407638" cy="3923202"/>
            <a:chOff x="0" y="0"/>
            <a:chExt cx="1950983" cy="103327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50983" cy="1033271"/>
            </a:xfrm>
            <a:custGeom>
              <a:avLst/>
              <a:gdLst/>
              <a:ahLst/>
              <a:cxnLst/>
              <a:rect l="l" t="t" r="r" b="b"/>
              <a:pathLst>
                <a:path w="1950983" h="1033271">
                  <a:moveTo>
                    <a:pt x="31354" y="0"/>
                  </a:moveTo>
                  <a:lnTo>
                    <a:pt x="1919629" y="0"/>
                  </a:lnTo>
                  <a:cubicBezTo>
                    <a:pt x="1936945" y="0"/>
                    <a:pt x="1950983" y="14038"/>
                    <a:pt x="1950983" y="31354"/>
                  </a:cubicBezTo>
                  <a:lnTo>
                    <a:pt x="1950983" y="1001917"/>
                  </a:lnTo>
                  <a:cubicBezTo>
                    <a:pt x="1950983" y="1010233"/>
                    <a:pt x="1947680" y="1018208"/>
                    <a:pt x="1941799" y="1024088"/>
                  </a:cubicBezTo>
                  <a:cubicBezTo>
                    <a:pt x="1935920" y="1029968"/>
                    <a:pt x="1927945" y="1033271"/>
                    <a:pt x="1919629" y="1033271"/>
                  </a:cubicBezTo>
                  <a:lnTo>
                    <a:pt x="31354" y="1033271"/>
                  </a:lnTo>
                  <a:cubicBezTo>
                    <a:pt x="14038" y="1033271"/>
                    <a:pt x="0" y="1019234"/>
                    <a:pt x="0" y="1001917"/>
                  </a:cubicBezTo>
                  <a:lnTo>
                    <a:pt x="0" y="31354"/>
                  </a:lnTo>
                  <a:cubicBezTo>
                    <a:pt x="0" y="14038"/>
                    <a:pt x="14038" y="0"/>
                    <a:pt x="3135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950983" cy="10713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8780" y="1114803"/>
            <a:ext cx="6180229" cy="4394819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1298" y="1388524"/>
            <a:ext cx="9352073" cy="4131357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10245601" y="1426579"/>
            <a:ext cx="124411" cy="84282"/>
            <a:chOff x="0" y="0"/>
            <a:chExt cx="49219" cy="3334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9219" cy="33343"/>
            </a:xfrm>
            <a:custGeom>
              <a:avLst/>
              <a:gdLst/>
              <a:ahLst/>
              <a:cxnLst/>
              <a:rect l="l" t="t" r="r" b="b"/>
              <a:pathLst>
                <a:path w="49219" h="33343">
                  <a:moveTo>
                    <a:pt x="0" y="0"/>
                  </a:moveTo>
                  <a:lnTo>
                    <a:pt x="49219" y="0"/>
                  </a:lnTo>
                  <a:lnTo>
                    <a:pt x="49219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0F5995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85725"/>
              <a:ext cx="49219" cy="119068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435895" y="1455296"/>
            <a:ext cx="124411" cy="80221"/>
            <a:chOff x="0" y="0"/>
            <a:chExt cx="49281" cy="31623"/>
          </a:xfrm>
        </p:grpSpPr>
        <p:sp>
          <p:nvSpPr>
            <p:cNvPr id="37" name="Freeform 37"/>
            <p:cNvSpPr/>
            <p:nvPr/>
          </p:nvSpPr>
          <p:spPr>
            <a:xfrm>
              <a:off x="3618" y="3173"/>
              <a:ext cx="42044" cy="28450"/>
            </a:xfrm>
            <a:custGeom>
              <a:avLst/>
              <a:gdLst/>
              <a:ahLst/>
              <a:cxnLst/>
              <a:rect l="l" t="t" r="r" b="b"/>
              <a:pathLst>
                <a:path w="42044" h="28450">
                  <a:moveTo>
                    <a:pt x="33342" y="2850"/>
                  </a:moveTo>
                  <a:lnTo>
                    <a:pt x="35909" y="4105"/>
                  </a:lnTo>
                  <a:cubicBezTo>
                    <a:pt x="41307" y="6745"/>
                    <a:pt x="43565" y="13245"/>
                    <a:pt x="40965" y="18662"/>
                  </a:cubicBezTo>
                  <a:lnTo>
                    <a:pt x="40965" y="18662"/>
                  </a:lnTo>
                  <a:cubicBezTo>
                    <a:pt x="38095" y="24644"/>
                    <a:pt x="32047" y="28450"/>
                    <a:pt x="25412" y="28450"/>
                  </a:cubicBezTo>
                  <a:lnTo>
                    <a:pt x="16633" y="28450"/>
                  </a:lnTo>
                  <a:cubicBezTo>
                    <a:pt x="9997" y="28450"/>
                    <a:pt x="3950" y="24644"/>
                    <a:pt x="1079" y="18662"/>
                  </a:cubicBezTo>
                  <a:lnTo>
                    <a:pt x="1079" y="18662"/>
                  </a:lnTo>
                  <a:cubicBezTo>
                    <a:pt x="-1521" y="13245"/>
                    <a:pt x="737" y="6745"/>
                    <a:pt x="6135" y="4105"/>
                  </a:cubicBezTo>
                  <a:lnTo>
                    <a:pt x="8702" y="2850"/>
                  </a:lnTo>
                  <a:cubicBezTo>
                    <a:pt x="16476" y="-950"/>
                    <a:pt x="25569" y="-950"/>
                    <a:pt x="33342" y="2850"/>
                  </a:cubicBezTo>
                  <a:close/>
                </a:path>
              </a:pathLst>
            </a:custGeom>
            <a:solidFill>
              <a:srgbClr val="F3B86B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991" y="-78382"/>
              <a:ext cx="33299" cy="107081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0522412" y="1299569"/>
            <a:ext cx="2046360" cy="279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22"/>
              </a:lnSpc>
            </a:pPr>
            <a:r>
              <a:rPr lang="en-US" sz="1373" b="1">
                <a:solidFill>
                  <a:srgbClr val="17124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Количество НИР, ед.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742316" y="1381727"/>
            <a:ext cx="2575242" cy="24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24"/>
              </a:lnSpc>
              <a:spcBef>
                <a:spcPct val="0"/>
              </a:spcBef>
            </a:pPr>
            <a:r>
              <a:rPr lang="en-US" sz="1231" b="1">
                <a:solidFill>
                  <a:srgbClr val="171242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Количество заявителей,ед 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549764" y="2210847"/>
            <a:ext cx="284262" cy="396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88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81653" y="975911"/>
            <a:ext cx="6713907" cy="37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5"/>
              </a:lnSpc>
              <a:spcBef>
                <a:spcPct val="0"/>
              </a:spcBef>
            </a:pPr>
            <a:r>
              <a:rPr lang="en-US" sz="1700" b="1" u="none" strike="noStrike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Распределение проектов ГФ в 2025 г. по типом организаций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568249" y="949181"/>
            <a:ext cx="6999387" cy="37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5"/>
              </a:lnSpc>
              <a:spcBef>
                <a:spcPct val="0"/>
              </a:spcBef>
            </a:pPr>
            <a:r>
              <a:rPr lang="en-US" sz="1700" b="1" u="none" strike="noStrike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Распределение программ ПЦФ в 2025 г. по типом организаций.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750362" y="2472585"/>
            <a:ext cx="442042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74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958063" y="2385617"/>
            <a:ext cx="213230" cy="304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72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421094" y="2861672"/>
            <a:ext cx="577637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44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3578974" y="2783133"/>
            <a:ext cx="455283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53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5614500" y="2807746"/>
            <a:ext cx="577637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38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69911" y="5521257"/>
            <a:ext cx="4921205" cy="37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5"/>
              </a:lnSpc>
              <a:spcBef>
                <a:spcPct val="0"/>
              </a:spcBef>
            </a:pP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Внутренние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затраты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на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НИОКР (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млрд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.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тенге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)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297051" y="5554907"/>
            <a:ext cx="5945684" cy="37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5"/>
              </a:lnSpc>
              <a:spcBef>
                <a:spcPct val="0"/>
              </a:spcBef>
            </a:pP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Количество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организаций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осуществлявших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НИОКР,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ед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2900706" y="5554717"/>
            <a:ext cx="4931352" cy="37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5"/>
              </a:lnSpc>
              <a:spcBef>
                <a:spcPct val="0"/>
              </a:spcBef>
            </a:pPr>
            <a:r>
              <a:rPr lang="en-US" sz="17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Чис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ленность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работников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, </a:t>
            </a:r>
            <a:r>
              <a:rPr lang="en-US" sz="1700" b="1" u="none" strike="noStrike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выполняющих</a:t>
            </a:r>
            <a:r>
              <a:rPr lang="en-US" sz="1700" b="1" u="none" strike="noStrike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НИР</a:t>
            </a:r>
          </a:p>
        </p:txBody>
      </p:sp>
      <p:grpSp>
        <p:nvGrpSpPr>
          <p:cNvPr id="52" name="Group 52"/>
          <p:cNvGrpSpPr/>
          <p:nvPr/>
        </p:nvGrpSpPr>
        <p:grpSpPr>
          <a:xfrm>
            <a:off x="2118814" y="6921667"/>
            <a:ext cx="671579" cy="671579"/>
            <a:chOff x="0" y="0"/>
            <a:chExt cx="895438" cy="895438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895438" cy="895438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176852" y="232708"/>
              <a:ext cx="541734" cy="382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37"/>
                </a:lnSpc>
              </a:pPr>
              <a:r>
                <a:rPr lang="en-US" sz="1699">
                  <a:solidFill>
                    <a:srgbClr val="171242"/>
                  </a:solidFill>
                  <a:latin typeface="Evolventa"/>
                  <a:ea typeface="Evolventa"/>
                  <a:cs typeface="Evolventa"/>
                  <a:sym typeface="Evolventa"/>
                </a:rPr>
                <a:t>19%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3854285" y="7710560"/>
            <a:ext cx="671579" cy="671579"/>
            <a:chOff x="0" y="0"/>
            <a:chExt cx="812800" cy="8128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2593398" y="8922511"/>
            <a:ext cx="671579" cy="671579"/>
            <a:chOff x="0" y="0"/>
            <a:chExt cx="812800" cy="8128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3862647" y="7944737"/>
            <a:ext cx="704509" cy="267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8"/>
              </a:lnSpc>
            </a:pPr>
            <a:r>
              <a:rPr lang="en-US" sz="155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40,5%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645697" y="9117245"/>
            <a:ext cx="619280" cy="298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7"/>
              </a:lnSpc>
            </a:pPr>
            <a:r>
              <a:rPr lang="en-US" sz="1699" dirty="0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40,5%</a:t>
            </a:r>
          </a:p>
        </p:txBody>
      </p:sp>
      <p:grpSp>
        <p:nvGrpSpPr>
          <p:cNvPr id="65" name="Group 65"/>
          <p:cNvGrpSpPr/>
          <p:nvPr/>
        </p:nvGrpSpPr>
        <p:grpSpPr>
          <a:xfrm>
            <a:off x="8095560" y="6919919"/>
            <a:ext cx="525202" cy="711426"/>
            <a:chOff x="0" y="0"/>
            <a:chExt cx="812800" cy="1100999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12800" cy="1100999"/>
            </a:xfrm>
            <a:custGeom>
              <a:avLst/>
              <a:gdLst/>
              <a:ahLst/>
              <a:cxnLst/>
              <a:rect l="l" t="t" r="r" b="b"/>
              <a:pathLst>
                <a:path w="812800" h="1100999">
                  <a:moveTo>
                    <a:pt x="406400" y="0"/>
                  </a:moveTo>
                  <a:cubicBezTo>
                    <a:pt x="181951" y="0"/>
                    <a:pt x="0" y="246467"/>
                    <a:pt x="0" y="550499"/>
                  </a:cubicBezTo>
                  <a:cubicBezTo>
                    <a:pt x="0" y="854532"/>
                    <a:pt x="181951" y="1100999"/>
                    <a:pt x="406400" y="1100999"/>
                  </a:cubicBezTo>
                  <a:cubicBezTo>
                    <a:pt x="630849" y="1100999"/>
                    <a:pt x="812800" y="854532"/>
                    <a:pt x="812800" y="550499"/>
                  </a:cubicBezTo>
                  <a:cubicBezTo>
                    <a:pt x="812800" y="246467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76200" y="-11081"/>
              <a:ext cx="660400" cy="1008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68" name="TextBox 68"/>
          <p:cNvSpPr txBox="1"/>
          <p:nvPr/>
        </p:nvSpPr>
        <p:spPr>
          <a:xfrm>
            <a:off x="8057460" y="7076067"/>
            <a:ext cx="683393" cy="298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7"/>
              </a:lnSpc>
            </a:pPr>
            <a:r>
              <a:rPr lang="en-US" sz="1699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30,9%</a:t>
            </a:r>
          </a:p>
        </p:txBody>
      </p:sp>
      <p:grpSp>
        <p:nvGrpSpPr>
          <p:cNvPr id="69" name="Group 69"/>
          <p:cNvGrpSpPr/>
          <p:nvPr/>
        </p:nvGrpSpPr>
        <p:grpSpPr>
          <a:xfrm>
            <a:off x="9511466" y="6840704"/>
            <a:ext cx="671579" cy="544760"/>
            <a:chOff x="0" y="0"/>
            <a:chExt cx="1357309" cy="1100999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1357309" cy="1100999"/>
            </a:xfrm>
            <a:custGeom>
              <a:avLst/>
              <a:gdLst/>
              <a:ahLst/>
              <a:cxnLst/>
              <a:rect l="l" t="t" r="r" b="b"/>
              <a:pathLst>
                <a:path w="1357309" h="1100999">
                  <a:moveTo>
                    <a:pt x="678654" y="0"/>
                  </a:moveTo>
                  <a:cubicBezTo>
                    <a:pt x="303844" y="0"/>
                    <a:pt x="0" y="246467"/>
                    <a:pt x="0" y="550499"/>
                  </a:cubicBezTo>
                  <a:cubicBezTo>
                    <a:pt x="0" y="854532"/>
                    <a:pt x="303844" y="1100999"/>
                    <a:pt x="678654" y="1100999"/>
                  </a:cubicBezTo>
                  <a:cubicBezTo>
                    <a:pt x="1053465" y="1100999"/>
                    <a:pt x="1357309" y="854532"/>
                    <a:pt x="1357309" y="550499"/>
                  </a:cubicBezTo>
                  <a:cubicBezTo>
                    <a:pt x="1357309" y="246467"/>
                    <a:pt x="1053465" y="0"/>
                    <a:pt x="6786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127248" y="-11081"/>
              <a:ext cx="1102813" cy="1008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72" name="TextBox 72"/>
          <p:cNvSpPr txBox="1"/>
          <p:nvPr/>
        </p:nvSpPr>
        <p:spPr>
          <a:xfrm>
            <a:off x="9644105" y="6979190"/>
            <a:ext cx="530881" cy="23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6"/>
              </a:lnSpc>
            </a:pPr>
            <a:r>
              <a:rPr lang="en-US" sz="1400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21,7%</a:t>
            </a:r>
          </a:p>
        </p:txBody>
      </p:sp>
      <p:grpSp>
        <p:nvGrpSpPr>
          <p:cNvPr id="73" name="Group 73"/>
          <p:cNvGrpSpPr/>
          <p:nvPr/>
        </p:nvGrpSpPr>
        <p:grpSpPr>
          <a:xfrm>
            <a:off x="8939171" y="8829081"/>
            <a:ext cx="671579" cy="671579"/>
            <a:chOff x="0" y="0"/>
            <a:chExt cx="812800" cy="8128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8868660" y="8991706"/>
            <a:ext cx="775445" cy="298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7"/>
              </a:lnSpc>
            </a:pPr>
            <a:r>
              <a:rPr lang="en-US" sz="1699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47,5%</a:t>
            </a:r>
          </a:p>
        </p:txBody>
      </p:sp>
      <p:grpSp>
        <p:nvGrpSpPr>
          <p:cNvPr id="77" name="Group 77"/>
          <p:cNvGrpSpPr/>
          <p:nvPr/>
        </p:nvGrpSpPr>
        <p:grpSpPr>
          <a:xfrm>
            <a:off x="14376227" y="7180304"/>
            <a:ext cx="671579" cy="671579"/>
            <a:chOff x="0" y="0"/>
            <a:chExt cx="812800" cy="81280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80" name="TextBox 80"/>
          <p:cNvSpPr txBox="1"/>
          <p:nvPr/>
        </p:nvSpPr>
        <p:spPr>
          <a:xfrm>
            <a:off x="14442191" y="7302667"/>
            <a:ext cx="614420" cy="298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7"/>
              </a:lnSpc>
            </a:pPr>
            <a:r>
              <a:rPr lang="en-US" sz="1699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14,9%</a:t>
            </a:r>
          </a:p>
        </p:txBody>
      </p:sp>
      <p:grpSp>
        <p:nvGrpSpPr>
          <p:cNvPr id="81" name="Group 81"/>
          <p:cNvGrpSpPr/>
          <p:nvPr/>
        </p:nvGrpSpPr>
        <p:grpSpPr>
          <a:xfrm>
            <a:off x="13953350" y="8493292"/>
            <a:ext cx="671579" cy="671579"/>
            <a:chOff x="0" y="0"/>
            <a:chExt cx="812800" cy="8128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84" name="TextBox 84"/>
          <p:cNvSpPr txBox="1"/>
          <p:nvPr/>
        </p:nvSpPr>
        <p:spPr>
          <a:xfrm>
            <a:off x="14015589" y="8655917"/>
            <a:ext cx="626028" cy="298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7"/>
              </a:lnSpc>
            </a:pPr>
            <a:r>
              <a:rPr lang="en-US" sz="1699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29,3%</a:t>
            </a:r>
          </a:p>
        </p:txBody>
      </p:sp>
      <p:grpSp>
        <p:nvGrpSpPr>
          <p:cNvPr id="85" name="Group 85"/>
          <p:cNvGrpSpPr/>
          <p:nvPr/>
        </p:nvGrpSpPr>
        <p:grpSpPr>
          <a:xfrm>
            <a:off x="15912549" y="7929035"/>
            <a:ext cx="671579" cy="671579"/>
            <a:chOff x="0" y="0"/>
            <a:chExt cx="812800" cy="812800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88" name="TextBox 88"/>
          <p:cNvSpPr txBox="1"/>
          <p:nvPr/>
        </p:nvSpPr>
        <p:spPr>
          <a:xfrm>
            <a:off x="15978513" y="8091659"/>
            <a:ext cx="683393" cy="298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7"/>
              </a:lnSpc>
            </a:pPr>
            <a:r>
              <a:rPr lang="en-US" sz="1699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55,8%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0D56F60-72C7-7B6A-F6A4-F15A10AF5A27}"/>
              </a:ext>
            </a:extLst>
          </p:cNvPr>
          <p:cNvSpPr txBox="1"/>
          <p:nvPr/>
        </p:nvSpPr>
        <p:spPr>
          <a:xfrm>
            <a:off x="95453" y="9889866"/>
            <a:ext cx="7574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  <a:r>
              <a:rPr lang="kk-KZ" sz="1200" dirty="0"/>
              <a:t>источник: Проект  Информационно-аналитический Справочник «Наука Казахстана в цифрах. 2021-2025 годы»</a:t>
            </a:r>
            <a:endParaRPr lang="ru-KZ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933" y="1269803"/>
            <a:ext cx="8110648" cy="4151620"/>
            <a:chOff x="0" y="0"/>
            <a:chExt cx="2136138" cy="10934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6138" cy="1093431"/>
            </a:xfrm>
            <a:custGeom>
              <a:avLst/>
              <a:gdLst/>
              <a:ahLst/>
              <a:cxnLst/>
              <a:rect l="l" t="t" r="r" b="b"/>
              <a:pathLst>
                <a:path w="2136138" h="1093431">
                  <a:moveTo>
                    <a:pt x="28636" y="0"/>
                  </a:moveTo>
                  <a:lnTo>
                    <a:pt x="2107502" y="0"/>
                  </a:lnTo>
                  <a:cubicBezTo>
                    <a:pt x="2123317" y="0"/>
                    <a:pt x="2136138" y="12821"/>
                    <a:pt x="2136138" y="28636"/>
                  </a:cubicBezTo>
                  <a:lnTo>
                    <a:pt x="2136138" y="1064795"/>
                  </a:lnTo>
                  <a:cubicBezTo>
                    <a:pt x="2136138" y="1072389"/>
                    <a:pt x="2133121" y="1079673"/>
                    <a:pt x="2127751" y="1085043"/>
                  </a:cubicBezTo>
                  <a:cubicBezTo>
                    <a:pt x="2122380" y="1090414"/>
                    <a:pt x="2115096" y="1093431"/>
                    <a:pt x="2107502" y="1093431"/>
                  </a:cubicBezTo>
                  <a:lnTo>
                    <a:pt x="28636" y="1093431"/>
                  </a:lnTo>
                  <a:cubicBezTo>
                    <a:pt x="12821" y="1093431"/>
                    <a:pt x="0" y="1080610"/>
                    <a:pt x="0" y="1064795"/>
                  </a:cubicBezTo>
                  <a:lnTo>
                    <a:pt x="0" y="28636"/>
                  </a:lnTo>
                  <a:cubicBezTo>
                    <a:pt x="0" y="12821"/>
                    <a:pt x="12821" y="0"/>
                    <a:pt x="2863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36138" cy="11315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6036" y="770863"/>
            <a:ext cx="9717402" cy="54828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997" y="2073848"/>
            <a:ext cx="9267438" cy="331839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4616644" y="1694858"/>
            <a:ext cx="149799" cy="104199"/>
            <a:chOff x="0" y="0"/>
            <a:chExt cx="45682" cy="31623"/>
          </a:xfrm>
        </p:grpSpPr>
        <p:sp>
          <p:nvSpPr>
            <p:cNvPr id="8" name="Freeform 8"/>
            <p:cNvSpPr/>
            <p:nvPr/>
          </p:nvSpPr>
          <p:spPr>
            <a:xfrm>
              <a:off x="3363" y="3196"/>
              <a:ext cx="38956" cy="28427"/>
            </a:xfrm>
            <a:custGeom>
              <a:avLst/>
              <a:gdLst/>
              <a:ahLst/>
              <a:cxnLst/>
              <a:rect l="l" t="t" r="r" b="b"/>
              <a:pathLst>
                <a:path w="38956" h="28427">
                  <a:moveTo>
                    <a:pt x="30899" y="2827"/>
                  </a:moveTo>
                  <a:lnTo>
                    <a:pt x="32844" y="3853"/>
                  </a:lnTo>
                  <a:cubicBezTo>
                    <a:pt x="38176" y="6666"/>
                    <a:pt x="40416" y="13131"/>
                    <a:pt x="37965" y="18639"/>
                  </a:cubicBezTo>
                  <a:lnTo>
                    <a:pt x="37965" y="18639"/>
                  </a:lnTo>
                  <a:cubicBezTo>
                    <a:pt x="35317" y="24591"/>
                    <a:pt x="29413" y="28427"/>
                    <a:pt x="22898" y="28427"/>
                  </a:cubicBezTo>
                  <a:lnTo>
                    <a:pt x="16058" y="28427"/>
                  </a:lnTo>
                  <a:cubicBezTo>
                    <a:pt x="9543" y="28427"/>
                    <a:pt x="3639" y="24591"/>
                    <a:pt x="991" y="18639"/>
                  </a:cubicBezTo>
                  <a:lnTo>
                    <a:pt x="991" y="18639"/>
                  </a:lnTo>
                  <a:cubicBezTo>
                    <a:pt x="-1459" y="13131"/>
                    <a:pt x="780" y="6666"/>
                    <a:pt x="6113" y="3853"/>
                  </a:cubicBezTo>
                  <a:lnTo>
                    <a:pt x="8058" y="2827"/>
                  </a:lnTo>
                  <a:cubicBezTo>
                    <a:pt x="15205" y="-942"/>
                    <a:pt x="23752" y="-942"/>
                    <a:pt x="30899" y="2827"/>
                  </a:cubicBezTo>
                  <a:close/>
                </a:path>
              </a:pathLst>
            </a:custGeom>
            <a:solidFill>
              <a:srgbClr val="8EB7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08" y="-97432"/>
              <a:ext cx="30867" cy="126131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5411" y="6155080"/>
            <a:ext cx="7976171" cy="3895812"/>
            <a:chOff x="0" y="0"/>
            <a:chExt cx="2100720" cy="10260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00720" cy="1026058"/>
            </a:xfrm>
            <a:custGeom>
              <a:avLst/>
              <a:gdLst/>
              <a:ahLst/>
              <a:cxnLst/>
              <a:rect l="l" t="t" r="r" b="b"/>
              <a:pathLst>
                <a:path w="2100720" h="1026058">
                  <a:moveTo>
                    <a:pt x="29119" y="0"/>
                  </a:moveTo>
                  <a:lnTo>
                    <a:pt x="2071601" y="0"/>
                  </a:lnTo>
                  <a:cubicBezTo>
                    <a:pt x="2087683" y="0"/>
                    <a:pt x="2100720" y="13037"/>
                    <a:pt x="2100720" y="29119"/>
                  </a:cubicBezTo>
                  <a:lnTo>
                    <a:pt x="2100720" y="996939"/>
                  </a:lnTo>
                  <a:cubicBezTo>
                    <a:pt x="2100720" y="1013021"/>
                    <a:pt x="2087683" y="1026058"/>
                    <a:pt x="2071601" y="1026058"/>
                  </a:cubicBezTo>
                  <a:lnTo>
                    <a:pt x="29119" y="1026058"/>
                  </a:lnTo>
                  <a:cubicBezTo>
                    <a:pt x="13037" y="1026058"/>
                    <a:pt x="0" y="1013021"/>
                    <a:pt x="0" y="996939"/>
                  </a:cubicBezTo>
                  <a:lnTo>
                    <a:pt x="0" y="29119"/>
                  </a:lnTo>
                  <a:cubicBezTo>
                    <a:pt x="0" y="13037"/>
                    <a:pt x="13037" y="0"/>
                    <a:pt x="2911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00720" cy="10641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5456" y="5563128"/>
            <a:ext cx="9340562" cy="523817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4006" y="5448300"/>
            <a:ext cx="9295606" cy="49149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3692863" y="6287991"/>
            <a:ext cx="126623" cy="107033"/>
            <a:chOff x="0" y="0"/>
            <a:chExt cx="37592" cy="31623"/>
          </a:xfrm>
        </p:grpSpPr>
        <p:sp>
          <p:nvSpPr>
            <p:cNvPr id="16" name="Freeform 16"/>
            <p:cNvSpPr/>
            <p:nvPr/>
          </p:nvSpPr>
          <p:spPr>
            <a:xfrm>
              <a:off x="2790" y="3270"/>
              <a:ext cx="32013" cy="28353"/>
            </a:xfrm>
            <a:custGeom>
              <a:avLst/>
              <a:gdLst/>
              <a:ahLst/>
              <a:cxnLst/>
              <a:rect l="l" t="t" r="r" b="b"/>
              <a:pathLst>
                <a:path w="32013" h="28353">
                  <a:moveTo>
                    <a:pt x="25404" y="2753"/>
                  </a:moveTo>
                  <a:lnTo>
                    <a:pt x="26026" y="3152"/>
                  </a:lnTo>
                  <a:cubicBezTo>
                    <a:pt x="31154" y="6439"/>
                    <a:pt x="33313" y="12845"/>
                    <a:pt x="31219" y="18565"/>
                  </a:cubicBezTo>
                  <a:lnTo>
                    <a:pt x="31219" y="18565"/>
                  </a:lnTo>
                  <a:cubicBezTo>
                    <a:pt x="29067" y="24444"/>
                    <a:pt x="23473" y="28353"/>
                    <a:pt x="17213" y="28353"/>
                  </a:cubicBezTo>
                  <a:lnTo>
                    <a:pt x="14799" y="28353"/>
                  </a:lnTo>
                  <a:cubicBezTo>
                    <a:pt x="8539" y="28353"/>
                    <a:pt x="2945" y="24444"/>
                    <a:pt x="793" y="18565"/>
                  </a:cubicBezTo>
                  <a:lnTo>
                    <a:pt x="793" y="18565"/>
                  </a:lnTo>
                  <a:cubicBezTo>
                    <a:pt x="-1301" y="12845"/>
                    <a:pt x="858" y="6439"/>
                    <a:pt x="5986" y="3152"/>
                  </a:cubicBezTo>
                  <a:lnTo>
                    <a:pt x="6608" y="2753"/>
                  </a:lnTo>
                  <a:cubicBezTo>
                    <a:pt x="12336" y="-918"/>
                    <a:pt x="19676" y="-918"/>
                    <a:pt x="25404" y="2753"/>
                  </a:cubicBezTo>
                  <a:close/>
                </a:path>
              </a:pathLst>
            </a:custGeom>
            <a:solidFill>
              <a:srgbClr val="8EB7FF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96" y="-97432"/>
              <a:ext cx="25401" cy="1261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652107" y="1292307"/>
            <a:ext cx="9494122" cy="4129115"/>
            <a:chOff x="0" y="0"/>
            <a:chExt cx="2500510" cy="108750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500510" cy="1087504"/>
            </a:xfrm>
            <a:custGeom>
              <a:avLst/>
              <a:gdLst/>
              <a:ahLst/>
              <a:cxnLst/>
              <a:rect l="l" t="t" r="r" b="b"/>
              <a:pathLst>
                <a:path w="2500510" h="1087504">
                  <a:moveTo>
                    <a:pt x="24463" y="0"/>
                  </a:moveTo>
                  <a:lnTo>
                    <a:pt x="2476046" y="0"/>
                  </a:lnTo>
                  <a:cubicBezTo>
                    <a:pt x="2489557" y="0"/>
                    <a:pt x="2500510" y="10953"/>
                    <a:pt x="2500510" y="24463"/>
                  </a:cubicBezTo>
                  <a:lnTo>
                    <a:pt x="2500510" y="1063040"/>
                  </a:lnTo>
                  <a:cubicBezTo>
                    <a:pt x="2500510" y="1076551"/>
                    <a:pt x="2489557" y="1087504"/>
                    <a:pt x="2476046" y="1087504"/>
                  </a:cubicBezTo>
                  <a:lnTo>
                    <a:pt x="24463" y="1087504"/>
                  </a:lnTo>
                  <a:cubicBezTo>
                    <a:pt x="10953" y="1087504"/>
                    <a:pt x="0" y="1076551"/>
                    <a:pt x="0" y="1063040"/>
                  </a:cubicBezTo>
                  <a:lnTo>
                    <a:pt x="0" y="24463"/>
                  </a:lnTo>
                  <a:cubicBezTo>
                    <a:pt x="0" y="10953"/>
                    <a:pt x="10953" y="0"/>
                    <a:pt x="24463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1E2D55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500510" cy="112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747357" y="1433543"/>
            <a:ext cx="9295606" cy="3724014"/>
          </a:xfrm>
          <a:custGeom>
            <a:avLst/>
            <a:gdLst/>
            <a:ahLst/>
            <a:cxnLst/>
            <a:rect l="l" t="t" r="r" b="b"/>
            <a:pathLst>
              <a:path w="9295606" h="3724014">
                <a:moveTo>
                  <a:pt x="0" y="0"/>
                </a:moveTo>
                <a:lnTo>
                  <a:pt x="9295606" y="0"/>
                </a:lnTo>
                <a:lnTo>
                  <a:pt x="9295606" y="3724014"/>
                </a:lnTo>
                <a:lnTo>
                  <a:pt x="0" y="37240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85" r="-7228" b="-185"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22" name="Group 22"/>
          <p:cNvGrpSpPr/>
          <p:nvPr/>
        </p:nvGrpSpPr>
        <p:grpSpPr>
          <a:xfrm>
            <a:off x="8534400" y="5904431"/>
            <a:ext cx="9587969" cy="3895812"/>
            <a:chOff x="0" y="0"/>
            <a:chExt cx="2525226" cy="102605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525226" cy="1026058"/>
            </a:xfrm>
            <a:custGeom>
              <a:avLst/>
              <a:gdLst/>
              <a:ahLst/>
              <a:cxnLst/>
              <a:rect l="l" t="t" r="r" b="b"/>
              <a:pathLst>
                <a:path w="2525226" h="1026058">
                  <a:moveTo>
                    <a:pt x="24224" y="0"/>
                  </a:moveTo>
                  <a:lnTo>
                    <a:pt x="2501002" y="0"/>
                  </a:lnTo>
                  <a:cubicBezTo>
                    <a:pt x="2514381" y="0"/>
                    <a:pt x="2525226" y="10845"/>
                    <a:pt x="2525226" y="24224"/>
                  </a:cubicBezTo>
                  <a:lnTo>
                    <a:pt x="2525226" y="1001834"/>
                  </a:lnTo>
                  <a:cubicBezTo>
                    <a:pt x="2525226" y="1015212"/>
                    <a:pt x="2514381" y="1026058"/>
                    <a:pt x="2501002" y="1026058"/>
                  </a:cubicBezTo>
                  <a:lnTo>
                    <a:pt x="24224" y="1026058"/>
                  </a:lnTo>
                  <a:cubicBezTo>
                    <a:pt x="17799" y="1026058"/>
                    <a:pt x="11638" y="1023505"/>
                    <a:pt x="7095" y="1018963"/>
                  </a:cubicBezTo>
                  <a:cubicBezTo>
                    <a:pt x="2552" y="1014420"/>
                    <a:pt x="0" y="1008258"/>
                    <a:pt x="0" y="1001834"/>
                  </a:cubicBezTo>
                  <a:lnTo>
                    <a:pt x="0" y="24224"/>
                  </a:lnTo>
                  <a:cubicBezTo>
                    <a:pt x="0" y="10845"/>
                    <a:pt x="10845" y="0"/>
                    <a:pt x="242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2525226" cy="10641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8824895" y="6142388"/>
            <a:ext cx="9232454" cy="3657855"/>
          </a:xfrm>
          <a:custGeom>
            <a:avLst/>
            <a:gdLst/>
            <a:ahLst/>
            <a:cxnLst/>
            <a:rect l="l" t="t" r="r" b="b"/>
            <a:pathLst>
              <a:path w="9232454" h="3773305">
                <a:moveTo>
                  <a:pt x="0" y="0"/>
                </a:moveTo>
                <a:lnTo>
                  <a:pt x="9232453" y="0"/>
                </a:lnTo>
                <a:lnTo>
                  <a:pt x="9232453" y="3773305"/>
                </a:lnTo>
                <a:lnTo>
                  <a:pt x="0" y="37733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210" r="-6054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26" name="TextBox 26"/>
          <p:cNvSpPr txBox="1"/>
          <p:nvPr/>
        </p:nvSpPr>
        <p:spPr>
          <a:xfrm>
            <a:off x="5274024" y="4287324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0,94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755091" y="4376761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0,61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239506" y="4341676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u="none" strike="noStrike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0,56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730970" y="4333228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u="none" strike="noStrike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0,80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223779" y="4304680"/>
            <a:ext cx="254179" cy="125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u="none" strike="noStrike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0,68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755143" y="4457659"/>
            <a:ext cx="254179" cy="125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u="none" strike="noStrike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0,30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317001" y="4246456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0,95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782692" y="4405777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u="none" strike="noStrike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0,39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828146" y="4322634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0,79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861708" y="3147107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  <a:r>
              <a:rPr lang="en-US" sz="741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,61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49946" y="4274163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1,0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433459" y="1626208"/>
            <a:ext cx="1791806" cy="19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04"/>
              </a:lnSpc>
            </a:pPr>
            <a:r>
              <a:rPr lang="en-US" sz="93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количество публикаций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829350" y="1626208"/>
            <a:ext cx="3100752" cy="19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04"/>
              </a:lnSpc>
              <a:spcBef>
                <a:spcPct val="0"/>
              </a:spcBef>
            </a:pPr>
            <a:r>
              <a:rPr lang="en-US" sz="93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Нормализованная средняя цитируемость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56232" y="881919"/>
            <a:ext cx="7693922" cy="352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93"/>
              </a:lnSpc>
              <a:spcBef>
                <a:spcPct val="0"/>
              </a:spcBef>
            </a:pPr>
            <a:r>
              <a:rPr lang="en-US" sz="1599" b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Нормализованная средняя цитируемость</a:t>
            </a:r>
            <a:r>
              <a:rPr lang="en-US" sz="1599" b="1" u="none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казахстанских вузов Топ-15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764810" y="7419115"/>
            <a:ext cx="210355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0.77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257613" y="7778530"/>
            <a:ext cx="203095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0.63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262242" y="6555755"/>
            <a:ext cx="217614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1.1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741265" y="7886060"/>
            <a:ext cx="217614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0.60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671423" y="8250137"/>
            <a:ext cx="337899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0.47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259869" y="7107555"/>
            <a:ext cx="239392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0,89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746665" y="6961915"/>
            <a:ext cx="290206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0.96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787367" y="7842763"/>
            <a:ext cx="295944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0,60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818347" y="7832295"/>
            <a:ext cx="246651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0,60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287237" y="7680525"/>
            <a:ext cx="282947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0,67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847446" y="6219028"/>
            <a:ext cx="1514590" cy="19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39"/>
              </a:lnSpc>
            </a:pPr>
            <a:r>
              <a:rPr lang="en-US" sz="957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количество публикаций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872661" y="6219028"/>
            <a:ext cx="2621024" cy="19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39"/>
              </a:lnSpc>
              <a:spcBef>
                <a:spcPct val="0"/>
              </a:spcBef>
            </a:pPr>
            <a:r>
              <a:rPr lang="en-US" sz="957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Нормализованная средняя цитируемость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08975" y="5621447"/>
            <a:ext cx="7597751" cy="352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93"/>
              </a:lnSpc>
              <a:spcBef>
                <a:spcPct val="0"/>
              </a:spcBef>
            </a:pPr>
            <a:r>
              <a:rPr lang="en-US" sz="1599" b="1" u="none" strike="noStrike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Нормализованная средняя цитируемость казахстанских НИИ Топ-15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350562" y="4325173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0,82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872362" y="4235787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0,94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345663" y="3963272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2,04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877025" y="4161371"/>
            <a:ext cx="254179" cy="13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38"/>
              </a:lnSpc>
              <a:spcBef>
                <a:spcPct val="0"/>
              </a:spcBef>
            </a:pPr>
            <a:r>
              <a:rPr lang="en-US" sz="74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1,36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0495401" y="879199"/>
            <a:ext cx="5541344" cy="355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93"/>
              </a:lnSpc>
              <a:spcBef>
                <a:spcPct val="0"/>
              </a:spcBef>
            </a:pPr>
            <a:r>
              <a:rPr lang="en-US" sz="1599" b="1" u="none" strike="noStrike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ИНДЕКС ХИРША КАЗАХСТАНСКИХ ВУЗОВ, ТОП-15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0812" y="102040"/>
            <a:ext cx="12718088" cy="476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40"/>
              </a:lnSpc>
              <a:spcBef>
                <a:spcPct val="0"/>
              </a:spcBef>
            </a:pPr>
            <a:r>
              <a:rPr lang="en-US" sz="3200" b="1" u="none" strike="noStrike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 Анализ библиометрических показателей Вузов и НИИ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322924" y="575953"/>
            <a:ext cx="2145615" cy="361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2499" b="1" u="none" strike="noStrike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за 2025 год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296683" y="6647620"/>
            <a:ext cx="246651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1,07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819716" y="7778530"/>
            <a:ext cx="246651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0,63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310506" y="6663285"/>
            <a:ext cx="246651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1,06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48724" y="7609625"/>
            <a:ext cx="246651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0,7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225477" y="5621447"/>
            <a:ext cx="5541344" cy="355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93"/>
              </a:lnSpc>
              <a:spcBef>
                <a:spcPct val="0"/>
              </a:spcBef>
            </a:pPr>
            <a:r>
              <a:rPr lang="en-US" sz="1599" b="1" u="none" strike="noStrike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ИНДЕКС ХИРША КАЗАХСТАНСКИХ НИИ, ТОП-15</a:t>
            </a:r>
          </a:p>
        </p:txBody>
      </p:sp>
      <p:grpSp>
        <p:nvGrpSpPr>
          <p:cNvPr id="65" name="Group 65"/>
          <p:cNvGrpSpPr/>
          <p:nvPr/>
        </p:nvGrpSpPr>
        <p:grpSpPr>
          <a:xfrm>
            <a:off x="2221784" y="1683358"/>
            <a:ext cx="149799" cy="109474"/>
            <a:chOff x="0" y="0"/>
            <a:chExt cx="45625" cy="33343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45625" cy="33343"/>
            </a:xfrm>
            <a:custGeom>
              <a:avLst/>
              <a:gdLst/>
              <a:ahLst/>
              <a:cxnLst/>
              <a:rect l="l" t="t" r="r" b="b"/>
              <a:pathLst>
                <a:path w="45625" h="33343">
                  <a:moveTo>
                    <a:pt x="0" y="0"/>
                  </a:moveTo>
                  <a:lnTo>
                    <a:pt x="45625" y="0"/>
                  </a:lnTo>
                  <a:lnTo>
                    <a:pt x="45625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0F5995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-104775"/>
              <a:ext cx="45625" cy="138118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599842" y="6292847"/>
            <a:ext cx="149799" cy="109474"/>
            <a:chOff x="0" y="0"/>
            <a:chExt cx="45625" cy="33343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45625" cy="33343"/>
            </a:xfrm>
            <a:custGeom>
              <a:avLst/>
              <a:gdLst/>
              <a:ahLst/>
              <a:cxnLst/>
              <a:rect l="l" t="t" r="r" b="b"/>
              <a:pathLst>
                <a:path w="45625" h="33343">
                  <a:moveTo>
                    <a:pt x="0" y="0"/>
                  </a:moveTo>
                  <a:lnTo>
                    <a:pt x="45625" y="0"/>
                  </a:lnTo>
                  <a:lnTo>
                    <a:pt x="45625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0F5995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104775"/>
              <a:ext cx="45625" cy="138118"/>
            </a:xfrm>
            <a:prstGeom prst="rect">
              <a:avLst/>
            </a:prstGeom>
          </p:spPr>
          <p:txBody>
            <a:bodyPr lIns="39441" tIns="39441" rIns="39441" bIns="39441" rtlCol="0" anchor="ctr"/>
            <a:lstStyle/>
            <a:p>
              <a:pPr algn="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71" name="TextBox 71"/>
          <p:cNvSpPr txBox="1"/>
          <p:nvPr/>
        </p:nvSpPr>
        <p:spPr>
          <a:xfrm>
            <a:off x="11981708" y="1291726"/>
            <a:ext cx="5331970" cy="25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45"/>
              </a:lnSpc>
              <a:spcBef>
                <a:spcPct val="0"/>
              </a:spcBef>
            </a:pPr>
            <a:r>
              <a:rPr lang="en-US" sz="1200" b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Размер шара отражает величину индекса Хирша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3406975" y="5901746"/>
            <a:ext cx="5331970" cy="25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45"/>
              </a:lnSpc>
              <a:spcBef>
                <a:spcPct val="0"/>
              </a:spcBef>
            </a:pPr>
            <a:r>
              <a:rPr lang="en-US" sz="12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Размер</a:t>
            </a:r>
            <a:r>
              <a:rPr lang="en-US" sz="1200" b="1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2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шара</a:t>
            </a:r>
            <a:r>
              <a:rPr lang="en-US" sz="1200" b="1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2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отражает</a:t>
            </a:r>
            <a:r>
              <a:rPr lang="en-US" sz="1200" b="1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2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величину</a:t>
            </a:r>
            <a:r>
              <a:rPr lang="en-US" sz="1200" b="1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2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индекса</a:t>
            </a:r>
            <a:r>
              <a:rPr lang="en-US" sz="1200" b="1" dirty="0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  <a:r>
              <a:rPr lang="en-US" sz="1200" b="1" dirty="0" err="1">
                <a:solidFill>
                  <a:srgbClr val="0C2A5A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Хирша</a:t>
            </a:r>
            <a:endParaRPr lang="en-US" sz="1200" b="1" dirty="0">
              <a:solidFill>
                <a:srgbClr val="0C2A5A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7203648" y="8086572"/>
            <a:ext cx="337899" cy="12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1004"/>
              </a:lnSpc>
              <a:spcBef>
                <a:spcPct val="0"/>
              </a:spcBef>
            </a:pPr>
            <a:r>
              <a:rPr lang="en-US" sz="71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0.53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F4EDA7F-7F05-1BD8-30EC-528C29193621}"/>
              </a:ext>
            </a:extLst>
          </p:cNvPr>
          <p:cNvSpPr txBox="1"/>
          <p:nvPr/>
        </p:nvSpPr>
        <p:spPr>
          <a:xfrm>
            <a:off x="204332" y="9972181"/>
            <a:ext cx="11004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</a:t>
            </a:r>
            <a:r>
              <a:rPr lang="kk-KZ" sz="1100" dirty="0"/>
              <a:t>источник: Проект  Информационно-аналитический Справочник «Наука Казахстана в цифрах. 2021-2025 годы»</a:t>
            </a:r>
            <a:endParaRPr lang="ru-KZ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851" r="41310" b="1851"/>
          <a:stretch>
            <a:fillRect/>
          </a:stretch>
        </p:blipFill>
        <p:spPr>
          <a:xfrm>
            <a:off x="-257378" y="0"/>
            <a:ext cx="9401378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257378" y="0"/>
            <a:ext cx="9401378" cy="10287000"/>
            <a:chOff x="0" y="0"/>
            <a:chExt cx="4285883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5883" cy="3656597"/>
            </a:xfrm>
            <a:custGeom>
              <a:avLst/>
              <a:gdLst/>
              <a:ahLst/>
              <a:cxnLst/>
              <a:rect l="l" t="t" r="r" b="b"/>
              <a:pathLst>
                <a:path w="4285883" h="3656597">
                  <a:moveTo>
                    <a:pt x="0" y="0"/>
                  </a:moveTo>
                  <a:lnTo>
                    <a:pt x="4285883" y="0"/>
                  </a:lnTo>
                  <a:lnTo>
                    <a:pt x="4285883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60000"/>
              </a:srgbClr>
            </a:soli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14042" y="2232014"/>
            <a:ext cx="7676425" cy="616333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ru-K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3"/>
              <a:stretch>
                <a:fillRect l="-6743" r="-6743"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22725" y="581802"/>
            <a:ext cx="1056498" cy="1056498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3873043-5D26-432F-87CA-55E87D50FBD6}"/>
              </a:ext>
            </a:extLst>
          </p:cNvPr>
          <p:cNvGrpSpPr/>
          <p:nvPr/>
        </p:nvGrpSpPr>
        <p:grpSpPr>
          <a:xfrm>
            <a:off x="16699751" y="8608390"/>
            <a:ext cx="1146864" cy="1146864"/>
            <a:chOff x="16898288" y="9090334"/>
            <a:chExt cx="1146864" cy="1146864"/>
          </a:xfrm>
        </p:grpSpPr>
        <p:grpSp>
          <p:nvGrpSpPr>
            <p:cNvPr id="11" name="Group 11"/>
            <p:cNvGrpSpPr/>
            <p:nvPr/>
          </p:nvGrpSpPr>
          <p:grpSpPr>
            <a:xfrm>
              <a:off x="16898288" y="9090334"/>
              <a:ext cx="1146864" cy="114686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13C61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7053153" y="9245199"/>
              <a:ext cx="837135" cy="837135"/>
            </a:xfrm>
            <a:prstGeom prst="rect">
              <a:avLst/>
            </a:prstGeom>
          </p:spPr>
        </p:pic>
      </p:grpSp>
      <p:sp>
        <p:nvSpPr>
          <p:cNvPr id="25" name="TextBox 25"/>
          <p:cNvSpPr txBox="1"/>
          <p:nvPr/>
        </p:nvSpPr>
        <p:spPr>
          <a:xfrm>
            <a:off x="11017293" y="649483"/>
            <a:ext cx="5652641" cy="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НАЦИОНАЛЬНЫЙ ЦЕНТР ГОСУДАРСТВЕННОЙ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НАУЧНО-ТЕХНИЧЕСКОЙ ЭКСПЕРТИЗЫ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381677" y="8052421"/>
            <a:ext cx="1674168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www.ncste.kz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77E238-265D-483A-93D1-8D9DE52156FF}"/>
              </a:ext>
            </a:extLst>
          </p:cNvPr>
          <p:cNvSpPr txBox="1"/>
          <p:nvPr/>
        </p:nvSpPr>
        <p:spPr>
          <a:xfrm>
            <a:off x="9722725" y="4027588"/>
            <a:ext cx="806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80604020202020204" pitchFamily="34" charset="0"/>
                <a:cs typeface="Arial" panose="02080604020202020204" pitchFamily="34" charset="0"/>
              </a:rPr>
              <a:t>БЛАГОДАРЮ ЗА ВНИМАНИЕ !</a:t>
            </a:r>
          </a:p>
        </p:txBody>
      </p:sp>
      <p:sp>
        <p:nvSpPr>
          <p:cNvPr id="31" name="Прямоугольник 4">
            <a:extLst>
              <a:ext uri="{FF2B5EF4-FFF2-40B4-BE49-F238E27FC236}">
                <a16:creationId xmlns:a16="http://schemas.microsoft.com/office/drawing/2014/main" id="{2713C75E-C23E-432E-98CA-C376DA71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3940" y="9181822"/>
            <a:ext cx="77677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г. Алматы, ул. </a:t>
            </a:r>
            <a:r>
              <a:rPr lang="ru-RU" altLang="ru-RU" sz="20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Богенбай</a:t>
            </a:r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батыра, 221, </a:t>
            </a:r>
          </a:p>
          <a:p>
            <a:pPr eaLnBrk="1" hangingPunct="1"/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тел.: 8 (727) 344 11 10, </a:t>
            </a:r>
            <a:r>
              <a:rPr lang="ru-RU" altLang="ru-RU" sz="20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</a:t>
            </a:r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400, 401, 402, 404, 419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2C1AC80-4A4B-88C3-0F85-BE39B2EE10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1271" r="6840" b="1271"/>
          <a:stretch>
            <a:fillRect/>
          </a:stretch>
        </p:blipFill>
        <p:spPr>
          <a:xfrm>
            <a:off x="11019568" y="4938445"/>
            <a:ext cx="4708576" cy="31139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37FC3-9F15-2589-2D80-6BEFE65B9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7">
            <a:extLst>
              <a:ext uri="{FF2B5EF4-FFF2-40B4-BE49-F238E27FC236}">
                <a16:creationId xmlns:a16="http://schemas.microsoft.com/office/drawing/2014/main" id="{3A8D9070-4FA8-6E37-E0F0-BC3DA70AC3F1}"/>
              </a:ext>
            </a:extLst>
          </p:cNvPr>
          <p:cNvSpPr/>
          <p:nvPr/>
        </p:nvSpPr>
        <p:spPr>
          <a:xfrm>
            <a:off x="6458165" y="8117053"/>
            <a:ext cx="8781835" cy="894218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 dirty="0"/>
          </a:p>
        </p:txBody>
      </p:sp>
      <p:sp>
        <p:nvSpPr>
          <p:cNvPr id="32" name="Shape 7">
            <a:extLst>
              <a:ext uri="{FF2B5EF4-FFF2-40B4-BE49-F238E27FC236}">
                <a16:creationId xmlns:a16="http://schemas.microsoft.com/office/drawing/2014/main" id="{2088D0C2-277E-438F-AE2F-1DD32F65BF8A}"/>
              </a:ext>
            </a:extLst>
          </p:cNvPr>
          <p:cNvSpPr/>
          <p:nvPr/>
        </p:nvSpPr>
        <p:spPr>
          <a:xfrm>
            <a:off x="6523918" y="1221573"/>
            <a:ext cx="8781835" cy="1689616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 dirty="0"/>
          </a:p>
        </p:txBody>
      </p:sp>
      <p:sp>
        <p:nvSpPr>
          <p:cNvPr id="33" name="Shape 7">
            <a:extLst>
              <a:ext uri="{FF2B5EF4-FFF2-40B4-BE49-F238E27FC236}">
                <a16:creationId xmlns:a16="http://schemas.microsoft.com/office/drawing/2014/main" id="{9D69BE59-8C35-6842-8F08-E8E083CF3B27}"/>
              </a:ext>
            </a:extLst>
          </p:cNvPr>
          <p:cNvSpPr/>
          <p:nvPr/>
        </p:nvSpPr>
        <p:spPr>
          <a:xfrm>
            <a:off x="6482226" y="4228236"/>
            <a:ext cx="8781835" cy="1384776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 dirty="0"/>
          </a:p>
        </p:txBody>
      </p:sp>
      <p:sp>
        <p:nvSpPr>
          <p:cNvPr id="34" name="Shape 7">
            <a:extLst>
              <a:ext uri="{FF2B5EF4-FFF2-40B4-BE49-F238E27FC236}">
                <a16:creationId xmlns:a16="http://schemas.microsoft.com/office/drawing/2014/main" id="{4A72D228-7C9E-6526-7A22-26BC35D1EA6A}"/>
              </a:ext>
            </a:extLst>
          </p:cNvPr>
          <p:cNvSpPr/>
          <p:nvPr/>
        </p:nvSpPr>
        <p:spPr>
          <a:xfrm>
            <a:off x="6482227" y="3221126"/>
            <a:ext cx="8781835" cy="752679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 dirty="0"/>
          </a:p>
        </p:txBody>
      </p:sp>
      <p:sp>
        <p:nvSpPr>
          <p:cNvPr id="35" name="Shape 7">
            <a:extLst>
              <a:ext uri="{FF2B5EF4-FFF2-40B4-BE49-F238E27FC236}">
                <a16:creationId xmlns:a16="http://schemas.microsoft.com/office/drawing/2014/main" id="{319E55D9-6EA5-43D4-3D5A-8D93A6D2B348}"/>
              </a:ext>
            </a:extLst>
          </p:cNvPr>
          <p:cNvSpPr/>
          <p:nvPr/>
        </p:nvSpPr>
        <p:spPr>
          <a:xfrm>
            <a:off x="6487374" y="5795331"/>
            <a:ext cx="8781835" cy="1082239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 dirty="0"/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C403122-8904-F408-E453-C14F947BD0AE}"/>
              </a:ext>
            </a:extLst>
          </p:cNvPr>
          <p:cNvSpPr/>
          <p:nvPr/>
        </p:nvSpPr>
        <p:spPr>
          <a:xfrm>
            <a:off x="6457455" y="7145842"/>
            <a:ext cx="8781835" cy="829737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F12465F-9D31-710B-FDEC-7816A57C1241}"/>
              </a:ext>
            </a:extLst>
          </p:cNvPr>
          <p:cNvGrpSpPr/>
          <p:nvPr/>
        </p:nvGrpSpPr>
        <p:grpSpPr>
          <a:xfrm rot="5400000">
            <a:off x="6761516" y="528876"/>
            <a:ext cx="8355414" cy="9229247"/>
            <a:chOff x="0" y="0"/>
            <a:chExt cx="11140552" cy="1230566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0338965-3205-3754-9882-058884FBC311}"/>
                </a:ext>
              </a:extLst>
            </p:cNvPr>
            <p:cNvSpPr/>
            <p:nvPr/>
          </p:nvSpPr>
          <p:spPr>
            <a:xfrm>
              <a:off x="0" y="0"/>
              <a:ext cx="11140553" cy="12305612"/>
            </a:xfrm>
            <a:custGeom>
              <a:avLst/>
              <a:gdLst/>
              <a:ahLst/>
              <a:cxnLst/>
              <a:rect l="l" t="t" r="r" b="b"/>
              <a:pathLst>
                <a:path w="11140553" h="12305612">
                  <a:moveTo>
                    <a:pt x="11140553" y="282583"/>
                  </a:moveTo>
                  <a:lnTo>
                    <a:pt x="11140553" y="0"/>
                  </a:lnTo>
                  <a:lnTo>
                    <a:pt x="0" y="0"/>
                  </a:lnTo>
                  <a:lnTo>
                    <a:pt x="0" y="12305612"/>
                  </a:lnTo>
                  <a:lnTo>
                    <a:pt x="11140553" y="12305612"/>
                  </a:lnTo>
                  <a:lnTo>
                    <a:pt x="11140553" y="282583"/>
                  </a:lnTo>
                  <a:close/>
                  <a:moveTo>
                    <a:pt x="11070848" y="282583"/>
                  </a:moveTo>
                  <a:lnTo>
                    <a:pt x="11070848" y="12226105"/>
                  </a:lnTo>
                  <a:lnTo>
                    <a:pt x="69705" y="12226105"/>
                  </a:lnTo>
                  <a:lnTo>
                    <a:pt x="69705" y="79673"/>
                  </a:lnTo>
                  <a:lnTo>
                    <a:pt x="11070726" y="79673"/>
                  </a:lnTo>
                  <a:lnTo>
                    <a:pt x="11070726" y="282583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B1CE6E49-2873-D8FA-0C78-171933A2EFDC}"/>
              </a:ext>
            </a:extLst>
          </p:cNvPr>
          <p:cNvSpPr txBox="1"/>
          <p:nvPr/>
        </p:nvSpPr>
        <p:spPr>
          <a:xfrm>
            <a:off x="6523918" y="4317028"/>
            <a:ext cx="8795225" cy="116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Анализ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и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оценка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научной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деятельности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,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включая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проекты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и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программы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,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результаты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,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показатели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развития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науки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на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основе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данных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БНС и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наукометрические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показатели</a:t>
            </a:r>
            <a:endParaRPr lang="en-US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685C718-18E1-29E5-DD72-AAE5D5E6959E}"/>
              </a:ext>
            </a:extLst>
          </p:cNvPr>
          <p:cNvSpPr txBox="1"/>
          <p:nvPr/>
        </p:nvSpPr>
        <p:spPr>
          <a:xfrm>
            <a:off x="6553200" y="5916623"/>
            <a:ext cx="9000646" cy="11635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Развитие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ИС «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КазИНЦ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» и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совершенствование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её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аналитических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инструментов</a:t>
            </a:r>
            <a:endParaRPr lang="en-US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079"/>
              </a:lnSpc>
              <a:spcBef>
                <a:spcPct val="0"/>
              </a:spcBef>
            </a:pPr>
            <a:endParaRPr lang="en-US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32F3A03-A4DB-930B-714C-7B889CB00E10}"/>
              </a:ext>
            </a:extLst>
          </p:cNvPr>
          <p:cNvSpPr txBox="1"/>
          <p:nvPr/>
        </p:nvSpPr>
        <p:spPr>
          <a:xfrm>
            <a:off x="6549318" y="3164080"/>
            <a:ext cx="8662078" cy="7725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Информационное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обеспечение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для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принятия</a:t>
            </a:r>
            <a:r>
              <a:rPr lang="en-US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решений</a:t>
            </a:r>
            <a:r>
              <a:rPr lang="ru-RU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 в сфере науки</a:t>
            </a:r>
            <a:endParaRPr lang="en-US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4D503A1-857D-EC55-C0EE-AFA8AB130269}"/>
              </a:ext>
            </a:extLst>
          </p:cNvPr>
          <p:cNvSpPr/>
          <p:nvPr/>
        </p:nvSpPr>
        <p:spPr>
          <a:xfrm>
            <a:off x="10050747" y="10253617"/>
            <a:ext cx="7705144" cy="293097"/>
          </a:xfrm>
          <a:custGeom>
            <a:avLst/>
            <a:gdLst/>
            <a:ahLst/>
            <a:cxnLst/>
            <a:rect l="l" t="t" r="r" b="b"/>
            <a:pathLst>
              <a:path w="7705144" h="293097">
                <a:moveTo>
                  <a:pt x="0" y="0"/>
                </a:moveTo>
                <a:lnTo>
                  <a:pt x="7705144" y="0"/>
                </a:lnTo>
                <a:lnTo>
                  <a:pt x="7705144" y="293097"/>
                </a:lnTo>
                <a:lnTo>
                  <a:pt x="0" y="293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-1717" t="-6173" b="-136920"/>
            </a:stretch>
          </a:blipFill>
        </p:spPr>
        <p:txBody>
          <a:bodyPr/>
          <a:lstStyle/>
          <a:p>
            <a:endParaRPr lang="ru-KZ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1359E9B-527F-2BE2-581E-E808A956D52B}"/>
              </a:ext>
            </a:extLst>
          </p:cNvPr>
          <p:cNvGrpSpPr/>
          <p:nvPr/>
        </p:nvGrpSpPr>
        <p:grpSpPr>
          <a:xfrm>
            <a:off x="-2781" y="-49578"/>
            <a:ext cx="4910020" cy="10336578"/>
            <a:chOff x="0" y="0"/>
            <a:chExt cx="9605416" cy="13782104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FA259C3-C5BF-A072-1943-017771EDC437}"/>
                </a:ext>
              </a:extLst>
            </p:cNvPr>
            <p:cNvSpPr/>
            <p:nvPr/>
          </p:nvSpPr>
          <p:spPr>
            <a:xfrm>
              <a:off x="0" y="0"/>
              <a:ext cx="9605391" cy="13782167"/>
            </a:xfrm>
            <a:custGeom>
              <a:avLst/>
              <a:gdLst/>
              <a:ahLst/>
              <a:cxnLst/>
              <a:rect l="l" t="t" r="r" b="b"/>
              <a:pathLst>
                <a:path w="9605391" h="13782167">
                  <a:moveTo>
                    <a:pt x="0" y="0"/>
                  </a:moveTo>
                  <a:lnTo>
                    <a:pt x="9605391" y="0"/>
                  </a:lnTo>
                  <a:lnTo>
                    <a:pt x="9605391" y="13782167"/>
                  </a:lnTo>
                  <a:lnTo>
                    <a:pt x="0" y="13782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4034" r="-101189"/>
              </a:stretch>
            </a:blipFill>
          </p:spPr>
          <p:txBody>
            <a:bodyPr/>
            <a:lstStyle/>
            <a:p>
              <a:endParaRPr lang="ru-KZ" dirty="0"/>
            </a:p>
          </p:txBody>
        </p:sp>
      </p:grpSp>
      <p:sp>
        <p:nvSpPr>
          <p:cNvPr id="4" name="Shape 0">
            <a:extLst>
              <a:ext uri="{FF2B5EF4-FFF2-40B4-BE49-F238E27FC236}">
                <a16:creationId xmlns:a16="http://schemas.microsoft.com/office/drawing/2014/main" id="{3F38EBAD-37EA-B6E6-5E77-293CCEF9F965}"/>
              </a:ext>
            </a:extLst>
          </p:cNvPr>
          <p:cNvSpPr/>
          <p:nvPr/>
        </p:nvSpPr>
        <p:spPr>
          <a:xfrm>
            <a:off x="-22267" y="-103862"/>
            <a:ext cx="4907226" cy="10156579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 dirty="0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844D2762-497D-6637-35B8-AB23F3ACD5FA}"/>
              </a:ext>
            </a:extLst>
          </p:cNvPr>
          <p:cNvGrpSpPr/>
          <p:nvPr/>
        </p:nvGrpSpPr>
        <p:grpSpPr>
          <a:xfrm rot="5400000">
            <a:off x="1302870" y="2197541"/>
            <a:ext cx="2362344" cy="4480715"/>
            <a:chOff x="0" y="0"/>
            <a:chExt cx="5757629" cy="9103665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53CFBED-DEC7-D838-0736-30C748A2E10A}"/>
                </a:ext>
              </a:extLst>
            </p:cNvPr>
            <p:cNvSpPr/>
            <p:nvPr/>
          </p:nvSpPr>
          <p:spPr>
            <a:xfrm>
              <a:off x="0" y="0"/>
              <a:ext cx="5757641" cy="9103614"/>
            </a:xfrm>
            <a:custGeom>
              <a:avLst/>
              <a:gdLst/>
              <a:ahLst/>
              <a:cxnLst/>
              <a:rect l="l" t="t" r="r" b="b"/>
              <a:pathLst>
                <a:path w="5757641" h="9103614">
                  <a:moveTo>
                    <a:pt x="5757641" y="267208"/>
                  </a:moveTo>
                  <a:lnTo>
                    <a:pt x="5757641" y="0"/>
                  </a:lnTo>
                  <a:lnTo>
                    <a:pt x="0" y="0"/>
                  </a:lnTo>
                  <a:lnTo>
                    <a:pt x="0" y="9103614"/>
                  </a:lnTo>
                  <a:lnTo>
                    <a:pt x="5757641" y="9103614"/>
                  </a:lnTo>
                  <a:lnTo>
                    <a:pt x="5757641" y="267208"/>
                  </a:lnTo>
                  <a:close/>
                  <a:moveTo>
                    <a:pt x="5686153" y="267208"/>
                  </a:moveTo>
                  <a:lnTo>
                    <a:pt x="5686153" y="9028303"/>
                  </a:lnTo>
                  <a:lnTo>
                    <a:pt x="71485" y="9028303"/>
                  </a:lnTo>
                  <a:lnTo>
                    <a:pt x="71485" y="75311"/>
                  </a:lnTo>
                  <a:lnTo>
                    <a:pt x="5686153" y="75311"/>
                  </a:lnTo>
                  <a:lnTo>
                    <a:pt x="5686153" y="267208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0434349B-7B33-6FAC-6513-61A1A02C7D90}"/>
              </a:ext>
            </a:extLst>
          </p:cNvPr>
          <p:cNvGrpSpPr/>
          <p:nvPr/>
        </p:nvGrpSpPr>
        <p:grpSpPr>
          <a:xfrm>
            <a:off x="264518" y="3539278"/>
            <a:ext cx="4231282" cy="2017777"/>
            <a:chOff x="-219797" y="-732376"/>
            <a:chExt cx="8828323" cy="2690369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66DB9A0-4B86-F5FD-14C2-86EDB9701E68}"/>
                </a:ext>
              </a:extLst>
            </p:cNvPr>
            <p:cNvSpPr/>
            <p:nvPr/>
          </p:nvSpPr>
          <p:spPr>
            <a:xfrm>
              <a:off x="0" y="0"/>
              <a:ext cx="8608526" cy="1957993"/>
            </a:xfrm>
            <a:custGeom>
              <a:avLst/>
              <a:gdLst/>
              <a:ahLst/>
              <a:cxnLst/>
              <a:rect l="l" t="t" r="r" b="b"/>
              <a:pathLst>
                <a:path w="8608526" h="1957993">
                  <a:moveTo>
                    <a:pt x="0" y="0"/>
                  </a:moveTo>
                  <a:lnTo>
                    <a:pt x="8608526" y="0"/>
                  </a:lnTo>
                  <a:lnTo>
                    <a:pt x="8608526" y="1957993"/>
                  </a:lnTo>
                  <a:lnTo>
                    <a:pt x="0" y="195799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9040" r="10510" b="-24287"/>
              </a:stretch>
            </a:blipFill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D0579389-100C-EBFE-BC75-A59ABEF661C1}"/>
                </a:ext>
              </a:extLst>
            </p:cNvPr>
            <p:cNvSpPr txBox="1"/>
            <p:nvPr/>
          </p:nvSpPr>
          <p:spPr>
            <a:xfrm>
              <a:off x="-219797" y="-732376"/>
              <a:ext cx="8608524" cy="213896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040"/>
                </a:lnSpc>
              </a:pPr>
              <a:r>
                <a:rPr lang="en-US" sz="2800" b="1" dirty="0">
                  <a:solidFill>
                    <a:srgbClr val="FFFFFF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ОСНОВНЫЕ НАПРАВЛЕНИЯ ДЕЯТЕЛЬНОСТИ</a:t>
              </a:r>
            </a:p>
          </p:txBody>
        </p:sp>
      </p:grpSp>
      <p:pic>
        <p:nvPicPr>
          <p:cNvPr id="39" name="Image 1" descr="assets/logo.png">
            <a:extLst>
              <a:ext uri="{FF2B5EF4-FFF2-40B4-BE49-F238E27FC236}">
                <a16:creationId xmlns:a16="http://schemas.microsoft.com/office/drawing/2014/main" id="{DA094BE3-4733-BF5F-5F21-6A87CC2D6C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92BAC6-918C-8F29-381E-002BD68DA60B}"/>
              </a:ext>
            </a:extLst>
          </p:cNvPr>
          <p:cNvSpPr txBox="1"/>
          <p:nvPr/>
        </p:nvSpPr>
        <p:spPr>
          <a:xfrm>
            <a:off x="6482227" y="1275729"/>
            <a:ext cx="8302430" cy="1262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kk-KZ" sz="2199" b="1" dirty="0">
                <a:solidFill>
                  <a:srgbClr val="0C2A5A"/>
                </a:solidFill>
                <a:latin typeface="DM Sans Bold"/>
              </a:rPr>
              <a:t>Развитие единой цифровой экосистемы АО «НЦГНТЭ» -</a:t>
            </a:r>
            <a:endParaRPr lang="ru-RU" sz="2199" b="1" dirty="0">
              <a:solidFill>
                <a:srgbClr val="0C2A5A"/>
              </a:solidFill>
              <a:latin typeface="DM Sans Bold"/>
            </a:endParaRPr>
          </a:p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Сквозная</a:t>
            </a:r>
            <a:r>
              <a:rPr lang="en-US" sz="2199" b="1" dirty="0">
                <a:solidFill>
                  <a:srgbClr val="0C2A5A"/>
                </a:solidFill>
                <a:latin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цифровизация</a:t>
            </a:r>
            <a:r>
              <a:rPr lang="en-US" sz="2199" b="1" dirty="0">
                <a:solidFill>
                  <a:srgbClr val="0C2A5A"/>
                </a:solidFill>
                <a:latin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полного</a:t>
            </a:r>
            <a:r>
              <a:rPr lang="en-US" sz="2199" b="1" dirty="0">
                <a:solidFill>
                  <a:srgbClr val="0C2A5A"/>
                </a:solidFill>
                <a:latin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цикла</a:t>
            </a:r>
            <a:r>
              <a:rPr lang="en-US" sz="2199" b="1" dirty="0">
                <a:solidFill>
                  <a:srgbClr val="0C2A5A"/>
                </a:solidFill>
                <a:latin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грантового</a:t>
            </a:r>
            <a:r>
              <a:rPr lang="en-US" sz="2199" b="1" dirty="0">
                <a:solidFill>
                  <a:srgbClr val="0C2A5A"/>
                </a:solidFill>
                <a:latin typeface="DM Sans Bold"/>
              </a:rPr>
              <a:t> и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программно-целевого</a:t>
            </a:r>
            <a:r>
              <a:rPr lang="en-US" sz="2199" b="1" dirty="0">
                <a:solidFill>
                  <a:srgbClr val="0C2A5A"/>
                </a:solidFill>
                <a:latin typeface="DM Sans Bold"/>
              </a:rPr>
              <a:t> </a:t>
            </a:r>
            <a:r>
              <a:rPr lang="en-US" sz="2199" b="1" dirty="0" err="1">
                <a:solidFill>
                  <a:srgbClr val="0C2A5A"/>
                </a:solidFill>
                <a:latin typeface="DM Sans Bold"/>
              </a:rPr>
              <a:t>финансирования</a:t>
            </a:r>
            <a:r>
              <a:rPr lang="ru-RU" sz="2199" b="1" dirty="0">
                <a:solidFill>
                  <a:srgbClr val="0C2A5A"/>
                </a:solidFill>
                <a:latin typeface="DM Sans Bold"/>
              </a:rPr>
              <a:t>.</a:t>
            </a:r>
            <a:endParaRPr lang="en-US" sz="2199" b="1" dirty="0">
              <a:solidFill>
                <a:srgbClr val="0C2A5A"/>
              </a:solidFill>
              <a:latin typeface="DM Sans Bold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6F443DEF-D777-FF69-D69F-E96408099E7D}"/>
              </a:ext>
            </a:extLst>
          </p:cNvPr>
          <p:cNvSpPr txBox="1"/>
          <p:nvPr/>
        </p:nvSpPr>
        <p:spPr>
          <a:xfrm>
            <a:off x="6512934" y="7145842"/>
            <a:ext cx="7856164" cy="1173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ru-RU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Интеграция с международными и государственными базами данных для обеспечения сквозных данных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endParaRPr lang="en-US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9BE362BE-973A-836C-1EB1-E62DF9C2D072}"/>
              </a:ext>
            </a:extLst>
          </p:cNvPr>
          <p:cNvSpPr txBox="1"/>
          <p:nvPr/>
        </p:nvSpPr>
        <p:spPr>
          <a:xfrm>
            <a:off x="6548651" y="8185955"/>
            <a:ext cx="7856164" cy="157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ru-RU" sz="2199" b="1" dirty="0">
                <a:solidFill>
                  <a:srgbClr val="0C2A5A"/>
                </a:solidFill>
                <a:latin typeface="DM Sans Bold"/>
                <a:ea typeface="DM Sans Bold"/>
                <a:cs typeface="DM Sans Bold"/>
                <a:sym typeface="DM Sans Bold"/>
              </a:rPr>
              <a:t>Разработка системы визуализации научно-технической информации</a:t>
            </a:r>
          </a:p>
          <a:p>
            <a:pPr algn="l">
              <a:lnSpc>
                <a:spcPts val="3079"/>
              </a:lnSpc>
            </a:pPr>
            <a:endParaRPr lang="ru-RU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079"/>
              </a:lnSpc>
              <a:spcBef>
                <a:spcPct val="0"/>
              </a:spcBef>
            </a:pPr>
            <a:endParaRPr lang="en-US" sz="2199" b="1" dirty="0">
              <a:solidFill>
                <a:srgbClr val="0C2A5A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41589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7">
            <a:extLst>
              <a:ext uri="{FF2B5EF4-FFF2-40B4-BE49-F238E27FC236}">
                <a16:creationId xmlns:a16="http://schemas.microsoft.com/office/drawing/2014/main" id="{DF4C82B8-3720-09A9-E215-2176B6FD37E4}"/>
              </a:ext>
            </a:extLst>
          </p:cNvPr>
          <p:cNvSpPr/>
          <p:nvPr/>
        </p:nvSpPr>
        <p:spPr>
          <a:xfrm>
            <a:off x="11686032" y="6405653"/>
            <a:ext cx="6062472" cy="2359152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51" name="Freeform 17">
            <a:extLst>
              <a:ext uri="{FF2B5EF4-FFF2-40B4-BE49-F238E27FC236}">
                <a16:creationId xmlns:a16="http://schemas.microsoft.com/office/drawing/2014/main" id="{3684EF37-9603-8D11-B899-02418D07A814}"/>
              </a:ext>
            </a:extLst>
          </p:cNvPr>
          <p:cNvSpPr/>
          <p:nvPr/>
        </p:nvSpPr>
        <p:spPr>
          <a:xfrm>
            <a:off x="38059" y="-24766"/>
            <a:ext cx="4789458" cy="10287000"/>
          </a:xfrm>
          <a:custGeom>
            <a:avLst/>
            <a:gdLst/>
            <a:ahLst/>
            <a:cxnLst/>
            <a:rect l="l" t="t" r="r" b="b"/>
            <a:pathLst>
              <a:path w="9682861" h="13716000">
                <a:moveTo>
                  <a:pt x="0" y="0"/>
                </a:moveTo>
                <a:lnTo>
                  <a:pt x="9682861" y="0"/>
                </a:lnTo>
                <a:lnTo>
                  <a:pt x="9682861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191919">
              <a:alpha val="30980"/>
            </a:srgbClr>
          </a:solidFill>
        </p:spPr>
        <p:txBody>
          <a:bodyPr/>
          <a:lstStyle/>
          <a:p>
            <a:endParaRPr lang="ru-KZ"/>
          </a:p>
        </p:txBody>
      </p:sp>
      <p:pic>
        <p:nvPicPr>
          <p:cNvPr id="50" name="Picture 2">
            <a:extLst>
              <a:ext uri="{FF2B5EF4-FFF2-40B4-BE49-F238E27FC236}">
                <a16:creationId xmlns:a16="http://schemas.microsoft.com/office/drawing/2014/main" id="{6083D23D-953C-1995-8EDF-1E5C40D871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21" r="41310"/>
          <a:stretch>
            <a:fillRect/>
          </a:stretch>
        </p:blipFill>
        <p:spPr>
          <a:xfrm>
            <a:off x="38059" y="-17849"/>
            <a:ext cx="4745221" cy="103365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725588" y="0"/>
            <a:ext cx="61722" cy="10287000"/>
          </a:xfrm>
          <a:prstGeom prst="rect">
            <a:avLst/>
          </a:prstGeom>
          <a:solidFill>
            <a:srgbClr val="7DBFBC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5" name="Text 2"/>
          <p:cNvSpPr/>
          <p:nvPr/>
        </p:nvSpPr>
        <p:spPr>
          <a:xfrm>
            <a:off x="548640" y="754380"/>
            <a:ext cx="39090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1575" dirty="0"/>
          </a:p>
        </p:txBody>
      </p:sp>
      <p:sp>
        <p:nvSpPr>
          <p:cNvPr id="6" name="Text 3"/>
          <p:cNvSpPr/>
          <p:nvPr/>
        </p:nvSpPr>
        <p:spPr>
          <a:xfrm>
            <a:off x="548640" y="1371600"/>
            <a:ext cx="2194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8100" dirty="0"/>
          </a:p>
        </p:txBody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D1AD0CDC-8BFD-FF1A-A660-61CDA22D8EDC}"/>
              </a:ext>
            </a:extLst>
          </p:cNvPr>
          <p:cNvGrpSpPr/>
          <p:nvPr/>
        </p:nvGrpSpPr>
        <p:grpSpPr>
          <a:xfrm>
            <a:off x="0" y="-155187"/>
            <a:ext cx="4869180" cy="10287000"/>
            <a:chOff x="0" y="-155187"/>
            <a:chExt cx="4869180" cy="10287000"/>
          </a:xfrm>
        </p:grpSpPr>
        <p:sp>
          <p:nvSpPr>
            <p:cNvPr id="3" name="Shape 0"/>
            <p:cNvSpPr/>
            <p:nvPr/>
          </p:nvSpPr>
          <p:spPr>
            <a:xfrm>
              <a:off x="0" y="-155187"/>
              <a:ext cx="4869180" cy="10287000"/>
            </a:xfrm>
            <a:prstGeom prst="rect">
              <a:avLst/>
            </a:prstGeom>
            <a:solidFill>
              <a:srgbClr val="0A1730">
                <a:alpha val="78000"/>
              </a:srgbClr>
            </a:solidFill>
            <a:ln/>
          </p:spPr>
          <p:txBody>
            <a:bodyPr/>
            <a:lstStyle/>
            <a:p>
              <a:endParaRPr lang="en-GB" sz="27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548640" y="1577340"/>
              <a:ext cx="3909060" cy="35661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04000"/>
                </a:lnSpc>
              </a:pPr>
              <a:r>
                <a:rPr lang="en-US" sz="40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Единая цифровая</a:t>
              </a:r>
              <a:endParaRPr lang="en-US" sz="4050" dirty="0"/>
            </a:p>
            <a:p>
              <a:pPr>
                <a:lnSpc>
                  <a:spcPct val="104000"/>
                </a:lnSpc>
              </a:pPr>
              <a:r>
                <a:rPr lang="en-US" sz="40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экосистема</a:t>
              </a:r>
              <a:endParaRPr lang="en-US" sz="4050" dirty="0"/>
            </a:p>
            <a:p>
              <a:pPr>
                <a:lnSpc>
                  <a:spcPct val="104000"/>
                </a:lnSpc>
              </a:pPr>
              <a:r>
                <a:rPr lang="en-US" sz="40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НЦГНТЭ</a:t>
              </a:r>
              <a:endParaRPr lang="en-US" sz="405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548640" y="6446520"/>
              <a:ext cx="3909060" cy="301752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12000"/>
                </a:lnSpc>
              </a:pPr>
              <a:r>
                <a:rPr lang="en-US" sz="1725" dirty="0">
                  <a:solidFill>
                    <a:schemeClr val="bg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Сквозная цифровизация полного цикла грантового и программно-целевого финансирования — от приёма заявки до сдачи финансовой отчётности.</a:t>
              </a:r>
              <a:endParaRPr lang="en-US" sz="1725" dirty="0">
                <a:solidFill>
                  <a:schemeClr val="bg2"/>
                </a:solidFill>
              </a:endParaRPr>
            </a:p>
          </p:txBody>
        </p:sp>
      </p:grpSp>
      <p:sp>
        <p:nvSpPr>
          <p:cNvPr id="10" name="Text 6"/>
          <p:cNvSpPr/>
          <p:nvPr/>
        </p:nvSpPr>
        <p:spPr>
          <a:xfrm>
            <a:off x="16047720" y="1234440"/>
            <a:ext cx="19202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900" kern="0" spc="300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NCSTE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5417820" y="1165860"/>
            <a:ext cx="6062472" cy="2359152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12" name="Shape 8"/>
          <p:cNvSpPr/>
          <p:nvPr/>
        </p:nvSpPr>
        <p:spPr>
          <a:xfrm>
            <a:off x="5417820" y="1165860"/>
            <a:ext cx="96012" cy="2359152"/>
          </a:xfrm>
          <a:prstGeom prst="rect">
            <a:avLst/>
          </a:prstGeom>
          <a:solidFill>
            <a:srgbClr val="3FB984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13" name="Text 9"/>
          <p:cNvSpPr/>
          <p:nvPr/>
        </p:nvSpPr>
        <p:spPr>
          <a:xfrm>
            <a:off x="5692140" y="1371881"/>
            <a:ext cx="11658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150" b="1" dirty="0">
                <a:solidFill>
                  <a:srgbClr val="3FB98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150" dirty="0"/>
          </a:p>
        </p:txBody>
      </p:sp>
      <p:sp>
        <p:nvSpPr>
          <p:cNvPr id="14" name="Text 10"/>
          <p:cNvSpPr/>
          <p:nvPr/>
        </p:nvSpPr>
        <p:spPr>
          <a:xfrm>
            <a:off x="6679692" y="1358165"/>
            <a:ext cx="4622292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5000"/>
              </a:lnSpc>
            </a:pPr>
            <a:r>
              <a:rPr lang="en-US" sz="19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АИС НЦГНТЭ</a:t>
            </a:r>
            <a:endParaRPr lang="en-US" sz="1950" dirty="0"/>
          </a:p>
        </p:txBody>
      </p:sp>
      <p:sp>
        <p:nvSpPr>
          <p:cNvPr id="15" name="Text 11"/>
          <p:cNvSpPr/>
          <p:nvPr/>
        </p:nvSpPr>
        <p:spPr>
          <a:xfrm>
            <a:off x="5719572" y="2071397"/>
            <a:ext cx="548640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Автоматизация конкурсных процедур: планирование, экспертиза, </a:t>
            </a:r>
            <a:r>
              <a:rPr lang="en-US" sz="1500" dirty="0" err="1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реализация</a:t>
            </a:r>
            <a:r>
              <a:rPr lang="ru-RU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оценка результативности</a:t>
            </a:r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проекто</a:t>
            </a:r>
            <a:r>
              <a:rPr lang="ru-RU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и программ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5719572" y="2949221"/>
            <a:ext cx="2057400" cy="466344"/>
          </a:xfrm>
          <a:prstGeom prst="roundRect">
            <a:avLst>
              <a:gd name="adj" fmla="val 50000"/>
            </a:avLst>
          </a:prstGeom>
          <a:solidFill>
            <a:srgbClr val="3FB984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17" name="Text 13"/>
          <p:cNvSpPr/>
          <p:nvPr/>
        </p:nvSpPr>
        <p:spPr>
          <a:xfrm>
            <a:off x="5719572" y="2949221"/>
            <a:ext cx="205740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Реализуется</a:t>
            </a:r>
            <a:endParaRPr lang="en-US" sz="1425" dirty="0"/>
          </a:p>
        </p:txBody>
      </p:sp>
      <p:sp>
        <p:nvSpPr>
          <p:cNvPr id="18" name="Shape 14"/>
          <p:cNvSpPr/>
          <p:nvPr/>
        </p:nvSpPr>
        <p:spPr>
          <a:xfrm>
            <a:off x="11727180" y="1165860"/>
            <a:ext cx="6062472" cy="2359152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19" name="Shape 15"/>
          <p:cNvSpPr/>
          <p:nvPr/>
        </p:nvSpPr>
        <p:spPr>
          <a:xfrm>
            <a:off x="11727180" y="1165860"/>
            <a:ext cx="96012" cy="2359152"/>
          </a:xfrm>
          <a:prstGeom prst="rect">
            <a:avLst/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0" name="Text 16"/>
          <p:cNvSpPr/>
          <p:nvPr/>
        </p:nvSpPr>
        <p:spPr>
          <a:xfrm>
            <a:off x="12001500" y="1371881"/>
            <a:ext cx="11658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150" b="1" dirty="0">
                <a:solidFill>
                  <a:srgbClr val="E8A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150" dirty="0"/>
          </a:p>
        </p:txBody>
      </p:sp>
      <p:sp>
        <p:nvSpPr>
          <p:cNvPr id="21" name="Text 17"/>
          <p:cNvSpPr/>
          <p:nvPr/>
        </p:nvSpPr>
        <p:spPr>
          <a:xfrm>
            <a:off x="12989052" y="1344168"/>
            <a:ext cx="4622292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5000"/>
              </a:lnSpc>
            </a:pPr>
            <a:r>
              <a:rPr lang="en-US" sz="19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Модуль цифрового подписания</a:t>
            </a:r>
            <a:endParaRPr lang="en-US" sz="1950" dirty="0"/>
          </a:p>
        </p:txBody>
      </p:sp>
      <p:sp>
        <p:nvSpPr>
          <p:cNvPr id="22" name="Text 18"/>
          <p:cNvSpPr/>
          <p:nvPr/>
        </p:nvSpPr>
        <p:spPr>
          <a:xfrm>
            <a:off x="11937238" y="2065809"/>
            <a:ext cx="548640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dirty="0" err="1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Безбумажное</a:t>
            </a:r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подписание</a:t>
            </a:r>
            <a:r>
              <a:rPr lang="ru-RU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договора на выполнение</a:t>
            </a:r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НИР, АВР, доп. соглашений и фин. отчётности</a:t>
            </a:r>
            <a:endParaRPr lang="en-US" sz="1500" dirty="0"/>
          </a:p>
        </p:txBody>
      </p:sp>
      <p:sp>
        <p:nvSpPr>
          <p:cNvPr id="23" name="Shape 19"/>
          <p:cNvSpPr/>
          <p:nvPr/>
        </p:nvSpPr>
        <p:spPr>
          <a:xfrm>
            <a:off x="12028932" y="2949221"/>
            <a:ext cx="2057400" cy="466344"/>
          </a:xfrm>
          <a:prstGeom prst="roundRect">
            <a:avLst>
              <a:gd name="adj" fmla="val 50000"/>
            </a:avLst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4" name="Text 20"/>
          <p:cNvSpPr/>
          <p:nvPr/>
        </p:nvSpPr>
        <p:spPr>
          <a:xfrm>
            <a:off x="12028932" y="2949221"/>
            <a:ext cx="205740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Тестирование</a:t>
            </a:r>
            <a:endParaRPr lang="en-US" sz="1425" dirty="0"/>
          </a:p>
        </p:txBody>
      </p:sp>
      <p:sp>
        <p:nvSpPr>
          <p:cNvPr id="25" name="Shape 21"/>
          <p:cNvSpPr/>
          <p:nvPr/>
        </p:nvSpPr>
        <p:spPr>
          <a:xfrm>
            <a:off x="5417820" y="3785897"/>
            <a:ext cx="6062472" cy="2359152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26" name="Shape 22"/>
          <p:cNvSpPr/>
          <p:nvPr/>
        </p:nvSpPr>
        <p:spPr>
          <a:xfrm>
            <a:off x="5417820" y="3785897"/>
            <a:ext cx="96012" cy="2359152"/>
          </a:xfrm>
          <a:prstGeom prst="rect">
            <a:avLst/>
          </a:prstGeom>
          <a:solidFill>
            <a:srgbClr val="33C9D6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7" name="Text 23"/>
          <p:cNvSpPr/>
          <p:nvPr/>
        </p:nvSpPr>
        <p:spPr>
          <a:xfrm>
            <a:off x="5692140" y="3977921"/>
            <a:ext cx="11658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1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150" dirty="0"/>
          </a:p>
        </p:txBody>
      </p:sp>
      <p:sp>
        <p:nvSpPr>
          <p:cNvPr id="28" name="Text 24"/>
          <p:cNvSpPr/>
          <p:nvPr/>
        </p:nvSpPr>
        <p:spPr>
          <a:xfrm>
            <a:off x="6679692" y="3964205"/>
            <a:ext cx="4622292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5000"/>
              </a:lnSpc>
            </a:pPr>
            <a:r>
              <a:rPr lang="en-US" sz="19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КазИНЦ</a:t>
            </a:r>
            <a:endParaRPr lang="en-US" sz="1950" dirty="0"/>
          </a:p>
        </p:txBody>
      </p:sp>
      <p:sp>
        <p:nvSpPr>
          <p:cNvPr id="29" name="Text 25"/>
          <p:cNvSpPr/>
          <p:nvPr/>
        </p:nvSpPr>
        <p:spPr>
          <a:xfrm>
            <a:off x="5719572" y="4773449"/>
            <a:ext cx="548640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Казахстанский индекс научного цитирования: ~260 журналов, &gt;1</a:t>
            </a:r>
            <a:r>
              <a:rPr lang="ru-RU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,7</a:t>
            </a:r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млн ссылок</a:t>
            </a:r>
            <a:endParaRPr lang="en-US" sz="1500" dirty="0"/>
          </a:p>
        </p:txBody>
      </p:sp>
      <p:sp>
        <p:nvSpPr>
          <p:cNvPr id="30" name="Shape 26"/>
          <p:cNvSpPr/>
          <p:nvPr/>
        </p:nvSpPr>
        <p:spPr>
          <a:xfrm>
            <a:off x="5719572" y="5555261"/>
            <a:ext cx="2057400" cy="466344"/>
          </a:xfrm>
          <a:prstGeom prst="roundRect">
            <a:avLst>
              <a:gd name="adj" fmla="val 50000"/>
            </a:avLst>
          </a:prstGeom>
          <a:solidFill>
            <a:srgbClr val="33C9D6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31" name="Text 27"/>
          <p:cNvSpPr/>
          <p:nvPr/>
        </p:nvSpPr>
        <p:spPr>
          <a:xfrm>
            <a:off x="5719572" y="5555261"/>
            <a:ext cx="205740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 → запуск</a:t>
            </a:r>
            <a:endParaRPr lang="en-US" sz="1425" dirty="0"/>
          </a:p>
        </p:txBody>
      </p:sp>
      <p:sp>
        <p:nvSpPr>
          <p:cNvPr id="32" name="Shape 28"/>
          <p:cNvSpPr/>
          <p:nvPr/>
        </p:nvSpPr>
        <p:spPr>
          <a:xfrm>
            <a:off x="11727180" y="3771900"/>
            <a:ext cx="6062472" cy="2359152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33" name="Shape 29"/>
          <p:cNvSpPr/>
          <p:nvPr/>
        </p:nvSpPr>
        <p:spPr>
          <a:xfrm>
            <a:off x="11727180" y="3785897"/>
            <a:ext cx="96012" cy="2359152"/>
          </a:xfrm>
          <a:prstGeom prst="rect">
            <a:avLst/>
          </a:prstGeom>
          <a:solidFill>
            <a:srgbClr val="7DBFBC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34" name="Text 30"/>
          <p:cNvSpPr/>
          <p:nvPr/>
        </p:nvSpPr>
        <p:spPr>
          <a:xfrm>
            <a:off x="12001500" y="3977921"/>
            <a:ext cx="11658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150" b="1" dirty="0">
                <a:solidFill>
                  <a:srgbClr val="7DBF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150" dirty="0"/>
          </a:p>
        </p:txBody>
      </p:sp>
      <p:sp>
        <p:nvSpPr>
          <p:cNvPr id="35" name="Text 31"/>
          <p:cNvSpPr/>
          <p:nvPr/>
        </p:nvSpPr>
        <p:spPr>
          <a:xfrm>
            <a:off x="12989052" y="3950208"/>
            <a:ext cx="4622292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5000"/>
              </a:lnSpc>
            </a:pPr>
            <a:r>
              <a:rPr lang="en-US" sz="19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Интеграционная платформа</a:t>
            </a:r>
            <a:endParaRPr lang="en-US" sz="1950" dirty="0"/>
          </a:p>
        </p:txBody>
      </p:sp>
      <p:sp>
        <p:nvSpPr>
          <p:cNvPr id="36" name="Text 32"/>
          <p:cNvSpPr/>
          <p:nvPr/>
        </p:nvSpPr>
        <p:spPr>
          <a:xfrm>
            <a:off x="12028932" y="4773449"/>
            <a:ext cx="548640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Связь с ЕОНИС, e-lab (Astana HUB), </a:t>
            </a:r>
            <a:r>
              <a:rPr lang="ru-RU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БД </a:t>
            </a:r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Scopus, WoS, e-Minfin, ЕПВО, Qazpatent и др.</a:t>
            </a:r>
            <a:endParaRPr lang="en-US" sz="1500" dirty="0"/>
          </a:p>
        </p:txBody>
      </p:sp>
      <p:sp>
        <p:nvSpPr>
          <p:cNvPr id="37" name="Shape 33"/>
          <p:cNvSpPr/>
          <p:nvPr/>
        </p:nvSpPr>
        <p:spPr>
          <a:xfrm>
            <a:off x="12028932" y="5555261"/>
            <a:ext cx="2057400" cy="466344"/>
          </a:xfrm>
          <a:prstGeom prst="roundRect">
            <a:avLst>
              <a:gd name="adj" fmla="val 50000"/>
            </a:avLst>
          </a:prstGeom>
          <a:solidFill>
            <a:srgbClr val="7DBFBC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38" name="Text 34"/>
          <p:cNvSpPr/>
          <p:nvPr/>
        </p:nvSpPr>
        <p:spPr>
          <a:xfrm>
            <a:off x="12028932" y="5555261"/>
            <a:ext cx="205740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Развивается</a:t>
            </a:r>
            <a:endParaRPr lang="en-US" sz="1425" dirty="0"/>
          </a:p>
        </p:txBody>
      </p:sp>
      <p:sp>
        <p:nvSpPr>
          <p:cNvPr id="39" name="Shape 35"/>
          <p:cNvSpPr/>
          <p:nvPr/>
        </p:nvSpPr>
        <p:spPr>
          <a:xfrm>
            <a:off x="5417820" y="6391937"/>
            <a:ext cx="6062472" cy="2359152"/>
          </a:xfrm>
          <a:prstGeom prst="roundRect">
            <a:avLst>
              <a:gd name="adj" fmla="val 4070"/>
            </a:avLst>
          </a:prstGeom>
          <a:solidFill>
            <a:srgbClr val="F2F6FB"/>
          </a:solidFill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40" name="Shape 36"/>
          <p:cNvSpPr/>
          <p:nvPr/>
        </p:nvSpPr>
        <p:spPr>
          <a:xfrm>
            <a:off x="5417820" y="6391937"/>
            <a:ext cx="96012" cy="2359152"/>
          </a:xfrm>
          <a:prstGeom prst="rect">
            <a:avLst/>
          </a:prstGeom>
          <a:solidFill>
            <a:srgbClr val="225B9F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41" name="Text 37"/>
          <p:cNvSpPr/>
          <p:nvPr/>
        </p:nvSpPr>
        <p:spPr>
          <a:xfrm>
            <a:off x="5692140" y="6583961"/>
            <a:ext cx="11658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150" b="1" dirty="0">
                <a:solidFill>
                  <a:srgbClr val="225B9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3150" dirty="0"/>
          </a:p>
        </p:txBody>
      </p:sp>
      <p:sp>
        <p:nvSpPr>
          <p:cNvPr id="42" name="Text 38"/>
          <p:cNvSpPr/>
          <p:nvPr/>
        </p:nvSpPr>
        <p:spPr>
          <a:xfrm>
            <a:off x="6679692" y="6570245"/>
            <a:ext cx="4622292" cy="7543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5000"/>
              </a:lnSpc>
            </a:pPr>
            <a:r>
              <a:rPr lang="en-US" sz="19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ИИ-агенты</a:t>
            </a:r>
            <a:endParaRPr lang="en-US" sz="1950" dirty="0"/>
          </a:p>
        </p:txBody>
      </p:sp>
      <p:sp>
        <p:nvSpPr>
          <p:cNvPr id="43" name="Text 39"/>
          <p:cNvSpPr/>
          <p:nvPr/>
        </p:nvSpPr>
        <p:spPr>
          <a:xfrm>
            <a:off x="5719572" y="7379489"/>
            <a:ext cx="548640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интеллектуальных модуля для проверки, экспертизы и поддержки решений</a:t>
            </a:r>
            <a:endParaRPr lang="en-US" sz="1500" dirty="0"/>
          </a:p>
        </p:txBody>
      </p:sp>
      <p:sp>
        <p:nvSpPr>
          <p:cNvPr id="44" name="Shape 40"/>
          <p:cNvSpPr/>
          <p:nvPr/>
        </p:nvSpPr>
        <p:spPr>
          <a:xfrm>
            <a:off x="5719572" y="8161301"/>
            <a:ext cx="2057400" cy="466344"/>
          </a:xfrm>
          <a:prstGeom prst="roundRect">
            <a:avLst>
              <a:gd name="adj" fmla="val 50000"/>
            </a:avLst>
          </a:prstGeom>
          <a:solidFill>
            <a:srgbClr val="225B9F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45" name="Text 41"/>
          <p:cNvSpPr/>
          <p:nvPr/>
        </p:nvSpPr>
        <p:spPr>
          <a:xfrm>
            <a:off x="5719572" y="8161301"/>
            <a:ext cx="205740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Внедрение</a:t>
            </a:r>
            <a:endParaRPr lang="en-US" sz="1425" dirty="0"/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A3A1D803-5322-41E6-2BF9-B200765B9A0E}"/>
              </a:ext>
            </a:extLst>
          </p:cNvPr>
          <p:cNvGrpSpPr/>
          <p:nvPr/>
        </p:nvGrpSpPr>
        <p:grpSpPr>
          <a:xfrm>
            <a:off x="11727180" y="6391937"/>
            <a:ext cx="6785940" cy="2359152"/>
            <a:chOff x="11727180" y="6391937"/>
            <a:chExt cx="6785940" cy="2359152"/>
          </a:xfrm>
        </p:grpSpPr>
        <p:sp>
          <p:nvSpPr>
            <p:cNvPr id="47" name="Shape 43"/>
            <p:cNvSpPr/>
            <p:nvPr/>
          </p:nvSpPr>
          <p:spPr>
            <a:xfrm>
              <a:off x="11727180" y="6391937"/>
              <a:ext cx="96012" cy="2359152"/>
            </a:xfrm>
            <a:prstGeom prst="rect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48" name="Text 44"/>
            <p:cNvSpPr/>
            <p:nvPr/>
          </p:nvSpPr>
          <p:spPr>
            <a:xfrm>
              <a:off x="12999288" y="6609994"/>
              <a:ext cx="5513832" cy="4800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kk-KZ" sz="1950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Модуль</a:t>
              </a:r>
              <a:r>
                <a:rPr lang="kk-KZ" sz="1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kk-KZ" sz="1950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визуализации</a:t>
              </a:r>
              <a:r>
                <a:rPr lang="kk-KZ" sz="1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kk-KZ" sz="1950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НТИ </a:t>
              </a:r>
            </a:p>
            <a:p>
              <a:r>
                <a:rPr lang="kk-KZ" sz="1950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(</a:t>
              </a:r>
              <a:r>
                <a:rPr lang="en-US" sz="1950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  <a:sym typeface="Times New Roman Bold"/>
                </a:rPr>
                <a:t>ЦИФРОВАЯ КАРТА НАУКИ КАЗАХСТАНА</a:t>
              </a:r>
              <a:r>
                <a:rPr lang="kk-KZ" sz="1950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)</a:t>
              </a:r>
              <a:endParaRPr lang="en-US" sz="19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endParaRPr>
            </a:p>
          </p:txBody>
        </p:sp>
        <p:sp>
          <p:nvSpPr>
            <p:cNvPr id="49" name="Text 45"/>
            <p:cNvSpPr/>
            <p:nvPr/>
          </p:nvSpPr>
          <p:spPr>
            <a:xfrm>
              <a:off x="12028932" y="7187465"/>
              <a:ext cx="5486400" cy="13716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10000"/>
                </a:lnSpc>
              </a:pPr>
              <a:r>
                <a:rPr lang="kk-KZ" sz="1500" dirty="0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Визуализация реализуемых НТП  в разрезе регионов </a:t>
              </a:r>
              <a:endParaRPr lang="en-US" sz="15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endParaRP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8A2F05A5-CC9E-8A17-1D90-2BAAA654FB10}"/>
              </a:ext>
            </a:extLst>
          </p:cNvPr>
          <p:cNvGrpSpPr/>
          <p:nvPr/>
        </p:nvGrpSpPr>
        <p:grpSpPr>
          <a:xfrm>
            <a:off x="5579834" y="8955383"/>
            <a:ext cx="9382465" cy="1413853"/>
            <a:chOff x="11774584" y="6629706"/>
            <a:chExt cx="6062472" cy="2318736"/>
          </a:xfrm>
        </p:grpSpPr>
        <p:sp>
          <p:nvSpPr>
            <p:cNvPr id="64" name="Shape 42">
              <a:extLst>
                <a:ext uri="{FF2B5EF4-FFF2-40B4-BE49-F238E27FC236}">
                  <a16:creationId xmlns:a16="http://schemas.microsoft.com/office/drawing/2014/main" id="{50F21C5E-7F5C-B288-483C-DD1F8312D03E}"/>
                </a:ext>
              </a:extLst>
            </p:cNvPr>
            <p:cNvSpPr/>
            <p:nvPr/>
          </p:nvSpPr>
          <p:spPr>
            <a:xfrm>
              <a:off x="11774584" y="6629707"/>
              <a:ext cx="6062472" cy="1901564"/>
            </a:xfrm>
            <a:prstGeom prst="roundRect">
              <a:avLst>
                <a:gd name="adj" fmla="val 4070"/>
              </a:avLst>
            </a:prstGeom>
            <a:solidFill>
              <a:srgbClr val="0E2244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65" name="Shape 43">
              <a:extLst>
                <a:ext uri="{FF2B5EF4-FFF2-40B4-BE49-F238E27FC236}">
                  <a16:creationId xmlns:a16="http://schemas.microsoft.com/office/drawing/2014/main" id="{04416813-17DC-70EE-2A1F-6D91670CEB61}"/>
                </a:ext>
              </a:extLst>
            </p:cNvPr>
            <p:cNvSpPr/>
            <p:nvPr/>
          </p:nvSpPr>
          <p:spPr>
            <a:xfrm>
              <a:off x="11843163" y="6629706"/>
              <a:ext cx="133046" cy="1901563"/>
            </a:xfrm>
            <a:prstGeom prst="rect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66" name="Text 44">
              <a:extLst>
                <a:ext uri="{FF2B5EF4-FFF2-40B4-BE49-F238E27FC236}">
                  <a16:creationId xmlns:a16="http://schemas.microsoft.com/office/drawing/2014/main" id="{2476D9D7-2334-A3E5-FD8B-A783CB758D76}"/>
                </a:ext>
              </a:extLst>
            </p:cNvPr>
            <p:cNvSpPr/>
            <p:nvPr/>
          </p:nvSpPr>
          <p:spPr>
            <a:xfrm>
              <a:off x="12031713" y="7102628"/>
              <a:ext cx="5513832" cy="4800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Сквозной процесс</a:t>
              </a:r>
              <a:endParaRPr lang="en-US" sz="1950" dirty="0"/>
            </a:p>
          </p:txBody>
        </p:sp>
        <p:sp>
          <p:nvSpPr>
            <p:cNvPr id="67" name="Text 45">
              <a:extLst>
                <a:ext uri="{FF2B5EF4-FFF2-40B4-BE49-F238E27FC236}">
                  <a16:creationId xmlns:a16="http://schemas.microsoft.com/office/drawing/2014/main" id="{5181F8CC-92AA-30C8-9F9F-09A336E681BA}"/>
                </a:ext>
              </a:extLst>
            </p:cNvPr>
            <p:cNvSpPr/>
            <p:nvPr/>
          </p:nvSpPr>
          <p:spPr>
            <a:xfrm>
              <a:off x="12031713" y="7576842"/>
              <a:ext cx="5486400" cy="13716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10000"/>
                </a:lnSpc>
              </a:pPr>
              <a:r>
                <a:rPr lang="en-US" sz="1575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Подача заявки → формальная проверка → экспертиза ГНТЭ → решение ННС → реализация</a:t>
              </a:r>
              <a:endParaRPr lang="en-US" sz="1575" dirty="0"/>
            </a:p>
          </p:txBody>
        </p:sp>
      </p:grpSp>
      <p:sp>
        <p:nvSpPr>
          <p:cNvPr id="69" name="Text 37">
            <a:extLst>
              <a:ext uri="{FF2B5EF4-FFF2-40B4-BE49-F238E27FC236}">
                <a16:creationId xmlns:a16="http://schemas.microsoft.com/office/drawing/2014/main" id="{E3AB1390-B9B0-8FC2-3C56-DC3B80FED879}"/>
              </a:ext>
            </a:extLst>
          </p:cNvPr>
          <p:cNvSpPr/>
          <p:nvPr/>
        </p:nvSpPr>
        <p:spPr>
          <a:xfrm>
            <a:off x="12008358" y="6460517"/>
            <a:ext cx="11658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150" b="1" dirty="0">
                <a:solidFill>
                  <a:srgbClr val="225B9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r>
              <a:rPr lang="kk-KZ" sz="3150" b="1" dirty="0">
                <a:solidFill>
                  <a:srgbClr val="225B9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3150" dirty="0"/>
          </a:p>
        </p:txBody>
      </p:sp>
      <p:pic>
        <p:nvPicPr>
          <p:cNvPr id="71" name="Image 1" descr="assets/logo.png">
            <a:extLst>
              <a:ext uri="{FF2B5EF4-FFF2-40B4-BE49-F238E27FC236}">
                <a16:creationId xmlns:a16="http://schemas.microsoft.com/office/drawing/2014/main" id="{36CE1ADE-AD22-A3C9-345D-7B7EFC2D3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  <p:sp>
        <p:nvSpPr>
          <p:cNvPr id="9" name="Shape 19">
            <a:extLst>
              <a:ext uri="{FF2B5EF4-FFF2-40B4-BE49-F238E27FC236}">
                <a16:creationId xmlns:a16="http://schemas.microsoft.com/office/drawing/2014/main" id="{F9034BD8-48CF-E7F9-2A21-FA2697E4ADD9}"/>
              </a:ext>
            </a:extLst>
          </p:cNvPr>
          <p:cNvSpPr/>
          <p:nvPr/>
        </p:nvSpPr>
        <p:spPr>
          <a:xfrm>
            <a:off x="12023541" y="8122056"/>
            <a:ext cx="2057400" cy="466344"/>
          </a:xfrm>
          <a:prstGeom prst="roundRect">
            <a:avLst>
              <a:gd name="adj" fmla="val 50000"/>
            </a:avLst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" name="Text 20">
            <a:extLst>
              <a:ext uri="{FF2B5EF4-FFF2-40B4-BE49-F238E27FC236}">
                <a16:creationId xmlns:a16="http://schemas.microsoft.com/office/drawing/2014/main" id="{4863AA0F-C3B0-F60B-67E9-86D0AC78105E}"/>
              </a:ext>
            </a:extLst>
          </p:cNvPr>
          <p:cNvSpPr/>
          <p:nvPr/>
        </p:nvSpPr>
        <p:spPr>
          <a:xfrm>
            <a:off x="11970588" y="8107981"/>
            <a:ext cx="205740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Тестирование</a:t>
            </a:r>
            <a:endParaRPr lang="en-US" sz="14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442B62-A7A5-5D56-FDF2-5800B1B5C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"/>
            <a:ext cx="4866400" cy="10287001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6D88E65C-3E9D-C11A-63E0-3C173E8C3B12}"/>
              </a:ext>
            </a:extLst>
          </p:cNvPr>
          <p:cNvSpPr/>
          <p:nvPr/>
        </p:nvSpPr>
        <p:spPr>
          <a:xfrm>
            <a:off x="0" y="-2"/>
            <a:ext cx="4866400" cy="10287000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14235485" y="443312"/>
            <a:ext cx="24547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 rot="5400000">
            <a:off x="1008130" y="2494033"/>
            <a:ext cx="2823071" cy="4457068"/>
            <a:chOff x="0" y="0"/>
            <a:chExt cx="6345715" cy="9519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4DF76F2-B15E-46C4-A079-7152D685AA88}"/>
              </a:ext>
            </a:extLst>
          </p:cNvPr>
          <p:cNvSpPr txBox="1">
            <a:spLocks/>
          </p:cNvSpPr>
          <p:nvPr/>
        </p:nvSpPr>
        <p:spPr>
          <a:xfrm>
            <a:off x="710349" y="3989561"/>
            <a:ext cx="3785452" cy="139870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8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801" b="1" dirty="0">
                <a:solidFill>
                  <a:schemeClr val="bg1"/>
                </a:solidFill>
              </a:rPr>
              <a:t>КАЗАХСТАНСКИЙ ИНДЕКС НАУЧНОГО ЦИТИРОВАНИЯ</a:t>
            </a: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9ABBE30F-87BB-49AA-9944-0A2DD686E714}"/>
              </a:ext>
            </a:extLst>
          </p:cNvPr>
          <p:cNvGrpSpPr/>
          <p:nvPr/>
        </p:nvGrpSpPr>
        <p:grpSpPr>
          <a:xfrm rot="5400000">
            <a:off x="7212291" y="237113"/>
            <a:ext cx="8052113" cy="10599864"/>
            <a:chOff x="0" y="0"/>
            <a:chExt cx="12578357" cy="12169103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62864F8C-008E-409D-BAE3-5CCDE3F8E0A0}"/>
                </a:ext>
              </a:extLst>
            </p:cNvPr>
            <p:cNvSpPr/>
            <p:nvPr/>
          </p:nvSpPr>
          <p:spPr>
            <a:xfrm>
              <a:off x="0" y="0"/>
              <a:ext cx="12578357" cy="12169103"/>
            </a:xfrm>
            <a:custGeom>
              <a:avLst/>
              <a:gdLst/>
              <a:ahLst/>
              <a:cxnLst/>
              <a:rect l="l" t="t" r="r" b="b"/>
              <a:pathLst>
                <a:path w="12578357" h="12169103">
                  <a:moveTo>
                    <a:pt x="12578357" y="279400"/>
                  </a:moveTo>
                  <a:lnTo>
                    <a:pt x="12578357" y="0"/>
                  </a:lnTo>
                  <a:lnTo>
                    <a:pt x="0" y="0"/>
                  </a:lnTo>
                  <a:lnTo>
                    <a:pt x="0" y="12169103"/>
                  </a:lnTo>
                  <a:lnTo>
                    <a:pt x="12578357" y="12169103"/>
                  </a:lnTo>
                  <a:lnTo>
                    <a:pt x="12578357" y="279400"/>
                  </a:lnTo>
                  <a:close/>
                  <a:moveTo>
                    <a:pt x="12499617" y="279400"/>
                  </a:moveTo>
                  <a:lnTo>
                    <a:pt x="12499617" y="12090363"/>
                  </a:lnTo>
                  <a:lnTo>
                    <a:pt x="78740" y="12090363"/>
                  </a:lnTo>
                  <a:lnTo>
                    <a:pt x="78740" y="78740"/>
                  </a:lnTo>
                  <a:lnTo>
                    <a:pt x="12499617" y="78740"/>
                  </a:lnTo>
                  <a:lnTo>
                    <a:pt x="12499617" y="279400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D4DA9EB1-BA76-C660-0666-7447691AD912}"/>
              </a:ext>
            </a:extLst>
          </p:cNvPr>
          <p:cNvGrpSpPr/>
          <p:nvPr/>
        </p:nvGrpSpPr>
        <p:grpSpPr>
          <a:xfrm>
            <a:off x="7403629" y="8953502"/>
            <a:ext cx="1966427" cy="864188"/>
            <a:chOff x="4935752" y="5986909"/>
            <a:chExt cx="1310951" cy="558324"/>
          </a:xfrm>
        </p:grpSpPr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8943D172-2A08-4BEB-B83E-CD7EC1F56338}"/>
                </a:ext>
              </a:extLst>
            </p:cNvPr>
            <p:cNvSpPr/>
            <p:nvPr/>
          </p:nvSpPr>
          <p:spPr>
            <a:xfrm rot="20814205">
              <a:off x="5291802" y="5986909"/>
              <a:ext cx="373120" cy="343181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13C61"/>
            </a:solidFill>
          </p:spPr>
          <p:txBody>
            <a:bodyPr/>
            <a:lstStyle/>
            <a:p>
              <a:endParaRPr lang="ru-KZ"/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5837DAC9-23BE-4695-A66B-21BF484AF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814205">
              <a:off x="5337593" y="6019528"/>
              <a:ext cx="285720" cy="27794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DF5A44-FB8F-4812-AC5A-1FC0A3F3266C}"/>
                </a:ext>
              </a:extLst>
            </p:cNvPr>
            <p:cNvSpPr txBox="1"/>
            <p:nvPr/>
          </p:nvSpPr>
          <p:spPr>
            <a:xfrm rot="20814205">
              <a:off x="4935752" y="6329694"/>
              <a:ext cx="1310951" cy="2155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0"/>
                </a:lnSpc>
                <a:spcBef>
                  <a:spcPct val="0"/>
                </a:spcBef>
              </a:pPr>
              <a:r>
                <a:rPr lang="en-US" sz="1500" b="1" spc="57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https://kinc.ncste.kz/</a:t>
              </a: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589E36-EB28-05DB-2F65-87E9E2534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348" y="1674357"/>
            <a:ext cx="10053998" cy="60964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8B3CDF-37D2-4CFE-9FCC-97C1C44B8C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0304" y="5713768"/>
            <a:ext cx="2206622" cy="30662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8CC04A6-2D39-C6A7-F294-F99C1EF22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409" y="5709787"/>
            <a:ext cx="6917475" cy="30662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1" descr="assets/logo.png">
            <a:extLst>
              <a:ext uri="{FF2B5EF4-FFF2-40B4-BE49-F238E27FC236}">
                <a16:creationId xmlns:a16="http://schemas.microsoft.com/office/drawing/2014/main" id="{4BDADC9B-2C75-26BE-5322-A32137B338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7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B750D3-17A4-2925-B004-D6D5D3F86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"/>
            <a:ext cx="4819302" cy="10287001"/>
          </a:xfrm>
          <a:prstGeom prst="rect">
            <a:avLst/>
          </a:prstGeom>
        </p:spPr>
      </p:pic>
      <p:sp>
        <p:nvSpPr>
          <p:cNvPr id="6" name="Shape 0">
            <a:extLst>
              <a:ext uri="{FF2B5EF4-FFF2-40B4-BE49-F238E27FC236}">
                <a16:creationId xmlns:a16="http://schemas.microsoft.com/office/drawing/2014/main" id="{ACE59326-BBB4-24A4-5344-861E141EB7A8}"/>
              </a:ext>
            </a:extLst>
          </p:cNvPr>
          <p:cNvSpPr/>
          <p:nvPr/>
        </p:nvSpPr>
        <p:spPr>
          <a:xfrm>
            <a:off x="-9221" y="5502"/>
            <a:ext cx="4808523" cy="10287000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 dirty="0"/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62610406-F86A-8270-EEFC-314C9B64C891}"/>
              </a:ext>
            </a:extLst>
          </p:cNvPr>
          <p:cNvSpPr/>
          <p:nvPr/>
        </p:nvSpPr>
        <p:spPr>
          <a:xfrm>
            <a:off x="10136883" y="275580"/>
            <a:ext cx="5979417" cy="3579876"/>
          </a:xfrm>
          <a:custGeom>
            <a:avLst/>
            <a:gdLst/>
            <a:ahLst/>
            <a:cxnLst/>
            <a:rect l="l" t="t" r="r" b="b"/>
            <a:pathLst>
              <a:path w="4790950" h="2807941">
                <a:moveTo>
                  <a:pt x="0" y="0"/>
                </a:moveTo>
                <a:lnTo>
                  <a:pt x="4790950" y="0"/>
                </a:lnTo>
                <a:lnTo>
                  <a:pt x="4790950" y="2807941"/>
                </a:lnTo>
                <a:lnTo>
                  <a:pt x="0" y="28079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2700"/>
          </a:p>
        </p:txBody>
      </p:sp>
      <p:sp>
        <p:nvSpPr>
          <p:cNvPr id="4" name="Shape 1"/>
          <p:cNvSpPr/>
          <p:nvPr/>
        </p:nvSpPr>
        <p:spPr>
          <a:xfrm>
            <a:off x="4807458" y="0"/>
            <a:ext cx="61722" cy="10287000"/>
          </a:xfrm>
          <a:prstGeom prst="rect">
            <a:avLst/>
          </a:prstGeom>
          <a:solidFill>
            <a:srgbClr val="7DBFBC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5" name="Text 2"/>
          <p:cNvSpPr/>
          <p:nvPr/>
        </p:nvSpPr>
        <p:spPr>
          <a:xfrm>
            <a:off x="548640" y="754380"/>
            <a:ext cx="39090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1575" dirty="0"/>
          </a:p>
        </p:txBody>
      </p:sp>
      <p:sp>
        <p:nvSpPr>
          <p:cNvPr id="7" name="Text 4"/>
          <p:cNvSpPr/>
          <p:nvPr/>
        </p:nvSpPr>
        <p:spPr>
          <a:xfrm>
            <a:off x="548640" y="2674620"/>
            <a:ext cx="390906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4000"/>
              </a:lnSpc>
            </a:pPr>
            <a:r>
              <a:rPr lang="en-US" sz="4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КазИНЦ</a:t>
            </a:r>
            <a:endParaRPr lang="en-US" sz="4500" dirty="0"/>
          </a:p>
        </p:txBody>
      </p:sp>
      <p:pic>
        <p:nvPicPr>
          <p:cNvPr id="8" name="Image 1" descr="assets/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8640" y="3703320"/>
            <a:ext cx="39090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950" b="1" dirty="0">
                <a:solidFill>
                  <a:srgbClr val="33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Казахстанский индекс</a:t>
            </a:r>
            <a:endParaRPr lang="en-US" sz="1950" dirty="0"/>
          </a:p>
          <a:p>
            <a:pPr>
              <a:lnSpc>
                <a:spcPct val="105000"/>
              </a:lnSpc>
            </a:pPr>
            <a:r>
              <a:rPr lang="en-US" sz="1950" b="1" dirty="0">
                <a:solidFill>
                  <a:srgbClr val="33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научного цитирования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548640" y="5006340"/>
            <a:ext cx="39090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i="1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Состояние базы данных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i="1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ноябрь 2025 г.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548640" y="6240780"/>
            <a:ext cx="1947672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~260</a:t>
            </a:r>
            <a:endParaRPr lang="en-US" sz="2550" dirty="0"/>
          </a:p>
        </p:txBody>
      </p:sp>
      <p:sp>
        <p:nvSpPr>
          <p:cNvPr id="13" name="Text 9"/>
          <p:cNvSpPr/>
          <p:nvPr/>
        </p:nvSpPr>
        <p:spPr>
          <a:xfrm>
            <a:off x="548640" y="6816852"/>
            <a:ext cx="194767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1275" dirty="0">
                <a:solidFill>
                  <a:srgbClr val="9FB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журналов</a:t>
            </a:r>
            <a:endParaRPr lang="en-US" sz="1275" dirty="0"/>
          </a:p>
        </p:txBody>
      </p:sp>
      <p:sp>
        <p:nvSpPr>
          <p:cNvPr id="14" name="Text 10"/>
          <p:cNvSpPr/>
          <p:nvPr/>
        </p:nvSpPr>
        <p:spPr>
          <a:xfrm>
            <a:off x="2660904" y="6240780"/>
            <a:ext cx="1947672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165</a:t>
            </a:r>
            <a:endParaRPr lang="en-US" sz="2550" dirty="0"/>
          </a:p>
        </p:txBody>
      </p:sp>
      <p:sp>
        <p:nvSpPr>
          <p:cNvPr id="15" name="Text 11"/>
          <p:cNvSpPr/>
          <p:nvPr/>
        </p:nvSpPr>
        <p:spPr>
          <a:xfrm>
            <a:off x="2660904" y="6816852"/>
            <a:ext cx="194767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1275" dirty="0">
                <a:solidFill>
                  <a:srgbClr val="9FB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Перечне КОКСНВО</a:t>
            </a:r>
            <a:endParaRPr lang="en-US" sz="1275" dirty="0"/>
          </a:p>
        </p:txBody>
      </p:sp>
      <p:sp>
        <p:nvSpPr>
          <p:cNvPr id="16" name="Text 12"/>
          <p:cNvSpPr/>
          <p:nvPr/>
        </p:nvSpPr>
        <p:spPr>
          <a:xfrm>
            <a:off x="548640" y="7790688"/>
            <a:ext cx="1947672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&gt;1</a:t>
            </a:r>
            <a:r>
              <a:rPr lang="kk-KZ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,7</a:t>
            </a:r>
            <a:r>
              <a:rPr lang="en-US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млн</a:t>
            </a:r>
            <a:endParaRPr lang="en-US" sz="2550" dirty="0"/>
          </a:p>
        </p:txBody>
      </p:sp>
      <p:sp>
        <p:nvSpPr>
          <p:cNvPr id="17" name="Text 13"/>
          <p:cNvSpPr/>
          <p:nvPr/>
        </p:nvSpPr>
        <p:spPr>
          <a:xfrm>
            <a:off x="548640" y="8366760"/>
            <a:ext cx="194767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1275" dirty="0">
                <a:solidFill>
                  <a:srgbClr val="9FB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ссылок</a:t>
            </a:r>
            <a:endParaRPr lang="en-US" sz="1275" dirty="0"/>
          </a:p>
        </p:txBody>
      </p:sp>
      <p:sp>
        <p:nvSpPr>
          <p:cNvPr id="18" name="Text 14"/>
          <p:cNvSpPr/>
          <p:nvPr/>
        </p:nvSpPr>
        <p:spPr>
          <a:xfrm>
            <a:off x="2660904" y="7790688"/>
            <a:ext cx="1947672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&gt;3</a:t>
            </a:r>
            <a:r>
              <a:rPr lang="ru-RU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r>
              <a:rPr lang="en-US" sz="2550" b="1" dirty="0">
                <a:solidFill>
                  <a:srgbClr val="33C9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000</a:t>
            </a:r>
            <a:endParaRPr lang="en-US" sz="2550" dirty="0"/>
          </a:p>
        </p:txBody>
      </p:sp>
      <p:sp>
        <p:nvSpPr>
          <p:cNvPr id="19" name="Text 15"/>
          <p:cNvSpPr/>
          <p:nvPr/>
        </p:nvSpPr>
        <p:spPr>
          <a:xfrm>
            <a:off x="2660904" y="8366760"/>
            <a:ext cx="194767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1275" dirty="0">
                <a:solidFill>
                  <a:srgbClr val="9FB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профилей</a:t>
            </a:r>
            <a:endParaRPr lang="en-US" sz="1275" dirty="0"/>
          </a:p>
        </p:txBody>
      </p:sp>
      <p:sp>
        <p:nvSpPr>
          <p:cNvPr id="20" name="Text 16"/>
          <p:cNvSpPr/>
          <p:nvPr/>
        </p:nvSpPr>
        <p:spPr>
          <a:xfrm>
            <a:off x="5157216" y="501815"/>
            <a:ext cx="123444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b="1" dirty="0">
                <a:solidFill>
                  <a:srgbClr val="225B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Охват и распределение изданий</a:t>
            </a:r>
            <a:endParaRPr lang="en-US" sz="2100" dirty="0"/>
          </a:p>
        </p:txBody>
      </p:sp>
      <p:sp>
        <p:nvSpPr>
          <p:cNvPr id="33" name="Text 29"/>
          <p:cNvSpPr/>
          <p:nvPr/>
        </p:nvSpPr>
        <p:spPr>
          <a:xfrm>
            <a:off x="5406063" y="3539988"/>
            <a:ext cx="122758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425" i="1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96% изданий представлены из приказа • период охвата данных: 2008–2025 • лидеры: Караганда, Павлодар, Туркестан</a:t>
            </a:r>
            <a:endParaRPr lang="en-US" sz="1425" dirty="0"/>
          </a:p>
        </p:txBody>
      </p:sp>
      <p:sp>
        <p:nvSpPr>
          <p:cNvPr id="34" name="Text 30"/>
          <p:cNvSpPr/>
          <p:nvPr/>
        </p:nvSpPr>
        <p:spPr>
          <a:xfrm>
            <a:off x="5509557" y="3943629"/>
            <a:ext cx="12344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b="1" dirty="0">
                <a:solidFill>
                  <a:srgbClr val="225B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развития и запуска</a:t>
            </a:r>
            <a:endParaRPr lang="en-US" sz="2100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C7B5C3B2-FFFA-8547-2F8B-61824BDD8B71}"/>
              </a:ext>
            </a:extLst>
          </p:cNvPr>
          <p:cNvGrpSpPr/>
          <p:nvPr/>
        </p:nvGrpSpPr>
        <p:grpSpPr>
          <a:xfrm>
            <a:off x="5180460" y="4870050"/>
            <a:ext cx="2359152" cy="4663440"/>
            <a:chOff x="3611880" y="3310128"/>
            <a:chExt cx="1572768" cy="3108960"/>
          </a:xfrm>
        </p:grpSpPr>
        <p:sp>
          <p:nvSpPr>
            <p:cNvPr id="35" name="Shape 31"/>
            <p:cNvSpPr/>
            <p:nvPr/>
          </p:nvSpPr>
          <p:spPr>
            <a:xfrm>
              <a:off x="3611880" y="3310128"/>
              <a:ext cx="1572768" cy="3108960"/>
            </a:xfrm>
            <a:prstGeom prst="roundRect">
              <a:avLst>
                <a:gd name="adj" fmla="val 3488"/>
              </a:avLst>
            </a:prstGeom>
            <a:solidFill>
              <a:srgbClr val="F2F6FB"/>
            </a:solidFill>
            <a:ln w="9525">
              <a:solidFill>
                <a:srgbClr val="D8E0EC"/>
              </a:solidFill>
              <a:prstDash val="solid"/>
            </a:ln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36" name="Shape 32"/>
            <p:cNvSpPr/>
            <p:nvPr/>
          </p:nvSpPr>
          <p:spPr>
            <a:xfrm>
              <a:off x="4147353" y="3493008"/>
              <a:ext cx="512064" cy="512064"/>
            </a:xfrm>
            <a:prstGeom prst="ellipse">
              <a:avLst/>
            </a:prstGeom>
            <a:solidFill>
              <a:srgbClr val="33C9D6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37" name="Text 33"/>
            <p:cNvSpPr/>
            <p:nvPr/>
          </p:nvSpPr>
          <p:spPr>
            <a:xfrm>
              <a:off x="4142232" y="3465836"/>
              <a:ext cx="512064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30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</a:t>
              </a:r>
              <a:endParaRPr lang="en-US" sz="3000" dirty="0"/>
            </a:p>
          </p:txBody>
        </p:sp>
        <p:sp>
          <p:nvSpPr>
            <p:cNvPr id="38" name="Text 34"/>
            <p:cNvSpPr/>
            <p:nvPr/>
          </p:nvSpPr>
          <p:spPr>
            <a:xfrm>
              <a:off x="3730752" y="4151376"/>
              <a:ext cx="1335024" cy="10972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/>
              <a:r>
                <a:rPr lang="en-US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ИС КазИНЦ в тестовой версии</a:t>
              </a:r>
              <a:endParaRPr lang="en-US" dirty="0"/>
            </a:p>
          </p:txBody>
        </p:sp>
        <p:sp>
          <p:nvSpPr>
            <p:cNvPr id="39" name="Text 35"/>
            <p:cNvSpPr/>
            <p:nvPr/>
          </p:nvSpPr>
          <p:spPr>
            <a:xfrm>
              <a:off x="3730752" y="5184648"/>
              <a:ext cx="1335024" cy="11430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102000"/>
                </a:lnSpc>
              </a:pPr>
              <a:r>
                <a:rPr lang="en-US" sz="1500" dirty="0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Тестируется, чтобы эффективно работать завтра</a:t>
              </a:r>
              <a:endParaRPr lang="en-US" sz="1500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F15FAB6-871F-5D5C-F01B-23912DFB4908}"/>
              </a:ext>
            </a:extLst>
          </p:cNvPr>
          <p:cNvGrpSpPr/>
          <p:nvPr/>
        </p:nvGrpSpPr>
        <p:grpSpPr>
          <a:xfrm>
            <a:off x="8347458" y="4881213"/>
            <a:ext cx="2359152" cy="4663440"/>
            <a:chOff x="5294376" y="3310128"/>
            <a:chExt cx="1572768" cy="3108960"/>
          </a:xfrm>
        </p:grpSpPr>
        <p:sp>
          <p:nvSpPr>
            <p:cNvPr id="40" name="Shape 36"/>
            <p:cNvSpPr/>
            <p:nvPr/>
          </p:nvSpPr>
          <p:spPr>
            <a:xfrm>
              <a:off x="5294376" y="3310128"/>
              <a:ext cx="1572768" cy="3108960"/>
            </a:xfrm>
            <a:prstGeom prst="roundRect">
              <a:avLst>
                <a:gd name="adj" fmla="val 3488"/>
              </a:avLst>
            </a:prstGeom>
            <a:solidFill>
              <a:srgbClr val="F2F6FB"/>
            </a:solidFill>
            <a:ln w="9525">
              <a:solidFill>
                <a:srgbClr val="D8E0EC"/>
              </a:solidFill>
              <a:prstDash val="solid"/>
            </a:ln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41" name="Shape 37"/>
            <p:cNvSpPr/>
            <p:nvPr/>
          </p:nvSpPr>
          <p:spPr>
            <a:xfrm>
              <a:off x="5927364" y="3493008"/>
              <a:ext cx="512064" cy="512064"/>
            </a:xfrm>
            <a:prstGeom prst="ellipse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42" name="Text 38"/>
            <p:cNvSpPr/>
            <p:nvPr/>
          </p:nvSpPr>
          <p:spPr>
            <a:xfrm>
              <a:off x="5927364" y="3493008"/>
              <a:ext cx="512064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30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</a:t>
              </a:r>
              <a:endParaRPr lang="en-US" sz="3000" dirty="0"/>
            </a:p>
          </p:txBody>
        </p:sp>
        <p:sp>
          <p:nvSpPr>
            <p:cNvPr id="43" name="Text 39"/>
            <p:cNvSpPr/>
            <p:nvPr/>
          </p:nvSpPr>
          <p:spPr>
            <a:xfrm>
              <a:off x="5455576" y="4151376"/>
              <a:ext cx="1395332" cy="10972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/>
              <a:r>
                <a:rPr lang="en-US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Оценка интеллектуальной собственности</a:t>
              </a:r>
              <a:endParaRPr lang="en-US" dirty="0"/>
            </a:p>
          </p:txBody>
        </p:sp>
        <p:sp>
          <p:nvSpPr>
            <p:cNvPr id="44" name="Text 40"/>
            <p:cNvSpPr/>
            <p:nvPr/>
          </p:nvSpPr>
          <p:spPr>
            <a:xfrm>
              <a:off x="5515884" y="5184648"/>
              <a:ext cx="1335024" cy="11430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102000"/>
                </a:lnSpc>
              </a:pPr>
              <a:r>
                <a:rPr lang="en-US" sz="1500" dirty="0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Оценка стоимости для постановки на баланс НЦГНТЭ</a:t>
              </a:r>
              <a:endParaRPr lang="en-US" sz="1500" dirty="0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9F5E663-7D73-9533-BA5A-ABDE4F853FB9}"/>
              </a:ext>
            </a:extLst>
          </p:cNvPr>
          <p:cNvGrpSpPr/>
          <p:nvPr/>
        </p:nvGrpSpPr>
        <p:grpSpPr>
          <a:xfrm>
            <a:off x="11821100" y="4872846"/>
            <a:ext cx="2359152" cy="4663440"/>
            <a:chOff x="7079508" y="3248564"/>
            <a:chExt cx="1572768" cy="3108960"/>
          </a:xfrm>
        </p:grpSpPr>
        <p:sp>
          <p:nvSpPr>
            <p:cNvPr id="45" name="Shape 41"/>
            <p:cNvSpPr/>
            <p:nvPr/>
          </p:nvSpPr>
          <p:spPr>
            <a:xfrm>
              <a:off x="7079508" y="3248564"/>
              <a:ext cx="1572768" cy="3108960"/>
            </a:xfrm>
            <a:prstGeom prst="roundRect">
              <a:avLst>
                <a:gd name="adj" fmla="val 3488"/>
              </a:avLst>
            </a:prstGeom>
            <a:solidFill>
              <a:srgbClr val="F2F6FB"/>
            </a:solidFill>
            <a:ln w="9525">
              <a:solidFill>
                <a:srgbClr val="D8E0EC"/>
              </a:solidFill>
              <a:prstDash val="solid"/>
            </a:ln>
          </p:spPr>
          <p:txBody>
            <a:bodyPr/>
            <a:lstStyle/>
            <a:p>
              <a:endParaRPr lang="en-GB" sz="2700"/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71FAC8AF-05CB-B8CC-B0C5-EF58F9CB98FD}"/>
                </a:ext>
              </a:extLst>
            </p:cNvPr>
            <p:cNvGrpSpPr/>
            <p:nvPr/>
          </p:nvGrpSpPr>
          <p:grpSpPr>
            <a:xfrm>
              <a:off x="7198380" y="3378708"/>
              <a:ext cx="1335024" cy="2948940"/>
              <a:chOff x="7198380" y="3378708"/>
              <a:chExt cx="1335024" cy="2948940"/>
            </a:xfrm>
          </p:grpSpPr>
          <p:sp>
            <p:nvSpPr>
              <p:cNvPr id="46" name="Shape 42"/>
              <p:cNvSpPr/>
              <p:nvPr/>
            </p:nvSpPr>
            <p:spPr>
              <a:xfrm>
                <a:off x="7609860" y="3432668"/>
                <a:ext cx="512064" cy="512064"/>
              </a:xfrm>
              <a:prstGeom prst="ellipse">
                <a:avLst/>
              </a:prstGeom>
              <a:solidFill>
                <a:srgbClr val="225B9F"/>
              </a:solidFill>
              <a:ln/>
            </p:spPr>
            <p:txBody>
              <a:bodyPr/>
              <a:lstStyle/>
              <a:p>
                <a:endParaRPr lang="en-GB" sz="2700"/>
              </a:p>
            </p:txBody>
          </p:sp>
          <p:sp>
            <p:nvSpPr>
              <p:cNvPr id="47" name="Text 43"/>
              <p:cNvSpPr/>
              <p:nvPr/>
            </p:nvSpPr>
            <p:spPr>
              <a:xfrm>
                <a:off x="7609860" y="3378708"/>
                <a:ext cx="512064" cy="512064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sz="3000" b="1" dirty="0">
                    <a:solidFill>
                      <a:srgbClr val="FFFFFF"/>
                    </a:solidFill>
                    <a:latin typeface="Georgia" pitchFamily="34" charset="0"/>
                    <a:ea typeface="Georgia" pitchFamily="34" charset="-122"/>
                    <a:cs typeface="Georgia" pitchFamily="34" charset="-120"/>
                  </a:rPr>
                  <a:t>3</a:t>
                </a:r>
                <a:endParaRPr lang="en-US" sz="3000" dirty="0"/>
              </a:p>
            </p:txBody>
          </p:sp>
          <p:sp>
            <p:nvSpPr>
              <p:cNvPr id="48" name="Text 44"/>
              <p:cNvSpPr/>
              <p:nvPr/>
            </p:nvSpPr>
            <p:spPr>
              <a:xfrm>
                <a:off x="7198380" y="4151376"/>
                <a:ext cx="1335024" cy="1097280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algn="ctr"/>
                <a:r>
                  <a:rPr lang="en-US" b="1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Техническое задание</a:t>
                </a:r>
                <a:endParaRPr lang="en-US" dirty="0"/>
              </a:p>
            </p:txBody>
          </p:sp>
          <p:sp>
            <p:nvSpPr>
              <p:cNvPr id="49" name="Text 45"/>
              <p:cNvSpPr/>
              <p:nvPr/>
            </p:nvSpPr>
            <p:spPr>
              <a:xfrm>
                <a:off x="7198380" y="5184648"/>
                <a:ext cx="1335024" cy="1143000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algn="ctr">
                  <a:lnSpc>
                    <a:spcPct val="102000"/>
                  </a:lnSpc>
                </a:pPr>
                <a:r>
                  <a:rPr lang="en-US" sz="1500" dirty="0">
                    <a:solidFill>
                      <a:srgbClr val="5A6B8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Размещение ТЗ на Архитектурном портале</a:t>
                </a:r>
                <a:endParaRPr lang="en-US" sz="1500" dirty="0"/>
              </a:p>
            </p:txBody>
          </p:sp>
        </p:grp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67552FC7-5759-FD3D-8474-68549A9E52F0}"/>
              </a:ext>
            </a:extLst>
          </p:cNvPr>
          <p:cNvGrpSpPr/>
          <p:nvPr/>
        </p:nvGrpSpPr>
        <p:grpSpPr>
          <a:xfrm>
            <a:off x="15488721" y="4904354"/>
            <a:ext cx="2359152" cy="4663440"/>
            <a:chOff x="10159170" y="3333828"/>
            <a:chExt cx="1572768" cy="3108960"/>
          </a:xfrm>
        </p:grpSpPr>
        <p:sp>
          <p:nvSpPr>
            <p:cNvPr id="50" name="Shape 46"/>
            <p:cNvSpPr/>
            <p:nvPr/>
          </p:nvSpPr>
          <p:spPr>
            <a:xfrm>
              <a:off x="10159170" y="3333828"/>
              <a:ext cx="1572768" cy="3108960"/>
            </a:xfrm>
            <a:prstGeom prst="roundRect">
              <a:avLst>
                <a:gd name="adj" fmla="val 3488"/>
              </a:avLst>
            </a:prstGeom>
            <a:solidFill>
              <a:srgbClr val="F2F6FB"/>
            </a:solidFill>
            <a:ln w="9525">
              <a:solidFill>
                <a:srgbClr val="D8E0EC"/>
              </a:solidFill>
              <a:prstDash val="solid"/>
            </a:ln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51" name="Shape 47"/>
            <p:cNvSpPr/>
            <p:nvPr/>
          </p:nvSpPr>
          <p:spPr>
            <a:xfrm>
              <a:off x="10698480" y="3436605"/>
              <a:ext cx="512064" cy="512064"/>
            </a:xfrm>
            <a:prstGeom prst="ellipse">
              <a:avLst/>
            </a:prstGeom>
            <a:solidFill>
              <a:srgbClr val="E8A93A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52" name="Text 48"/>
            <p:cNvSpPr/>
            <p:nvPr/>
          </p:nvSpPr>
          <p:spPr>
            <a:xfrm>
              <a:off x="10681310" y="3393450"/>
              <a:ext cx="512064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30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4</a:t>
              </a:r>
              <a:endParaRPr lang="en-US" sz="3000" dirty="0"/>
            </a:p>
          </p:txBody>
        </p:sp>
        <p:sp>
          <p:nvSpPr>
            <p:cNvPr id="53" name="Text 49"/>
            <p:cNvSpPr/>
            <p:nvPr/>
          </p:nvSpPr>
          <p:spPr>
            <a:xfrm>
              <a:off x="10278042" y="4211838"/>
              <a:ext cx="1335024" cy="10972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/>
              <a:r>
                <a:rPr lang="en-US" b="1" dirty="0" err="1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Запуск</a:t>
              </a:r>
              <a:r>
                <a:rPr lang="en-US" b="1" dirty="0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в </a:t>
              </a:r>
              <a:r>
                <a:rPr lang="en-US" b="1" dirty="0" err="1">
                  <a:solidFill>
                    <a:srgbClr val="1B2A4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эксплуатацию</a:t>
              </a:r>
              <a:endParaRPr lang="en-US" dirty="0"/>
            </a:p>
          </p:txBody>
        </p:sp>
        <p:sp>
          <p:nvSpPr>
            <p:cNvPr id="54" name="Text 50"/>
            <p:cNvSpPr/>
            <p:nvPr/>
          </p:nvSpPr>
          <p:spPr>
            <a:xfrm>
              <a:off x="10269830" y="5044128"/>
              <a:ext cx="1335024" cy="11430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102000"/>
                </a:lnSpc>
              </a:pPr>
              <a:r>
                <a:rPr lang="en-US" sz="1500" dirty="0" err="1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Опытная</a:t>
              </a:r>
              <a:r>
                <a:rPr lang="en-US" sz="1500" dirty="0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и </a:t>
              </a:r>
              <a:r>
                <a:rPr lang="en-US" sz="1500" dirty="0" err="1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промышленная</a:t>
              </a:r>
              <a:r>
                <a:rPr lang="en-US" sz="1500" dirty="0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500" dirty="0" err="1">
                  <a:solidFill>
                    <a:srgbClr val="5A6B8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эксплуатация</a:t>
              </a:r>
              <a:endParaRPr lang="en-US" sz="1500" dirty="0"/>
            </a:p>
          </p:txBody>
        </p:sp>
      </p:grpSp>
      <p:sp>
        <p:nvSpPr>
          <p:cNvPr id="62" name="AutoShape 5">
            <a:extLst>
              <a:ext uri="{FF2B5EF4-FFF2-40B4-BE49-F238E27FC236}">
                <a16:creationId xmlns:a16="http://schemas.microsoft.com/office/drawing/2014/main" id="{FDC6E40A-67CD-F027-8714-0D269F4A2739}"/>
              </a:ext>
            </a:extLst>
          </p:cNvPr>
          <p:cNvSpPr/>
          <p:nvPr/>
        </p:nvSpPr>
        <p:spPr>
          <a:xfrm>
            <a:off x="5298055" y="1758600"/>
            <a:ext cx="3291203" cy="0"/>
          </a:xfrm>
          <a:prstGeom prst="line">
            <a:avLst/>
          </a:prstGeom>
          <a:ln w="9525" cap="flat">
            <a:solidFill>
              <a:srgbClr val="171242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3" name="AutoShape 6">
            <a:extLst>
              <a:ext uri="{FF2B5EF4-FFF2-40B4-BE49-F238E27FC236}">
                <a16:creationId xmlns:a16="http://schemas.microsoft.com/office/drawing/2014/main" id="{B6D38C48-00A7-A9BC-2373-26058314497C}"/>
              </a:ext>
            </a:extLst>
          </p:cNvPr>
          <p:cNvSpPr/>
          <p:nvPr/>
        </p:nvSpPr>
        <p:spPr>
          <a:xfrm>
            <a:off x="5298055" y="2892929"/>
            <a:ext cx="3291203" cy="0"/>
          </a:xfrm>
          <a:prstGeom prst="line">
            <a:avLst/>
          </a:prstGeom>
          <a:ln w="9525" cap="flat">
            <a:solidFill>
              <a:srgbClr val="171242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4" name="AutoShape 7">
            <a:extLst>
              <a:ext uri="{FF2B5EF4-FFF2-40B4-BE49-F238E27FC236}">
                <a16:creationId xmlns:a16="http://schemas.microsoft.com/office/drawing/2014/main" id="{9B1A6715-7D85-F43E-35A3-3B5DF1CCEADF}"/>
              </a:ext>
            </a:extLst>
          </p:cNvPr>
          <p:cNvSpPr/>
          <p:nvPr/>
        </p:nvSpPr>
        <p:spPr>
          <a:xfrm>
            <a:off x="5298055" y="4020864"/>
            <a:ext cx="3291203" cy="0"/>
          </a:xfrm>
          <a:prstGeom prst="line">
            <a:avLst/>
          </a:prstGeom>
          <a:ln w="9525" cap="flat">
            <a:solidFill>
              <a:srgbClr val="171242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5" name="Group 8">
            <a:extLst>
              <a:ext uri="{FF2B5EF4-FFF2-40B4-BE49-F238E27FC236}">
                <a16:creationId xmlns:a16="http://schemas.microsoft.com/office/drawing/2014/main" id="{699F0096-14BA-BF63-AFB8-9106BAAD961D}"/>
              </a:ext>
            </a:extLst>
          </p:cNvPr>
          <p:cNvGrpSpPr/>
          <p:nvPr/>
        </p:nvGrpSpPr>
        <p:grpSpPr>
          <a:xfrm>
            <a:off x="5298054" y="1305149"/>
            <a:ext cx="211503" cy="211503"/>
            <a:chOff x="0" y="0"/>
            <a:chExt cx="33343" cy="33343"/>
          </a:xfrm>
        </p:grpSpPr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A79F88F0-90B9-0A1E-C879-984A4795A81D}"/>
                </a:ext>
              </a:extLst>
            </p:cNvPr>
            <p:cNvSpPr/>
            <p:nvPr/>
          </p:nvSpPr>
          <p:spPr>
            <a:xfrm>
              <a:off x="0" y="0"/>
              <a:ext cx="33343" cy="33343"/>
            </a:xfrm>
            <a:custGeom>
              <a:avLst/>
              <a:gdLst/>
              <a:ahLst/>
              <a:cxnLst/>
              <a:rect l="l" t="t" r="r" b="b"/>
              <a:pathLst>
                <a:path w="33343" h="33343">
                  <a:moveTo>
                    <a:pt x="0" y="0"/>
                  </a:moveTo>
                  <a:lnTo>
                    <a:pt x="33343" y="0"/>
                  </a:lnTo>
                  <a:lnTo>
                    <a:pt x="33343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7" name="TextBox 10">
              <a:extLst>
                <a:ext uri="{FF2B5EF4-FFF2-40B4-BE49-F238E27FC236}">
                  <a16:creationId xmlns:a16="http://schemas.microsoft.com/office/drawing/2014/main" id="{E198B94C-843A-71E6-E6E9-50BFF462AA22}"/>
                </a:ext>
              </a:extLst>
            </p:cNvPr>
            <p:cNvSpPr txBox="1"/>
            <p:nvPr/>
          </p:nvSpPr>
          <p:spPr>
            <a:xfrm>
              <a:off x="0" y="-104775"/>
              <a:ext cx="33343" cy="138118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4620"/>
                </a:lnSpc>
              </a:pPr>
              <a:endParaRPr/>
            </a:p>
          </p:txBody>
        </p:sp>
      </p:grpSp>
      <p:grpSp>
        <p:nvGrpSpPr>
          <p:cNvPr id="68" name="Group 11">
            <a:extLst>
              <a:ext uri="{FF2B5EF4-FFF2-40B4-BE49-F238E27FC236}">
                <a16:creationId xmlns:a16="http://schemas.microsoft.com/office/drawing/2014/main" id="{D04B6CC1-BF87-92BD-5A3E-4580B7A80CC7}"/>
              </a:ext>
            </a:extLst>
          </p:cNvPr>
          <p:cNvGrpSpPr/>
          <p:nvPr/>
        </p:nvGrpSpPr>
        <p:grpSpPr>
          <a:xfrm>
            <a:off x="5289446" y="2040812"/>
            <a:ext cx="211503" cy="211503"/>
            <a:chOff x="0" y="0"/>
            <a:chExt cx="33343" cy="33343"/>
          </a:xfrm>
        </p:grpSpPr>
        <p:sp>
          <p:nvSpPr>
            <p:cNvPr id="69" name="Freeform 12">
              <a:extLst>
                <a:ext uri="{FF2B5EF4-FFF2-40B4-BE49-F238E27FC236}">
                  <a16:creationId xmlns:a16="http://schemas.microsoft.com/office/drawing/2014/main" id="{23DF734C-F7CC-D4B7-E360-1632832BA1D9}"/>
                </a:ext>
              </a:extLst>
            </p:cNvPr>
            <p:cNvSpPr/>
            <p:nvPr/>
          </p:nvSpPr>
          <p:spPr>
            <a:xfrm>
              <a:off x="0" y="0"/>
              <a:ext cx="33343" cy="33343"/>
            </a:xfrm>
            <a:custGeom>
              <a:avLst/>
              <a:gdLst/>
              <a:ahLst/>
              <a:cxnLst/>
              <a:rect l="l" t="t" r="r" b="b"/>
              <a:pathLst>
                <a:path w="33343" h="33343">
                  <a:moveTo>
                    <a:pt x="0" y="0"/>
                  </a:moveTo>
                  <a:lnTo>
                    <a:pt x="33343" y="0"/>
                  </a:lnTo>
                  <a:lnTo>
                    <a:pt x="33343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00BF63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0" name="TextBox 13">
              <a:extLst>
                <a:ext uri="{FF2B5EF4-FFF2-40B4-BE49-F238E27FC236}">
                  <a16:creationId xmlns:a16="http://schemas.microsoft.com/office/drawing/2014/main" id="{689440B1-E52F-BBBF-5346-EEA6BDA8287A}"/>
                </a:ext>
              </a:extLst>
            </p:cNvPr>
            <p:cNvSpPr txBox="1"/>
            <p:nvPr/>
          </p:nvSpPr>
          <p:spPr>
            <a:xfrm>
              <a:off x="0" y="-104775"/>
              <a:ext cx="33343" cy="138118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4620"/>
                </a:lnSpc>
              </a:pPr>
              <a:endParaRPr/>
            </a:p>
          </p:txBody>
        </p:sp>
      </p:grpSp>
      <p:grpSp>
        <p:nvGrpSpPr>
          <p:cNvPr id="71" name="Group 14">
            <a:extLst>
              <a:ext uri="{FF2B5EF4-FFF2-40B4-BE49-F238E27FC236}">
                <a16:creationId xmlns:a16="http://schemas.microsoft.com/office/drawing/2014/main" id="{146EAD53-3E0C-AE23-70B5-749197F57DA5}"/>
              </a:ext>
            </a:extLst>
          </p:cNvPr>
          <p:cNvGrpSpPr/>
          <p:nvPr/>
        </p:nvGrpSpPr>
        <p:grpSpPr>
          <a:xfrm>
            <a:off x="5256323" y="2637449"/>
            <a:ext cx="211503" cy="211503"/>
            <a:chOff x="0" y="0"/>
            <a:chExt cx="33343" cy="33343"/>
          </a:xfrm>
        </p:grpSpPr>
        <p:sp>
          <p:nvSpPr>
            <p:cNvPr id="72" name="Freeform 15">
              <a:extLst>
                <a:ext uri="{FF2B5EF4-FFF2-40B4-BE49-F238E27FC236}">
                  <a16:creationId xmlns:a16="http://schemas.microsoft.com/office/drawing/2014/main" id="{738927A9-DCA3-4F2D-FB6D-0D25A2AFE871}"/>
                </a:ext>
              </a:extLst>
            </p:cNvPr>
            <p:cNvSpPr/>
            <p:nvPr/>
          </p:nvSpPr>
          <p:spPr>
            <a:xfrm>
              <a:off x="0" y="0"/>
              <a:ext cx="33343" cy="33343"/>
            </a:xfrm>
            <a:custGeom>
              <a:avLst/>
              <a:gdLst/>
              <a:ahLst/>
              <a:cxnLst/>
              <a:rect l="l" t="t" r="r" b="b"/>
              <a:pathLst>
                <a:path w="33343" h="33343">
                  <a:moveTo>
                    <a:pt x="0" y="0"/>
                  </a:moveTo>
                  <a:lnTo>
                    <a:pt x="33343" y="0"/>
                  </a:lnTo>
                  <a:lnTo>
                    <a:pt x="33343" y="33343"/>
                  </a:lnTo>
                  <a:lnTo>
                    <a:pt x="0" y="33343"/>
                  </a:lnTo>
                  <a:close/>
                </a:path>
              </a:pathLst>
            </a:custGeom>
            <a:solidFill>
              <a:srgbClr val="FF916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3" name="TextBox 16">
              <a:extLst>
                <a:ext uri="{FF2B5EF4-FFF2-40B4-BE49-F238E27FC236}">
                  <a16:creationId xmlns:a16="http://schemas.microsoft.com/office/drawing/2014/main" id="{09615BA3-0A9F-C618-7BC3-01CAD98190F0}"/>
                </a:ext>
              </a:extLst>
            </p:cNvPr>
            <p:cNvSpPr txBox="1"/>
            <p:nvPr/>
          </p:nvSpPr>
          <p:spPr>
            <a:xfrm>
              <a:off x="0" y="-104775"/>
              <a:ext cx="33343" cy="138118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4620"/>
                </a:lnSpc>
              </a:pPr>
              <a:endParaRPr/>
            </a:p>
          </p:txBody>
        </p:sp>
      </p:grpSp>
      <p:sp>
        <p:nvSpPr>
          <p:cNvPr id="74" name="TextBox 22">
            <a:extLst>
              <a:ext uri="{FF2B5EF4-FFF2-40B4-BE49-F238E27FC236}">
                <a16:creationId xmlns:a16="http://schemas.microsoft.com/office/drawing/2014/main" id="{9706EC6B-F115-37B6-1002-8FFBA308E0FD}"/>
              </a:ext>
            </a:extLst>
          </p:cNvPr>
          <p:cNvSpPr txBox="1"/>
          <p:nvPr/>
        </p:nvSpPr>
        <p:spPr>
          <a:xfrm>
            <a:off x="5723870" y="1027613"/>
            <a:ext cx="4103688" cy="471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9"/>
              </a:lnSpc>
              <a:spcBef>
                <a:spcPct val="0"/>
              </a:spcBef>
            </a:pP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Астана</a:t>
            </a:r>
            <a:r>
              <a:rPr lang="en-US" sz="2100" dirty="0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 - 46 </a:t>
            </a: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изданий</a:t>
            </a:r>
            <a:endParaRPr lang="en-US" sz="2100" dirty="0">
              <a:solidFill>
                <a:srgbClr val="17124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75" name="TextBox 23">
            <a:extLst>
              <a:ext uri="{FF2B5EF4-FFF2-40B4-BE49-F238E27FC236}">
                <a16:creationId xmlns:a16="http://schemas.microsoft.com/office/drawing/2014/main" id="{13A7E9B6-CF01-51E7-7AF3-FAC51E5034F1}"/>
              </a:ext>
            </a:extLst>
          </p:cNvPr>
          <p:cNvSpPr txBox="1"/>
          <p:nvPr/>
        </p:nvSpPr>
        <p:spPr>
          <a:xfrm>
            <a:off x="5704523" y="1808667"/>
            <a:ext cx="4123035" cy="471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9"/>
              </a:lnSpc>
              <a:spcBef>
                <a:spcPct val="0"/>
              </a:spcBef>
            </a:pP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Алматы</a:t>
            </a:r>
            <a:r>
              <a:rPr lang="en-US" sz="2100" dirty="0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 - 86 </a:t>
            </a: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изданий</a:t>
            </a:r>
            <a:endParaRPr lang="en-US" sz="2100" dirty="0">
              <a:solidFill>
                <a:srgbClr val="17124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76" name="TextBox 24">
            <a:extLst>
              <a:ext uri="{FF2B5EF4-FFF2-40B4-BE49-F238E27FC236}">
                <a16:creationId xmlns:a16="http://schemas.microsoft.com/office/drawing/2014/main" id="{1FF5CDD7-FC0A-1054-C909-989B34A8F1DE}"/>
              </a:ext>
            </a:extLst>
          </p:cNvPr>
          <p:cNvSpPr txBox="1"/>
          <p:nvPr/>
        </p:nvSpPr>
        <p:spPr>
          <a:xfrm>
            <a:off x="5607148" y="2364937"/>
            <a:ext cx="4851305" cy="471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09"/>
              </a:lnSpc>
              <a:spcBef>
                <a:spcPct val="0"/>
              </a:spcBef>
            </a:pP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Остальные</a:t>
            </a:r>
            <a:r>
              <a:rPr lang="en-US" sz="2100" dirty="0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регионы</a:t>
            </a:r>
            <a:r>
              <a:rPr lang="en-US" sz="2100" dirty="0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 - 40 </a:t>
            </a:r>
            <a:r>
              <a:rPr lang="en-US" sz="2100" dirty="0" err="1">
                <a:solidFill>
                  <a:srgbClr val="171242"/>
                </a:solidFill>
                <a:latin typeface="Evolventa"/>
                <a:ea typeface="Evolventa"/>
                <a:cs typeface="Evolventa"/>
                <a:sym typeface="Evolventa"/>
              </a:rPr>
              <a:t>изданий</a:t>
            </a:r>
            <a:endParaRPr lang="en-US" sz="2100" dirty="0">
              <a:solidFill>
                <a:srgbClr val="17124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41651C9B-2B69-6350-423B-606944AD9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6440919" cy="10287001"/>
          </a:xfrm>
          <a:prstGeom prst="rect">
            <a:avLst/>
          </a:prstGeom>
        </p:spPr>
      </p:pic>
      <p:sp>
        <p:nvSpPr>
          <p:cNvPr id="85" name="Shape 0">
            <a:extLst>
              <a:ext uri="{FF2B5EF4-FFF2-40B4-BE49-F238E27FC236}">
                <a16:creationId xmlns:a16="http://schemas.microsoft.com/office/drawing/2014/main" id="{2281D3D5-705C-4E35-ECCD-E316EDF1A4C4}"/>
              </a:ext>
            </a:extLst>
          </p:cNvPr>
          <p:cNvSpPr/>
          <p:nvPr/>
        </p:nvSpPr>
        <p:spPr>
          <a:xfrm>
            <a:off x="-27881" y="0"/>
            <a:ext cx="6476122" cy="10287000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 dirty="0"/>
          </a:p>
        </p:txBody>
      </p:sp>
      <p:grpSp>
        <p:nvGrpSpPr>
          <p:cNvPr id="2" name="Group 2"/>
          <p:cNvGrpSpPr/>
          <p:nvPr/>
        </p:nvGrpSpPr>
        <p:grpSpPr>
          <a:xfrm>
            <a:off x="6681242" y="1206151"/>
            <a:ext cx="11385253" cy="7955966"/>
            <a:chOff x="0" y="0"/>
            <a:chExt cx="13582472" cy="102145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582523" cy="10214610"/>
            </a:xfrm>
            <a:custGeom>
              <a:avLst/>
              <a:gdLst/>
              <a:ahLst/>
              <a:cxnLst/>
              <a:rect l="l" t="t" r="r" b="b"/>
              <a:pathLst>
                <a:path w="13582523" h="10214610">
                  <a:moveTo>
                    <a:pt x="0" y="0"/>
                  </a:moveTo>
                  <a:lnTo>
                    <a:pt x="13582523" y="0"/>
                  </a:lnTo>
                  <a:lnTo>
                    <a:pt x="13582523" y="10214610"/>
                  </a:lnTo>
                  <a:lnTo>
                    <a:pt x="0" y="10214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633469" y="114300"/>
            <a:ext cx="1091889" cy="1091889"/>
            <a:chOff x="0" y="0"/>
            <a:chExt cx="1455852" cy="14558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55801" cy="1455801"/>
            </a:xfrm>
            <a:custGeom>
              <a:avLst/>
              <a:gdLst/>
              <a:ahLst/>
              <a:cxnLst/>
              <a:rect l="l" t="t" r="r" b="b"/>
              <a:pathLst>
                <a:path w="1455801" h="1455801">
                  <a:moveTo>
                    <a:pt x="0" y="0"/>
                  </a:moveTo>
                  <a:lnTo>
                    <a:pt x="1455801" y="0"/>
                  </a:lnTo>
                  <a:lnTo>
                    <a:pt x="1455801" y="1455801"/>
                  </a:lnTo>
                  <a:lnTo>
                    <a:pt x="0" y="145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" b="-3"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270145" y="336633"/>
            <a:ext cx="2271884" cy="90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399" b="1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НАЦИОНАЛЬНЫЙ ЦЕНТР ГОСУДАРСТВЕННОЙ НАУЧНО-ТЕХНИЧЕСКОЙ ЭКСПЕРТИЗЫ</a:t>
            </a: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2894936" y="-2301791"/>
            <a:ext cx="600170" cy="5979870"/>
            <a:chOff x="0" y="0"/>
            <a:chExt cx="800227" cy="88320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0227" cy="8831961"/>
            </a:xfrm>
            <a:custGeom>
              <a:avLst/>
              <a:gdLst/>
              <a:ahLst/>
              <a:cxnLst/>
              <a:rect l="l" t="t" r="r" b="b"/>
              <a:pathLst>
                <a:path w="800227" h="8831961">
                  <a:moveTo>
                    <a:pt x="800227" y="259207"/>
                  </a:moveTo>
                  <a:lnTo>
                    <a:pt x="800227" y="0"/>
                  </a:lnTo>
                  <a:lnTo>
                    <a:pt x="0" y="0"/>
                  </a:lnTo>
                  <a:lnTo>
                    <a:pt x="0" y="8831961"/>
                  </a:lnTo>
                  <a:lnTo>
                    <a:pt x="800227" y="8831961"/>
                  </a:lnTo>
                  <a:lnTo>
                    <a:pt x="800227" y="259207"/>
                  </a:lnTo>
                  <a:close/>
                  <a:moveTo>
                    <a:pt x="790321" y="259207"/>
                  </a:moveTo>
                  <a:lnTo>
                    <a:pt x="790321" y="8758936"/>
                  </a:lnTo>
                  <a:lnTo>
                    <a:pt x="9906" y="8758936"/>
                  </a:lnTo>
                  <a:lnTo>
                    <a:pt x="9906" y="73025"/>
                  </a:lnTo>
                  <a:lnTo>
                    <a:pt x="790321" y="73025"/>
                  </a:lnTo>
                  <a:lnTo>
                    <a:pt x="790321" y="259207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62680" y="467634"/>
            <a:ext cx="5855122" cy="441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800" b="1" dirty="0" err="1">
                <a:solidFill>
                  <a:srgbClr val="33C9D6"/>
                </a:solidFill>
                <a:latin typeface="Calibri" pitchFamily="34" charset="0"/>
                <a:cs typeface="Calibri" pitchFamily="34" charset="-120"/>
                <a:sym typeface="Times New Roman Bold"/>
              </a:rPr>
              <a:t>Возможности</a:t>
            </a:r>
            <a:r>
              <a:rPr lang="en-US" sz="2800" b="1" dirty="0">
                <a:solidFill>
                  <a:srgbClr val="33C9D6"/>
                </a:solidFill>
                <a:latin typeface="Calibri" pitchFamily="34" charset="0"/>
                <a:cs typeface="Calibri" pitchFamily="34" charset="-120"/>
                <a:sym typeface="Times New Roman Bold"/>
              </a:rPr>
              <a:t> </a:t>
            </a:r>
            <a:r>
              <a:rPr lang="en-US" sz="2800" b="1" dirty="0" err="1">
                <a:solidFill>
                  <a:srgbClr val="33C9D6"/>
                </a:solidFill>
                <a:latin typeface="Calibri" pitchFamily="34" charset="0"/>
                <a:cs typeface="Calibri" pitchFamily="34" charset="-120"/>
                <a:sym typeface="Times New Roman Bold"/>
              </a:rPr>
              <a:t>для</a:t>
            </a:r>
            <a:r>
              <a:rPr lang="en-US" sz="2800" b="1" dirty="0">
                <a:solidFill>
                  <a:srgbClr val="33C9D6"/>
                </a:solidFill>
                <a:latin typeface="Calibri" pitchFamily="34" charset="0"/>
                <a:cs typeface="Calibri" pitchFamily="34" charset="-120"/>
                <a:sym typeface="Times New Roman Bold"/>
              </a:rPr>
              <a:t> </a:t>
            </a:r>
            <a:r>
              <a:rPr lang="en-US" sz="2800" b="1" dirty="0" err="1">
                <a:solidFill>
                  <a:srgbClr val="33C9D6"/>
                </a:solidFill>
                <a:latin typeface="Calibri" pitchFamily="34" charset="0"/>
                <a:cs typeface="Calibri" pitchFamily="34" charset="-120"/>
                <a:sym typeface="Times New Roman Bold"/>
              </a:rPr>
              <a:t>исследователей</a:t>
            </a:r>
            <a:endParaRPr lang="en-US" sz="2800" b="1" dirty="0">
              <a:solidFill>
                <a:srgbClr val="33C9D6"/>
              </a:solidFill>
              <a:latin typeface="Calibri" pitchFamily="34" charset="0"/>
              <a:cs typeface="Calibri" pitchFamily="34" charset="-120"/>
              <a:sym typeface="Times New Roman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84328" y="1613899"/>
            <a:ext cx="6000626" cy="1895256"/>
          </a:xfrm>
          <a:custGeom>
            <a:avLst/>
            <a:gdLst/>
            <a:ahLst/>
            <a:cxnLst/>
            <a:rect l="l" t="t" r="r" b="b"/>
            <a:pathLst>
              <a:path w="6000626" h="1895256">
                <a:moveTo>
                  <a:pt x="0" y="0"/>
                </a:moveTo>
                <a:lnTo>
                  <a:pt x="6000627" y="0"/>
                </a:lnTo>
                <a:lnTo>
                  <a:pt x="6000627" y="1895256"/>
                </a:lnTo>
                <a:lnTo>
                  <a:pt x="0" y="189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15" name="TextBox 15"/>
          <p:cNvSpPr txBox="1"/>
          <p:nvPr/>
        </p:nvSpPr>
        <p:spPr>
          <a:xfrm>
            <a:off x="465202" y="1750126"/>
            <a:ext cx="5262534" cy="1709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КазИНЦ </a:t>
            </a:r>
            <a:r>
              <a:rPr lang="en-US" sz="18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позволяет</a:t>
            </a:r>
            <a:r>
              <a:rPr lang="en-US" sz="18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: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централизованно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хранить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публикации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отслеживать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научную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активность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анализировать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показатели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повышать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доступность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научных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работ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упрощать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подготовку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отчетности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84328" y="4147154"/>
            <a:ext cx="6000626" cy="1894713"/>
          </a:xfrm>
          <a:custGeom>
            <a:avLst/>
            <a:gdLst/>
            <a:ahLst/>
            <a:cxnLst/>
            <a:rect l="l" t="t" r="r" b="b"/>
            <a:pathLst>
              <a:path w="6000626" h="1894713">
                <a:moveTo>
                  <a:pt x="0" y="0"/>
                </a:moveTo>
                <a:lnTo>
                  <a:pt x="6000627" y="0"/>
                </a:lnTo>
                <a:lnTo>
                  <a:pt x="6000627" y="1894713"/>
                </a:lnTo>
                <a:lnTo>
                  <a:pt x="0" y="18947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 dirty="0"/>
          </a:p>
        </p:txBody>
      </p:sp>
      <p:sp>
        <p:nvSpPr>
          <p:cNvPr id="17" name="TextBox 17"/>
          <p:cNvSpPr txBox="1"/>
          <p:nvPr/>
        </p:nvSpPr>
        <p:spPr>
          <a:xfrm>
            <a:off x="465202" y="4282847"/>
            <a:ext cx="5262534" cy="1709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Использование</a:t>
            </a:r>
            <a:r>
              <a:rPr lang="en-US" sz="18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 КазИНЦ </a:t>
            </a:r>
            <a:r>
              <a:rPr lang="en-US" sz="18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позволяет</a:t>
            </a:r>
            <a:r>
              <a:rPr lang="en-US" sz="18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: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централизованно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хранить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публикации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отслеживать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научную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активность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получать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доступ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к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аналитике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повышать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видимость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научных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работ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;</a:t>
            </a: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-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упрощать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подготовку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отчетности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49908" y="6729843"/>
            <a:ext cx="6000626" cy="1076754"/>
          </a:xfrm>
          <a:custGeom>
            <a:avLst/>
            <a:gdLst/>
            <a:ahLst/>
            <a:cxnLst/>
            <a:rect l="l" t="t" r="r" b="b"/>
            <a:pathLst>
              <a:path w="6000626" h="1076754">
                <a:moveTo>
                  <a:pt x="0" y="0"/>
                </a:moveTo>
                <a:lnTo>
                  <a:pt x="6000627" y="0"/>
                </a:lnTo>
                <a:lnTo>
                  <a:pt x="6000627" y="1076754"/>
                </a:lnTo>
                <a:lnTo>
                  <a:pt x="0" y="1076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19" name="TextBox 19"/>
          <p:cNvSpPr txBox="1"/>
          <p:nvPr/>
        </p:nvSpPr>
        <p:spPr>
          <a:xfrm>
            <a:off x="589525" y="6845734"/>
            <a:ext cx="5460587" cy="878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Основное</a:t>
            </a:r>
            <a:r>
              <a:rPr lang="en-US" sz="18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преимущество</a:t>
            </a:r>
            <a:endParaRPr lang="en-US" sz="1800" b="1" dirty="0">
              <a:solidFill>
                <a:srgbClr val="FFFFFF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Единая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цифровая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среда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для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работы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с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научными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публикациями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и </a:t>
            </a:r>
            <a:r>
              <a:rPr lang="en-US" sz="18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аналитикой</a:t>
            </a:r>
            <a:r>
              <a:rPr lang="en-US" sz="1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1653476" y="1939747"/>
            <a:ext cx="1842192" cy="1197426"/>
            <a:chOff x="0" y="0"/>
            <a:chExt cx="2456256" cy="15965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56180" cy="1596517"/>
            </a:xfrm>
            <a:custGeom>
              <a:avLst/>
              <a:gdLst/>
              <a:ahLst/>
              <a:cxnLst/>
              <a:rect l="l" t="t" r="r" b="b"/>
              <a:pathLst>
                <a:path w="2456180" h="1596517">
                  <a:moveTo>
                    <a:pt x="0" y="266065"/>
                  </a:moveTo>
                  <a:cubicBezTo>
                    <a:pt x="0" y="119126"/>
                    <a:pt x="119126" y="0"/>
                    <a:pt x="266065" y="0"/>
                  </a:cubicBezTo>
                  <a:lnTo>
                    <a:pt x="2190115" y="0"/>
                  </a:lnTo>
                  <a:cubicBezTo>
                    <a:pt x="2337054" y="0"/>
                    <a:pt x="2456180" y="119126"/>
                    <a:pt x="2456180" y="266065"/>
                  </a:cubicBezTo>
                  <a:lnTo>
                    <a:pt x="2456180" y="1330452"/>
                  </a:lnTo>
                  <a:cubicBezTo>
                    <a:pt x="2456180" y="1477391"/>
                    <a:pt x="2337054" y="1596517"/>
                    <a:pt x="2190115" y="1596517"/>
                  </a:cubicBezTo>
                  <a:lnTo>
                    <a:pt x="266065" y="1596517"/>
                  </a:lnTo>
                  <a:cubicBezTo>
                    <a:pt x="119126" y="1596517"/>
                    <a:pt x="0" y="1477391"/>
                    <a:pt x="0" y="1330452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702396" y="1988677"/>
            <a:ext cx="1744342" cy="1099566"/>
            <a:chOff x="0" y="0"/>
            <a:chExt cx="2325789" cy="146608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25789" cy="1466088"/>
            </a:xfrm>
            <a:custGeom>
              <a:avLst/>
              <a:gdLst/>
              <a:ahLst/>
              <a:cxnLst/>
              <a:rect l="l" t="t" r="r" b="b"/>
              <a:pathLst>
                <a:path w="2325789" h="1466088">
                  <a:moveTo>
                    <a:pt x="0" y="0"/>
                  </a:moveTo>
                  <a:lnTo>
                    <a:pt x="2325789" y="0"/>
                  </a:lnTo>
                  <a:lnTo>
                    <a:pt x="2325789" y="1466088"/>
                  </a:lnTo>
                  <a:lnTo>
                    <a:pt x="0" y="1466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0" y="0"/>
              <a:ext cx="2325789" cy="1466088"/>
              <a:chOff x="0" y="0"/>
              <a:chExt cx="2325789" cy="146608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325786" cy="1466094"/>
              </a:xfrm>
              <a:custGeom>
                <a:avLst/>
                <a:gdLst/>
                <a:ahLst/>
                <a:cxnLst/>
                <a:rect l="l" t="t" r="r" b="b"/>
                <a:pathLst>
                  <a:path w="2325786" h="1466094">
                    <a:moveTo>
                      <a:pt x="0" y="0"/>
                    </a:moveTo>
                    <a:lnTo>
                      <a:pt x="2325786" y="0"/>
                    </a:lnTo>
                    <a:lnTo>
                      <a:pt x="2325786" y="1466094"/>
                    </a:lnTo>
                    <a:lnTo>
                      <a:pt x="0" y="1466094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l="-30877" r="-30877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19050"/>
                <a:ext cx="2325789" cy="144703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944"/>
                  </a:lnSpc>
                </a:pPr>
                <a:r>
                  <a:rPr lang="en-US" sz="1800" b="1" dirty="0" err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Публикации</a:t>
                </a:r>
                <a:endParaRPr lang="en-US" sz="1800" b="1" dirty="0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endParaRPr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>
            <a:off x="14097210" y="3350647"/>
            <a:ext cx="1842192" cy="1197426"/>
            <a:chOff x="0" y="0"/>
            <a:chExt cx="2456256" cy="159656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56180" cy="1596517"/>
            </a:xfrm>
            <a:custGeom>
              <a:avLst/>
              <a:gdLst/>
              <a:ahLst/>
              <a:cxnLst/>
              <a:rect l="l" t="t" r="r" b="b"/>
              <a:pathLst>
                <a:path w="2456180" h="1596517">
                  <a:moveTo>
                    <a:pt x="0" y="266065"/>
                  </a:moveTo>
                  <a:cubicBezTo>
                    <a:pt x="0" y="119126"/>
                    <a:pt x="119126" y="0"/>
                    <a:pt x="266065" y="0"/>
                  </a:cubicBezTo>
                  <a:lnTo>
                    <a:pt x="2190115" y="0"/>
                  </a:lnTo>
                  <a:cubicBezTo>
                    <a:pt x="2337054" y="0"/>
                    <a:pt x="2456180" y="119126"/>
                    <a:pt x="2456180" y="266065"/>
                  </a:cubicBezTo>
                  <a:lnTo>
                    <a:pt x="2456180" y="1330452"/>
                  </a:lnTo>
                  <a:cubicBezTo>
                    <a:pt x="2456180" y="1477391"/>
                    <a:pt x="2337054" y="1596517"/>
                    <a:pt x="2190115" y="1596517"/>
                  </a:cubicBezTo>
                  <a:lnTo>
                    <a:pt x="266065" y="1596517"/>
                  </a:lnTo>
                  <a:cubicBezTo>
                    <a:pt x="119126" y="1596517"/>
                    <a:pt x="0" y="1477391"/>
                    <a:pt x="0" y="1330452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146139" y="3399568"/>
            <a:ext cx="1744342" cy="1099566"/>
            <a:chOff x="0" y="0"/>
            <a:chExt cx="2325789" cy="146608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25789" cy="1466088"/>
            </a:xfrm>
            <a:custGeom>
              <a:avLst/>
              <a:gdLst/>
              <a:ahLst/>
              <a:cxnLst/>
              <a:rect l="l" t="t" r="r" b="b"/>
              <a:pathLst>
                <a:path w="2325789" h="1466088">
                  <a:moveTo>
                    <a:pt x="0" y="0"/>
                  </a:moveTo>
                  <a:lnTo>
                    <a:pt x="2325789" y="0"/>
                  </a:lnTo>
                  <a:lnTo>
                    <a:pt x="2325789" y="1466088"/>
                  </a:lnTo>
                  <a:lnTo>
                    <a:pt x="0" y="1466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0" y="0"/>
              <a:ext cx="2325789" cy="1466088"/>
              <a:chOff x="0" y="0"/>
              <a:chExt cx="2325789" cy="146608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325786" cy="1466094"/>
              </a:xfrm>
              <a:custGeom>
                <a:avLst/>
                <a:gdLst/>
                <a:ahLst/>
                <a:cxnLst/>
                <a:rect l="l" t="t" r="r" b="b"/>
                <a:pathLst>
                  <a:path w="2325786" h="1466094">
                    <a:moveTo>
                      <a:pt x="0" y="0"/>
                    </a:moveTo>
                    <a:lnTo>
                      <a:pt x="2325786" y="0"/>
                    </a:lnTo>
                    <a:lnTo>
                      <a:pt x="2325786" y="1466094"/>
                    </a:lnTo>
                    <a:lnTo>
                      <a:pt x="0" y="1466094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l="-30877" r="-30877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19050"/>
                <a:ext cx="2325789" cy="144703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944"/>
                  </a:lnSpc>
                </a:pPr>
                <a:r>
                  <a:rPr lang="en-US" sz="1800" b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Аналитика</a:t>
                </a:r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>
            <a:off x="14097210" y="6172429"/>
            <a:ext cx="1842192" cy="1197426"/>
            <a:chOff x="0" y="0"/>
            <a:chExt cx="2456256" cy="1596568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456180" cy="1596517"/>
            </a:xfrm>
            <a:custGeom>
              <a:avLst/>
              <a:gdLst/>
              <a:ahLst/>
              <a:cxnLst/>
              <a:rect l="l" t="t" r="r" b="b"/>
              <a:pathLst>
                <a:path w="2456180" h="1596517">
                  <a:moveTo>
                    <a:pt x="0" y="266065"/>
                  </a:moveTo>
                  <a:cubicBezTo>
                    <a:pt x="0" y="119126"/>
                    <a:pt x="119126" y="0"/>
                    <a:pt x="266065" y="0"/>
                  </a:cubicBezTo>
                  <a:lnTo>
                    <a:pt x="2190115" y="0"/>
                  </a:lnTo>
                  <a:cubicBezTo>
                    <a:pt x="2337054" y="0"/>
                    <a:pt x="2456180" y="119126"/>
                    <a:pt x="2456180" y="266065"/>
                  </a:cubicBezTo>
                  <a:lnTo>
                    <a:pt x="2456180" y="1330452"/>
                  </a:lnTo>
                  <a:cubicBezTo>
                    <a:pt x="2456180" y="1477391"/>
                    <a:pt x="2337054" y="1596517"/>
                    <a:pt x="2190115" y="1596517"/>
                  </a:cubicBezTo>
                  <a:lnTo>
                    <a:pt x="266065" y="1596517"/>
                  </a:lnTo>
                  <a:cubicBezTo>
                    <a:pt x="119126" y="1596517"/>
                    <a:pt x="0" y="1477391"/>
                    <a:pt x="0" y="1330452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146139" y="6221359"/>
            <a:ext cx="1744342" cy="1099566"/>
            <a:chOff x="0" y="0"/>
            <a:chExt cx="2325789" cy="146608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325789" cy="1466088"/>
            </a:xfrm>
            <a:custGeom>
              <a:avLst/>
              <a:gdLst/>
              <a:ahLst/>
              <a:cxnLst/>
              <a:rect l="l" t="t" r="r" b="b"/>
              <a:pathLst>
                <a:path w="2325789" h="1466088">
                  <a:moveTo>
                    <a:pt x="0" y="0"/>
                  </a:moveTo>
                  <a:lnTo>
                    <a:pt x="2325789" y="0"/>
                  </a:lnTo>
                  <a:lnTo>
                    <a:pt x="2325789" y="1466088"/>
                  </a:lnTo>
                  <a:lnTo>
                    <a:pt x="0" y="1466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0" y="0"/>
              <a:ext cx="2325789" cy="1466088"/>
              <a:chOff x="0" y="0"/>
              <a:chExt cx="2325789" cy="146608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2325786" cy="1466094"/>
              </a:xfrm>
              <a:custGeom>
                <a:avLst/>
                <a:gdLst/>
                <a:ahLst/>
                <a:cxnLst/>
                <a:rect l="l" t="t" r="r" b="b"/>
                <a:pathLst>
                  <a:path w="2325786" h="1466094">
                    <a:moveTo>
                      <a:pt x="0" y="0"/>
                    </a:moveTo>
                    <a:lnTo>
                      <a:pt x="2325786" y="0"/>
                    </a:lnTo>
                    <a:lnTo>
                      <a:pt x="2325786" y="1466094"/>
                    </a:lnTo>
                    <a:lnTo>
                      <a:pt x="0" y="1466094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l="-30877" r="-30877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19050"/>
                <a:ext cx="2325789" cy="144703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944"/>
                  </a:lnSpc>
                </a:pPr>
                <a:r>
                  <a:rPr lang="en-US" sz="1800" b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Цитируемость</a:t>
                </a:r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11653476" y="7583319"/>
            <a:ext cx="1842192" cy="1197426"/>
            <a:chOff x="0" y="0"/>
            <a:chExt cx="2456256" cy="159656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456180" cy="1596517"/>
            </a:xfrm>
            <a:custGeom>
              <a:avLst/>
              <a:gdLst/>
              <a:ahLst/>
              <a:cxnLst/>
              <a:rect l="l" t="t" r="r" b="b"/>
              <a:pathLst>
                <a:path w="2456180" h="1596517">
                  <a:moveTo>
                    <a:pt x="0" y="266065"/>
                  </a:moveTo>
                  <a:cubicBezTo>
                    <a:pt x="0" y="119126"/>
                    <a:pt x="119126" y="0"/>
                    <a:pt x="266065" y="0"/>
                  </a:cubicBezTo>
                  <a:lnTo>
                    <a:pt x="2190115" y="0"/>
                  </a:lnTo>
                  <a:cubicBezTo>
                    <a:pt x="2337054" y="0"/>
                    <a:pt x="2456180" y="119126"/>
                    <a:pt x="2456180" y="266065"/>
                  </a:cubicBezTo>
                  <a:lnTo>
                    <a:pt x="2456180" y="1330452"/>
                  </a:lnTo>
                  <a:cubicBezTo>
                    <a:pt x="2456180" y="1477391"/>
                    <a:pt x="2337054" y="1596517"/>
                    <a:pt x="2190115" y="1596517"/>
                  </a:cubicBezTo>
                  <a:lnTo>
                    <a:pt x="266065" y="1596517"/>
                  </a:lnTo>
                  <a:cubicBezTo>
                    <a:pt x="119126" y="1596517"/>
                    <a:pt x="0" y="1477391"/>
                    <a:pt x="0" y="1330452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1702396" y="7632249"/>
            <a:ext cx="1744342" cy="1099566"/>
            <a:chOff x="0" y="0"/>
            <a:chExt cx="2325789" cy="1466088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325789" cy="1466088"/>
            </a:xfrm>
            <a:custGeom>
              <a:avLst/>
              <a:gdLst/>
              <a:ahLst/>
              <a:cxnLst/>
              <a:rect l="l" t="t" r="r" b="b"/>
              <a:pathLst>
                <a:path w="2325789" h="1466088">
                  <a:moveTo>
                    <a:pt x="0" y="0"/>
                  </a:moveTo>
                  <a:lnTo>
                    <a:pt x="2325789" y="0"/>
                  </a:lnTo>
                  <a:lnTo>
                    <a:pt x="2325789" y="1466088"/>
                  </a:lnTo>
                  <a:lnTo>
                    <a:pt x="0" y="1466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0" y="0"/>
              <a:ext cx="2325789" cy="1466088"/>
              <a:chOff x="0" y="0"/>
              <a:chExt cx="2325789" cy="1466088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2325786" cy="1466094"/>
              </a:xfrm>
              <a:custGeom>
                <a:avLst/>
                <a:gdLst/>
                <a:ahLst/>
                <a:cxnLst/>
                <a:rect l="l" t="t" r="r" b="b"/>
                <a:pathLst>
                  <a:path w="2325786" h="1466094">
                    <a:moveTo>
                      <a:pt x="0" y="0"/>
                    </a:moveTo>
                    <a:lnTo>
                      <a:pt x="2325786" y="0"/>
                    </a:lnTo>
                    <a:lnTo>
                      <a:pt x="2325786" y="1466094"/>
                    </a:lnTo>
                    <a:lnTo>
                      <a:pt x="0" y="1466094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l="-30877" r="-30877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19050"/>
                <a:ext cx="2325789" cy="144703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944"/>
                  </a:lnSpc>
                </a:pPr>
                <a:r>
                  <a:rPr lang="en-US" sz="1800" b="1" dirty="0" err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Видимость</a:t>
                </a:r>
                <a:r>
                  <a:rPr lang="en-US" sz="1800" b="1" dirty="0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 </a:t>
                </a:r>
                <a:r>
                  <a:rPr lang="en-US" sz="1800" b="1" dirty="0" err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исследований</a:t>
                </a:r>
                <a:endParaRPr lang="en-US" sz="1800" b="1" dirty="0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endParaRPr>
              </a:p>
            </p:txBody>
          </p:sp>
        </p:grpSp>
      </p:grpSp>
      <p:grpSp>
        <p:nvGrpSpPr>
          <p:cNvPr id="48" name="Group 48"/>
          <p:cNvGrpSpPr/>
          <p:nvPr/>
        </p:nvGrpSpPr>
        <p:grpSpPr>
          <a:xfrm>
            <a:off x="9209732" y="6172429"/>
            <a:ext cx="1842192" cy="1197426"/>
            <a:chOff x="0" y="0"/>
            <a:chExt cx="2456256" cy="1596568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456180" cy="1596517"/>
            </a:xfrm>
            <a:custGeom>
              <a:avLst/>
              <a:gdLst/>
              <a:ahLst/>
              <a:cxnLst/>
              <a:rect l="l" t="t" r="r" b="b"/>
              <a:pathLst>
                <a:path w="2456180" h="1596517">
                  <a:moveTo>
                    <a:pt x="0" y="266065"/>
                  </a:moveTo>
                  <a:cubicBezTo>
                    <a:pt x="0" y="119126"/>
                    <a:pt x="119126" y="0"/>
                    <a:pt x="266065" y="0"/>
                  </a:cubicBezTo>
                  <a:lnTo>
                    <a:pt x="2190115" y="0"/>
                  </a:lnTo>
                  <a:cubicBezTo>
                    <a:pt x="2337054" y="0"/>
                    <a:pt x="2456180" y="119126"/>
                    <a:pt x="2456180" y="266065"/>
                  </a:cubicBezTo>
                  <a:lnTo>
                    <a:pt x="2456180" y="1330452"/>
                  </a:lnTo>
                  <a:cubicBezTo>
                    <a:pt x="2456180" y="1477391"/>
                    <a:pt x="2337054" y="1596517"/>
                    <a:pt x="2190115" y="1596517"/>
                  </a:cubicBezTo>
                  <a:lnTo>
                    <a:pt x="266065" y="1596517"/>
                  </a:lnTo>
                  <a:cubicBezTo>
                    <a:pt x="119126" y="1596517"/>
                    <a:pt x="0" y="1477391"/>
                    <a:pt x="0" y="1330452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9258662" y="6221359"/>
            <a:ext cx="1744342" cy="1099566"/>
            <a:chOff x="0" y="0"/>
            <a:chExt cx="2325789" cy="1466088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325789" cy="1466088"/>
            </a:xfrm>
            <a:custGeom>
              <a:avLst/>
              <a:gdLst/>
              <a:ahLst/>
              <a:cxnLst/>
              <a:rect l="l" t="t" r="r" b="b"/>
              <a:pathLst>
                <a:path w="2325789" h="1466088">
                  <a:moveTo>
                    <a:pt x="0" y="0"/>
                  </a:moveTo>
                  <a:lnTo>
                    <a:pt x="2325789" y="0"/>
                  </a:lnTo>
                  <a:lnTo>
                    <a:pt x="2325789" y="1466088"/>
                  </a:lnTo>
                  <a:lnTo>
                    <a:pt x="0" y="1466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0" y="0"/>
              <a:ext cx="2325789" cy="1466088"/>
              <a:chOff x="0" y="0"/>
              <a:chExt cx="2325789" cy="146608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2325786" cy="1466094"/>
              </a:xfrm>
              <a:custGeom>
                <a:avLst/>
                <a:gdLst/>
                <a:ahLst/>
                <a:cxnLst/>
                <a:rect l="l" t="t" r="r" b="b"/>
                <a:pathLst>
                  <a:path w="2325786" h="1466094">
                    <a:moveTo>
                      <a:pt x="0" y="0"/>
                    </a:moveTo>
                    <a:lnTo>
                      <a:pt x="2325786" y="0"/>
                    </a:lnTo>
                    <a:lnTo>
                      <a:pt x="2325786" y="1466094"/>
                    </a:lnTo>
                    <a:lnTo>
                      <a:pt x="0" y="1466094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l="-30877" r="-30877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0" y="19050"/>
                <a:ext cx="2325789" cy="144703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944"/>
                  </a:lnSpc>
                </a:pPr>
                <a:r>
                  <a:rPr lang="en-US" sz="1800" b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Поиск работ</a:t>
                </a:r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>
            <a:off x="9209732" y="3350647"/>
            <a:ext cx="1842192" cy="1197426"/>
            <a:chOff x="0" y="0"/>
            <a:chExt cx="2456256" cy="1596568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456180" cy="1596517"/>
            </a:xfrm>
            <a:custGeom>
              <a:avLst/>
              <a:gdLst/>
              <a:ahLst/>
              <a:cxnLst/>
              <a:rect l="l" t="t" r="r" b="b"/>
              <a:pathLst>
                <a:path w="2456180" h="1596517">
                  <a:moveTo>
                    <a:pt x="0" y="266065"/>
                  </a:moveTo>
                  <a:cubicBezTo>
                    <a:pt x="0" y="119126"/>
                    <a:pt x="119126" y="0"/>
                    <a:pt x="266065" y="0"/>
                  </a:cubicBezTo>
                  <a:lnTo>
                    <a:pt x="2190115" y="0"/>
                  </a:lnTo>
                  <a:cubicBezTo>
                    <a:pt x="2337054" y="0"/>
                    <a:pt x="2456180" y="119126"/>
                    <a:pt x="2456180" y="266065"/>
                  </a:cubicBezTo>
                  <a:lnTo>
                    <a:pt x="2456180" y="1330452"/>
                  </a:lnTo>
                  <a:cubicBezTo>
                    <a:pt x="2456180" y="1477391"/>
                    <a:pt x="2337054" y="1596517"/>
                    <a:pt x="2190115" y="1596517"/>
                  </a:cubicBezTo>
                  <a:lnTo>
                    <a:pt x="266065" y="1596517"/>
                  </a:lnTo>
                  <a:cubicBezTo>
                    <a:pt x="119126" y="1596517"/>
                    <a:pt x="0" y="1477391"/>
                    <a:pt x="0" y="1330452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258662" y="3399568"/>
            <a:ext cx="1744342" cy="1099566"/>
            <a:chOff x="0" y="0"/>
            <a:chExt cx="2325789" cy="1466088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325789" cy="1466088"/>
            </a:xfrm>
            <a:custGeom>
              <a:avLst/>
              <a:gdLst/>
              <a:ahLst/>
              <a:cxnLst/>
              <a:rect l="l" t="t" r="r" b="b"/>
              <a:pathLst>
                <a:path w="2325789" h="1466088">
                  <a:moveTo>
                    <a:pt x="0" y="0"/>
                  </a:moveTo>
                  <a:lnTo>
                    <a:pt x="2325789" y="0"/>
                  </a:lnTo>
                  <a:lnTo>
                    <a:pt x="2325789" y="1466088"/>
                  </a:lnTo>
                  <a:lnTo>
                    <a:pt x="0" y="1466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59" name="Group 59"/>
            <p:cNvGrpSpPr/>
            <p:nvPr/>
          </p:nvGrpSpPr>
          <p:grpSpPr>
            <a:xfrm>
              <a:off x="0" y="0"/>
              <a:ext cx="2325789" cy="1466088"/>
              <a:chOff x="0" y="0"/>
              <a:chExt cx="2325789" cy="1466088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2325786" cy="1466094"/>
              </a:xfrm>
              <a:custGeom>
                <a:avLst/>
                <a:gdLst/>
                <a:ahLst/>
                <a:cxnLst/>
                <a:rect l="l" t="t" r="r" b="b"/>
                <a:pathLst>
                  <a:path w="2325786" h="1466094">
                    <a:moveTo>
                      <a:pt x="0" y="0"/>
                    </a:moveTo>
                    <a:lnTo>
                      <a:pt x="2325786" y="0"/>
                    </a:lnTo>
                    <a:lnTo>
                      <a:pt x="2325786" y="1466094"/>
                    </a:lnTo>
                    <a:lnTo>
                      <a:pt x="0" y="1466094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l="-30877" r="-30877"/>
                </a:stretch>
              </a:blip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0" y="19050"/>
                <a:ext cx="2325789" cy="144703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944"/>
                  </a:lnSpc>
                </a:pPr>
                <a:r>
                  <a:rPr lang="en-US" sz="1800" b="1">
                    <a:solidFill>
                      <a:srgbClr val="FFFFFF"/>
                    </a:solidFill>
                    <a:latin typeface="Aptos Bold"/>
                    <a:ea typeface="Aptos Bold"/>
                    <a:cs typeface="Aptos Bold"/>
                    <a:sym typeface="Aptos Bold"/>
                  </a:rPr>
                  <a:t>Отчетность</a:t>
                </a:r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1551815" y="4864227"/>
            <a:ext cx="2135610" cy="961539"/>
            <a:chOff x="0" y="0"/>
            <a:chExt cx="2847480" cy="1282052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847594" cy="1282192"/>
            </a:xfrm>
            <a:custGeom>
              <a:avLst/>
              <a:gdLst/>
              <a:ahLst/>
              <a:cxnLst/>
              <a:rect l="l" t="t" r="r" b="b"/>
              <a:pathLst>
                <a:path w="2847594" h="1282192">
                  <a:moveTo>
                    <a:pt x="0" y="213741"/>
                  </a:moveTo>
                  <a:cubicBezTo>
                    <a:pt x="0" y="95631"/>
                    <a:pt x="95631" y="0"/>
                    <a:pt x="213741" y="0"/>
                  </a:cubicBezTo>
                  <a:lnTo>
                    <a:pt x="2633853" y="0"/>
                  </a:lnTo>
                  <a:cubicBezTo>
                    <a:pt x="2751836" y="0"/>
                    <a:pt x="2847594" y="95631"/>
                    <a:pt x="2847594" y="213741"/>
                  </a:cubicBezTo>
                  <a:lnTo>
                    <a:pt x="2847594" y="1068451"/>
                  </a:lnTo>
                  <a:cubicBezTo>
                    <a:pt x="2847594" y="1186434"/>
                    <a:pt x="2751963" y="1282192"/>
                    <a:pt x="2633853" y="1282192"/>
                  </a:cubicBezTo>
                  <a:lnTo>
                    <a:pt x="213741" y="1282192"/>
                  </a:lnTo>
                  <a:cubicBezTo>
                    <a:pt x="95631" y="1282065"/>
                    <a:pt x="0" y="1186434"/>
                    <a:pt x="0" y="1068324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592">
                    <a:alpha val="100000"/>
                  </a:srgbClr>
                </a:gs>
                <a:gs pos="50000">
                  <a:srgbClr val="106287">
                    <a:alpha val="100000"/>
                  </a:srgbClr>
                </a:gs>
                <a:gs pos="100000">
                  <a:srgbClr val="08587C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KZ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0"/>
              <a:ext cx="2847480" cy="12820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Исследователь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1187474" y="2164966"/>
            <a:ext cx="642938" cy="700088"/>
            <a:chOff x="0" y="0"/>
            <a:chExt cx="857250" cy="93345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57250" cy="933450"/>
            </a:xfrm>
            <a:custGeom>
              <a:avLst/>
              <a:gdLst/>
              <a:ahLst/>
              <a:cxnLst/>
              <a:rect l="l" t="t" r="r" b="b"/>
              <a:pathLst>
                <a:path w="857250" h="933450">
                  <a:moveTo>
                    <a:pt x="0" y="0"/>
                  </a:moveTo>
                  <a:lnTo>
                    <a:pt x="857250" y="0"/>
                  </a:lnTo>
                  <a:lnTo>
                    <a:pt x="857250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3602881" y="3630025"/>
            <a:ext cx="685800" cy="685800"/>
            <a:chOff x="0" y="0"/>
            <a:chExt cx="914400" cy="9144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lnTo>
                    <a:pt x="914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3492905" y="6457883"/>
            <a:ext cx="685800" cy="685800"/>
            <a:chOff x="0" y="0"/>
            <a:chExt cx="914400" cy="914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lnTo>
                    <a:pt x="914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8736806" y="3615738"/>
            <a:ext cx="614362" cy="700088"/>
            <a:chOff x="0" y="0"/>
            <a:chExt cx="819150" cy="93345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819150" cy="933450"/>
            </a:xfrm>
            <a:custGeom>
              <a:avLst/>
              <a:gdLst/>
              <a:ahLst/>
              <a:cxnLst/>
              <a:rect l="l" t="t" r="r" b="b"/>
              <a:pathLst>
                <a:path w="819150" h="933450">
                  <a:moveTo>
                    <a:pt x="0" y="0"/>
                  </a:moveTo>
                  <a:lnTo>
                    <a:pt x="819150" y="0"/>
                  </a:lnTo>
                  <a:lnTo>
                    <a:pt x="819150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1101749" y="7827378"/>
            <a:ext cx="728662" cy="700088"/>
            <a:chOff x="0" y="0"/>
            <a:chExt cx="971550" cy="93345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971550" cy="933450"/>
            </a:xfrm>
            <a:custGeom>
              <a:avLst/>
              <a:gdLst/>
              <a:ahLst/>
              <a:cxnLst/>
              <a:rect l="l" t="t" r="r" b="b"/>
              <a:pathLst>
                <a:path w="971550" h="933450">
                  <a:moveTo>
                    <a:pt x="0" y="0"/>
                  </a:moveTo>
                  <a:lnTo>
                    <a:pt x="971550" y="0"/>
                  </a:lnTo>
                  <a:lnTo>
                    <a:pt x="971550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8609895" y="6443596"/>
            <a:ext cx="741274" cy="700088"/>
            <a:chOff x="0" y="0"/>
            <a:chExt cx="988365" cy="93345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988314" cy="933450"/>
            </a:xfrm>
            <a:custGeom>
              <a:avLst/>
              <a:gdLst/>
              <a:ahLst/>
              <a:cxnLst/>
              <a:rect l="l" t="t" r="r" b="b"/>
              <a:pathLst>
                <a:path w="988314" h="933450">
                  <a:moveTo>
                    <a:pt x="0" y="0"/>
                  </a:moveTo>
                  <a:lnTo>
                    <a:pt x="988314" y="0"/>
                  </a:lnTo>
                  <a:lnTo>
                    <a:pt x="988314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r="-5"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2224528" y="4136698"/>
            <a:ext cx="700088" cy="700088"/>
            <a:chOff x="0" y="0"/>
            <a:chExt cx="933450" cy="93345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0" y="0"/>
                  </a:moveTo>
                  <a:lnTo>
                    <a:pt x="933450" y="0"/>
                  </a:lnTo>
                  <a:lnTo>
                    <a:pt x="933450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11937216" y="3921528"/>
            <a:ext cx="700088" cy="700088"/>
            <a:chOff x="0" y="0"/>
            <a:chExt cx="933450" cy="93345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0" y="0"/>
                  </a:moveTo>
                  <a:lnTo>
                    <a:pt x="933450" y="0"/>
                  </a:lnTo>
                  <a:lnTo>
                    <a:pt x="933450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2511830" y="3921166"/>
            <a:ext cx="700088" cy="700088"/>
            <a:chOff x="0" y="0"/>
            <a:chExt cx="933450" cy="93345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0" y="0"/>
                  </a:moveTo>
                  <a:lnTo>
                    <a:pt x="933450" y="0"/>
                  </a:lnTo>
                  <a:lnTo>
                    <a:pt x="933450" y="933450"/>
                  </a:lnTo>
                  <a:lnTo>
                    <a:pt x="0" y="93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14">
            <a:extLst>
              <a:ext uri="{FF2B5EF4-FFF2-40B4-BE49-F238E27FC236}">
                <a16:creationId xmlns:a16="http://schemas.microsoft.com/office/drawing/2014/main" id="{12F387AA-41A8-661F-FC4A-5D5E72F80C5E}"/>
              </a:ext>
            </a:extLst>
          </p:cNvPr>
          <p:cNvGrpSpPr/>
          <p:nvPr/>
        </p:nvGrpSpPr>
        <p:grpSpPr>
          <a:xfrm>
            <a:off x="56154" y="0"/>
            <a:ext cx="4830236" cy="10336578"/>
            <a:chOff x="0" y="0"/>
            <a:chExt cx="9605416" cy="13782104"/>
          </a:xfrm>
        </p:grpSpPr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E9AFB8FD-75FC-4538-D968-43CB9E8A6D29}"/>
                </a:ext>
              </a:extLst>
            </p:cNvPr>
            <p:cNvSpPr/>
            <p:nvPr/>
          </p:nvSpPr>
          <p:spPr>
            <a:xfrm>
              <a:off x="0" y="0"/>
              <a:ext cx="9605391" cy="13782167"/>
            </a:xfrm>
            <a:custGeom>
              <a:avLst/>
              <a:gdLst/>
              <a:ahLst/>
              <a:cxnLst/>
              <a:rect l="l" t="t" r="r" b="b"/>
              <a:pathLst>
                <a:path w="9605391" h="13782167">
                  <a:moveTo>
                    <a:pt x="0" y="0"/>
                  </a:moveTo>
                  <a:lnTo>
                    <a:pt x="9605391" y="0"/>
                  </a:lnTo>
                  <a:lnTo>
                    <a:pt x="9605391" y="13782167"/>
                  </a:lnTo>
                  <a:lnTo>
                    <a:pt x="0" y="13782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4034" r="-101189"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" name="Shape 0"/>
          <p:cNvSpPr/>
          <p:nvPr/>
        </p:nvSpPr>
        <p:spPr>
          <a:xfrm>
            <a:off x="0" y="-53378"/>
            <a:ext cx="4869180" cy="10287000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4" name="Shape 1"/>
          <p:cNvSpPr/>
          <p:nvPr/>
        </p:nvSpPr>
        <p:spPr>
          <a:xfrm>
            <a:off x="4807458" y="0"/>
            <a:ext cx="61722" cy="10287000"/>
          </a:xfrm>
          <a:prstGeom prst="rect">
            <a:avLst/>
          </a:prstGeom>
          <a:solidFill>
            <a:srgbClr val="7DBFBC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7" name="Text 4"/>
          <p:cNvSpPr/>
          <p:nvPr/>
        </p:nvSpPr>
        <p:spPr>
          <a:xfrm>
            <a:off x="548640" y="2674620"/>
            <a:ext cx="39090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4000"/>
              </a:lnSpc>
            </a:pPr>
            <a:r>
              <a:rPr lang="en-US" sz="31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Интеграция</a:t>
            </a:r>
            <a:endParaRPr lang="en-US" sz="3150" dirty="0"/>
          </a:p>
          <a:p>
            <a:pPr>
              <a:lnSpc>
                <a:spcPct val="104000"/>
              </a:lnSpc>
            </a:pPr>
            <a:r>
              <a:rPr lang="en-US" sz="31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 ключевыми</a:t>
            </a:r>
            <a:endParaRPr lang="en-US" sz="3150" dirty="0"/>
          </a:p>
          <a:p>
            <a:pPr>
              <a:lnSpc>
                <a:spcPct val="104000"/>
              </a:lnSpc>
            </a:pPr>
            <a:r>
              <a:rPr lang="en-US" sz="31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сервисами</a:t>
            </a:r>
            <a:endParaRPr lang="en-US" sz="3150" dirty="0"/>
          </a:p>
        </p:txBody>
      </p:sp>
      <p:sp>
        <p:nvSpPr>
          <p:cNvPr id="8" name="Text 5"/>
          <p:cNvSpPr/>
          <p:nvPr/>
        </p:nvSpPr>
        <p:spPr>
          <a:xfrm>
            <a:off x="548640" y="6446520"/>
            <a:ext cx="39090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Связанность государственных и международных систем обеспечивает достоверность и полноту научных данных.</a:t>
            </a:r>
            <a:endParaRPr lang="en-US" dirty="0"/>
          </a:p>
        </p:txBody>
      </p:sp>
      <p:pic>
        <p:nvPicPr>
          <p:cNvPr id="9" name="Image 1" descr="assets/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254649" y="8022530"/>
            <a:ext cx="123444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950" b="1" dirty="0">
                <a:solidFill>
                  <a:srgbClr val="225B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работе</a:t>
            </a:r>
            <a:endParaRPr lang="en-US" sz="1950" dirty="0"/>
          </a:p>
        </p:txBody>
      </p:sp>
      <p:sp>
        <p:nvSpPr>
          <p:cNvPr id="32" name="Shape 28"/>
          <p:cNvSpPr/>
          <p:nvPr/>
        </p:nvSpPr>
        <p:spPr>
          <a:xfrm>
            <a:off x="14812189" y="8506467"/>
            <a:ext cx="2962656" cy="1728217"/>
          </a:xfrm>
          <a:prstGeom prst="roundRect">
            <a:avLst>
              <a:gd name="adj" fmla="val 2778"/>
            </a:avLst>
          </a:prstGeom>
          <a:solidFill>
            <a:srgbClr val="0E2244"/>
          </a:solidFill>
          <a:ln/>
        </p:spPr>
        <p:txBody>
          <a:bodyPr/>
          <a:lstStyle/>
          <a:p>
            <a:endParaRPr lang="en-GB" sz="2700"/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7EFE656B-5FE3-338E-C45C-97F183449A26}"/>
              </a:ext>
            </a:extLst>
          </p:cNvPr>
          <p:cNvGrpSpPr/>
          <p:nvPr/>
        </p:nvGrpSpPr>
        <p:grpSpPr>
          <a:xfrm>
            <a:off x="5236135" y="8437888"/>
            <a:ext cx="12538710" cy="1811012"/>
            <a:chOff x="5417820" y="7761452"/>
            <a:chExt cx="12538710" cy="1811012"/>
          </a:xfrm>
        </p:grpSpPr>
        <p:sp>
          <p:nvSpPr>
            <p:cNvPr id="20" name="Shape 16"/>
            <p:cNvSpPr/>
            <p:nvPr/>
          </p:nvSpPr>
          <p:spPr>
            <a:xfrm>
              <a:off x="5417820" y="7830032"/>
              <a:ext cx="2962656" cy="1742432"/>
            </a:xfrm>
            <a:prstGeom prst="roundRect">
              <a:avLst>
                <a:gd name="adj" fmla="val 2778"/>
              </a:avLst>
            </a:prstGeom>
            <a:solidFill>
              <a:srgbClr val="0E2244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21" name="Shape 17"/>
            <p:cNvSpPr/>
            <p:nvPr/>
          </p:nvSpPr>
          <p:spPr>
            <a:xfrm>
              <a:off x="5431536" y="7767548"/>
              <a:ext cx="2962656" cy="82296"/>
            </a:xfrm>
            <a:prstGeom prst="rect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22" name="Text 18"/>
            <p:cNvSpPr/>
            <p:nvPr/>
          </p:nvSpPr>
          <p:spPr>
            <a:xfrm>
              <a:off x="5702374" y="8008601"/>
              <a:ext cx="2551176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2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Enbek.kz</a:t>
              </a:r>
              <a:endParaRPr lang="en-US" sz="2250" dirty="0"/>
            </a:p>
          </p:txBody>
        </p:sp>
        <p:sp>
          <p:nvSpPr>
            <p:cNvPr id="23" name="Text 19"/>
            <p:cNvSpPr/>
            <p:nvPr/>
          </p:nvSpPr>
          <p:spPr>
            <a:xfrm>
              <a:off x="5765837" y="8666708"/>
              <a:ext cx="2551176" cy="85411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05000"/>
                </a:lnSpc>
              </a:pPr>
              <a:r>
                <a:rPr lang="en-US" sz="1650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Данные о трудовой </a:t>
              </a:r>
              <a:r>
                <a:rPr lang="en-US" sz="1650" dirty="0" err="1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деятельности</a:t>
              </a:r>
              <a:r>
                <a:rPr lang="en-US" sz="1650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ru-RU" sz="1650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исследователей</a:t>
              </a:r>
              <a:endParaRPr lang="en-US" sz="1650" dirty="0"/>
            </a:p>
          </p:txBody>
        </p:sp>
        <p:sp>
          <p:nvSpPr>
            <p:cNvPr id="24" name="Shape 20"/>
            <p:cNvSpPr/>
            <p:nvPr/>
          </p:nvSpPr>
          <p:spPr>
            <a:xfrm>
              <a:off x="8599932" y="7830032"/>
              <a:ext cx="2962656" cy="1728216"/>
            </a:xfrm>
            <a:prstGeom prst="roundRect">
              <a:avLst>
                <a:gd name="adj" fmla="val 2778"/>
              </a:avLst>
            </a:prstGeom>
            <a:solidFill>
              <a:srgbClr val="0E2244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25" name="Shape 21"/>
            <p:cNvSpPr/>
            <p:nvPr/>
          </p:nvSpPr>
          <p:spPr>
            <a:xfrm>
              <a:off x="8636463" y="7767548"/>
              <a:ext cx="2962656" cy="82296"/>
            </a:xfrm>
            <a:prstGeom prst="rect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26" name="Text 22"/>
            <p:cNvSpPr/>
            <p:nvPr/>
          </p:nvSpPr>
          <p:spPr>
            <a:xfrm>
              <a:off x="8911919" y="8028731"/>
              <a:ext cx="2551176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2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Qazpatent</a:t>
              </a:r>
              <a:endParaRPr lang="en-US" sz="2250" dirty="0"/>
            </a:p>
          </p:txBody>
        </p:sp>
        <p:sp>
          <p:nvSpPr>
            <p:cNvPr id="27" name="Text 23"/>
            <p:cNvSpPr/>
            <p:nvPr/>
          </p:nvSpPr>
          <p:spPr>
            <a:xfrm>
              <a:off x="8911919" y="8701248"/>
              <a:ext cx="2551176" cy="71984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05000"/>
                </a:lnSpc>
              </a:pPr>
              <a:r>
                <a:rPr lang="en-US" sz="1650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ОИС учёных, охранные документы</a:t>
              </a:r>
              <a:endParaRPr lang="en-US" sz="1650" dirty="0"/>
            </a:p>
          </p:txBody>
        </p:sp>
        <p:sp>
          <p:nvSpPr>
            <p:cNvPr id="28" name="Shape 24"/>
            <p:cNvSpPr/>
            <p:nvPr/>
          </p:nvSpPr>
          <p:spPr>
            <a:xfrm>
              <a:off x="11823192" y="7830031"/>
              <a:ext cx="2962656" cy="1690793"/>
            </a:xfrm>
            <a:prstGeom prst="roundRect">
              <a:avLst>
                <a:gd name="adj" fmla="val 2778"/>
              </a:avLst>
            </a:prstGeom>
            <a:solidFill>
              <a:srgbClr val="0E2244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29" name="Shape 25"/>
            <p:cNvSpPr/>
            <p:nvPr/>
          </p:nvSpPr>
          <p:spPr>
            <a:xfrm>
              <a:off x="11823192" y="7761452"/>
              <a:ext cx="2962656" cy="82296"/>
            </a:xfrm>
            <a:prstGeom prst="rect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30" name="Text 26"/>
            <p:cNvSpPr/>
            <p:nvPr/>
          </p:nvSpPr>
          <p:spPr>
            <a:xfrm>
              <a:off x="12028932" y="8028731"/>
              <a:ext cx="2551176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2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ГДБФЛ</a:t>
              </a:r>
              <a:endParaRPr lang="en-US" sz="2250" dirty="0"/>
            </a:p>
          </p:txBody>
        </p:sp>
        <p:sp>
          <p:nvSpPr>
            <p:cNvPr id="31" name="Text 27"/>
            <p:cNvSpPr/>
            <p:nvPr/>
          </p:nvSpPr>
          <p:spPr>
            <a:xfrm>
              <a:off x="11949090" y="8666708"/>
              <a:ext cx="2551176" cy="81341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05000"/>
                </a:lnSpc>
              </a:pPr>
              <a:r>
                <a:rPr lang="en-US" sz="1650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Сведения о физических лицах</a:t>
              </a:r>
              <a:endParaRPr lang="en-US" sz="1650" dirty="0"/>
            </a:p>
          </p:txBody>
        </p:sp>
        <p:sp>
          <p:nvSpPr>
            <p:cNvPr id="33" name="Shape 29"/>
            <p:cNvSpPr/>
            <p:nvPr/>
          </p:nvSpPr>
          <p:spPr>
            <a:xfrm>
              <a:off x="14993874" y="7810500"/>
              <a:ext cx="2962656" cy="82296"/>
            </a:xfrm>
            <a:prstGeom prst="rect">
              <a:avLst/>
            </a:prstGeom>
            <a:solidFill>
              <a:srgbClr val="7DBFBC"/>
            </a:solidFill>
            <a:ln/>
          </p:spPr>
          <p:txBody>
            <a:bodyPr/>
            <a:lstStyle/>
            <a:p>
              <a:endParaRPr lang="en-GB" sz="2700"/>
            </a:p>
          </p:txBody>
        </p:sp>
        <p:sp>
          <p:nvSpPr>
            <p:cNvPr id="34" name="Text 30"/>
            <p:cNvSpPr/>
            <p:nvPr/>
          </p:nvSpPr>
          <p:spPr>
            <a:xfrm>
              <a:off x="15209443" y="7926044"/>
              <a:ext cx="2551176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25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e-Minfin</a:t>
              </a:r>
              <a:endParaRPr lang="en-US" sz="2250" dirty="0"/>
            </a:p>
          </p:txBody>
        </p:sp>
        <p:sp>
          <p:nvSpPr>
            <p:cNvPr id="35" name="Text 31"/>
            <p:cNvSpPr/>
            <p:nvPr/>
          </p:nvSpPr>
          <p:spPr>
            <a:xfrm>
              <a:off x="15229558" y="8666708"/>
              <a:ext cx="2551176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05000"/>
                </a:lnSpc>
              </a:pPr>
              <a:r>
                <a:rPr lang="en-US" sz="1650" dirty="0">
                  <a:solidFill>
                    <a:srgbClr val="C7D5E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Цифровые договоры и акты</a:t>
              </a:r>
              <a:endParaRPr lang="en-US" sz="1650" dirty="0"/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116A0F16-8441-9C63-5DAA-05690D8829DC}"/>
              </a:ext>
            </a:extLst>
          </p:cNvPr>
          <p:cNvGrpSpPr/>
          <p:nvPr/>
        </p:nvGrpSpPr>
        <p:grpSpPr>
          <a:xfrm>
            <a:off x="5341500" y="4915839"/>
            <a:ext cx="12393117" cy="2930545"/>
            <a:chOff x="5361666" y="4498954"/>
            <a:chExt cx="12393117" cy="2930545"/>
          </a:xfrm>
        </p:grpSpPr>
        <p:grpSp>
          <p:nvGrpSpPr>
            <p:cNvPr id="79" name="Группа 78">
              <a:extLst>
                <a:ext uri="{FF2B5EF4-FFF2-40B4-BE49-F238E27FC236}">
                  <a16:creationId xmlns:a16="http://schemas.microsoft.com/office/drawing/2014/main" id="{E33AA458-2B1E-8B8C-6183-789305595256}"/>
                </a:ext>
              </a:extLst>
            </p:cNvPr>
            <p:cNvGrpSpPr/>
            <p:nvPr/>
          </p:nvGrpSpPr>
          <p:grpSpPr>
            <a:xfrm>
              <a:off x="5361666" y="4504255"/>
              <a:ext cx="12393117" cy="550677"/>
              <a:chOff x="5359748" y="4518387"/>
              <a:chExt cx="12393117" cy="550677"/>
            </a:xfrm>
          </p:grpSpPr>
          <p:sp>
            <p:nvSpPr>
              <p:cNvPr id="12" name="Shape 8"/>
              <p:cNvSpPr/>
              <p:nvPr/>
            </p:nvSpPr>
            <p:spPr>
              <a:xfrm>
                <a:off x="5359748" y="4520424"/>
                <a:ext cx="7612380" cy="548640"/>
              </a:xfrm>
              <a:prstGeom prst="rect">
                <a:avLst/>
              </a:prstGeom>
              <a:solidFill>
                <a:srgbClr val="3FB984"/>
              </a:solidFill>
              <a:ln/>
            </p:spPr>
            <p:txBody>
              <a:bodyPr/>
              <a:lstStyle/>
              <a:p>
                <a:endParaRPr lang="en-GB" sz="2700"/>
              </a:p>
            </p:txBody>
          </p:sp>
          <p:sp>
            <p:nvSpPr>
              <p:cNvPr id="16" name="Shape 12"/>
              <p:cNvSpPr/>
              <p:nvPr/>
            </p:nvSpPr>
            <p:spPr>
              <a:xfrm>
                <a:off x="13322597" y="4518387"/>
                <a:ext cx="4430268" cy="548640"/>
              </a:xfrm>
              <a:prstGeom prst="rect">
                <a:avLst/>
              </a:prstGeom>
              <a:solidFill>
                <a:srgbClr val="E8A93A"/>
              </a:solidFill>
              <a:ln/>
            </p:spPr>
            <p:txBody>
              <a:bodyPr/>
              <a:lstStyle/>
              <a:p>
                <a:endParaRPr lang="en-GB" sz="2700" dirty="0"/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5C2CCF70-A0BA-D44E-28A8-1CB6D823AE1A}"/>
                </a:ext>
              </a:extLst>
            </p:cNvPr>
            <p:cNvGrpSpPr/>
            <p:nvPr/>
          </p:nvGrpSpPr>
          <p:grpSpPr>
            <a:xfrm>
              <a:off x="5376945" y="4498954"/>
              <a:ext cx="12357866" cy="2930545"/>
              <a:chOff x="5376945" y="4498954"/>
              <a:chExt cx="12357866" cy="2930545"/>
            </a:xfrm>
          </p:grpSpPr>
          <p:sp>
            <p:nvSpPr>
              <p:cNvPr id="15" name="Shape 11"/>
              <p:cNvSpPr/>
              <p:nvPr/>
            </p:nvSpPr>
            <p:spPr>
              <a:xfrm>
                <a:off x="13304543" y="5117778"/>
                <a:ext cx="4430268" cy="2311721"/>
              </a:xfrm>
              <a:prstGeom prst="roundRect">
                <a:avLst>
                  <a:gd name="adj" fmla="val 1905"/>
                </a:avLst>
              </a:prstGeom>
              <a:solidFill>
                <a:srgbClr val="F2F6FB"/>
              </a:solidFill>
              <a:ln w="9525">
                <a:solidFill>
                  <a:srgbClr val="D8E0EC"/>
                </a:solidFill>
                <a:prstDash val="solid"/>
              </a:ln>
            </p:spPr>
            <p:txBody>
              <a:bodyPr/>
              <a:lstStyle/>
              <a:p>
                <a:endParaRPr lang="en-GB" sz="2700"/>
              </a:p>
            </p:txBody>
          </p:sp>
          <p:sp>
            <p:nvSpPr>
              <p:cNvPr id="17" name="Text 13"/>
              <p:cNvSpPr/>
              <p:nvPr/>
            </p:nvSpPr>
            <p:spPr>
              <a:xfrm>
                <a:off x="13388709" y="4498954"/>
                <a:ext cx="4018788" cy="54864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2100" b="1" dirty="0">
                    <a:solidFill>
                      <a:srgbClr val="FFFFF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На стадии тестирования</a:t>
                </a:r>
                <a:endParaRPr lang="en-US" sz="2100" dirty="0"/>
              </a:p>
            </p:txBody>
          </p:sp>
          <p:sp>
            <p:nvSpPr>
              <p:cNvPr id="18" name="Text 14"/>
              <p:cNvSpPr/>
              <p:nvPr/>
            </p:nvSpPr>
            <p:spPr>
              <a:xfrm>
                <a:off x="13304543" y="5320216"/>
                <a:ext cx="4018788" cy="1720970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190500" indent="-190500">
                  <a:spcAft>
                    <a:spcPts val="600"/>
                  </a:spcAft>
                  <a:buSzPct val="100000"/>
                  <a:buFontTx/>
                  <a:buChar char="•"/>
                </a:pP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Интеграция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данных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Единого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портала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высшего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образования</a:t>
                </a:r>
                <a:r>
                  <a:rPr lang="kk-KZ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ru-RU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(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ЕПВО</a:t>
                </a:r>
                <a:r>
                  <a:rPr lang="ru-RU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)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— сведения о научной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степени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ru-RU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исследователей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, </a:t>
                </a:r>
                <a:r>
                  <a:rPr lang="en-US" dirty="0" err="1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участвующих</a:t>
                </a:r>
                <a:r>
                  <a:rPr lang="en-US" dirty="0">
                    <a:solidFill>
                      <a:srgbClr val="1B2A4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в ННТП</a:t>
                </a:r>
                <a:endParaRPr lang="en-US" dirty="0"/>
              </a:p>
            </p:txBody>
          </p:sp>
          <p:grpSp>
            <p:nvGrpSpPr>
              <p:cNvPr id="42" name="Группа 41">
                <a:extLst>
                  <a:ext uri="{FF2B5EF4-FFF2-40B4-BE49-F238E27FC236}">
                    <a16:creationId xmlns:a16="http://schemas.microsoft.com/office/drawing/2014/main" id="{764598BB-01BB-DDFA-9929-B7EA82A376A8}"/>
                  </a:ext>
                </a:extLst>
              </p:cNvPr>
              <p:cNvGrpSpPr/>
              <p:nvPr/>
            </p:nvGrpSpPr>
            <p:grpSpPr>
              <a:xfrm>
                <a:off x="5376945" y="4568874"/>
                <a:ext cx="7612380" cy="2784426"/>
                <a:chOff x="5417820" y="1976925"/>
                <a:chExt cx="7612380" cy="3222599"/>
              </a:xfrm>
            </p:grpSpPr>
            <p:sp>
              <p:nvSpPr>
                <p:cNvPr id="11" name="Shape 7"/>
                <p:cNvSpPr/>
                <p:nvPr/>
              </p:nvSpPr>
              <p:spPr>
                <a:xfrm>
                  <a:off x="5417820" y="2600606"/>
                  <a:ext cx="7612380" cy="2598918"/>
                </a:xfrm>
                <a:prstGeom prst="roundRect">
                  <a:avLst>
                    <a:gd name="adj" fmla="val 1905"/>
                  </a:avLst>
                </a:prstGeom>
                <a:solidFill>
                  <a:srgbClr val="F2F6FB"/>
                </a:solidFill>
                <a:ln w="9525">
                  <a:solidFill>
                    <a:srgbClr val="D8E0EC"/>
                  </a:solidFill>
                  <a:prstDash val="solid"/>
                </a:ln>
              </p:spPr>
              <p:txBody>
                <a:bodyPr/>
                <a:lstStyle/>
                <a:p>
                  <a:endParaRPr lang="en-GB" sz="2700"/>
                </a:p>
              </p:txBody>
            </p:sp>
            <p:sp>
              <p:nvSpPr>
                <p:cNvPr id="13" name="Text 9"/>
                <p:cNvSpPr/>
                <p:nvPr/>
              </p:nvSpPr>
              <p:spPr>
                <a:xfrm>
                  <a:off x="5523481" y="1976925"/>
                  <a:ext cx="7200900" cy="548640"/>
                </a:xfrm>
                <a:prstGeom prst="rect">
                  <a:avLst/>
                </a:prstGeom>
                <a:noFill/>
                <a:ln/>
              </p:spPr>
              <p:txBody>
                <a:bodyPr wrap="square" rtlCol="0" anchor="ctr"/>
                <a:lstStyle/>
                <a:p>
                  <a:r>
                    <a:rPr lang="en-US" sz="2100" b="1" dirty="0">
                      <a:solidFill>
                        <a:srgbClr val="FFFFFF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Реализованные интеграции</a:t>
                  </a:r>
                  <a:endParaRPr lang="en-US" sz="2100" dirty="0"/>
                </a:p>
              </p:txBody>
            </p:sp>
            <p:sp>
              <p:nvSpPr>
                <p:cNvPr id="14" name="Text 10"/>
                <p:cNvSpPr/>
                <p:nvPr/>
              </p:nvSpPr>
              <p:spPr>
                <a:xfrm>
                  <a:off x="5608281" y="2642990"/>
                  <a:ext cx="7200900" cy="2255520"/>
                </a:xfrm>
                <a:prstGeom prst="rect">
                  <a:avLst/>
                </a:prstGeom>
                <a:noFill/>
                <a:ln/>
              </p:spPr>
              <p:txBody>
                <a:bodyPr wrap="square" rtlCol="0" anchor="t"/>
                <a:lstStyle/>
                <a:p>
                  <a:pPr marL="190500" indent="-190500">
                    <a:spcAft>
                      <a:spcPts val="600"/>
                    </a:spcAft>
                    <a:buSzPct val="100000"/>
                    <a:buChar char="•"/>
                  </a:pPr>
                  <a:r>
                    <a:rPr lang="en-US" dirty="0">
                      <a:solidFill>
                        <a:srgbClr val="1B2A41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ЕОНИС — аккредитация субъектов, профили учёных, паспорта НИИ</a:t>
                  </a:r>
                  <a:endParaRPr lang="en-US" dirty="0"/>
                </a:p>
                <a:p>
                  <a:pPr marL="190500" indent="-190500">
                    <a:spcAft>
                      <a:spcPts val="600"/>
                    </a:spcAft>
                    <a:buSzPct val="100000"/>
                    <a:buChar char="•"/>
                  </a:pPr>
                  <a:r>
                    <a:rPr lang="en-US" dirty="0">
                      <a:solidFill>
                        <a:srgbClr val="1B2A41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E-Lab — сведения об оборудовании</a:t>
                  </a:r>
                  <a:endParaRPr lang="en-US" dirty="0"/>
                </a:p>
                <a:p>
                  <a:pPr marL="190500" indent="-190500">
                    <a:spcAft>
                      <a:spcPts val="600"/>
                    </a:spcAft>
                    <a:buSzPct val="100000"/>
                    <a:buChar char="•"/>
                  </a:pPr>
                  <a:r>
                    <a:rPr lang="en-US" dirty="0">
                      <a:solidFill>
                        <a:srgbClr val="1B2A41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Реестр научных проектов, программ и НИОКР</a:t>
                  </a:r>
                  <a:endParaRPr lang="en-US" dirty="0"/>
                </a:p>
                <a:p>
                  <a:pPr marL="190500" indent="-190500">
                    <a:spcAft>
                      <a:spcPts val="600"/>
                    </a:spcAft>
                    <a:buSzPct val="100000"/>
                    <a:buChar char="•"/>
                  </a:pPr>
                  <a:r>
                    <a:rPr lang="en-US" dirty="0">
                      <a:solidFill>
                        <a:srgbClr val="1B2A41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Scopus — публикации и индекс Хирша учёных</a:t>
                  </a:r>
                  <a:endParaRPr lang="en-US" dirty="0"/>
                </a:p>
                <a:p>
                  <a:pPr marL="190500" indent="-190500">
                    <a:spcAft>
                      <a:spcPts val="600"/>
                    </a:spcAft>
                    <a:buSzPct val="100000"/>
                    <a:buChar char="•"/>
                  </a:pPr>
                  <a:r>
                    <a:rPr lang="en-US" dirty="0">
                      <a:solidFill>
                        <a:srgbClr val="1B2A41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Web of Science — публикации и индекс Хирша</a:t>
                  </a:r>
                  <a:endParaRPr lang="en-US" dirty="0"/>
                </a:p>
                <a:p>
                  <a:pPr marL="190500" indent="-190500">
                    <a:spcAft>
                      <a:spcPts val="600"/>
                    </a:spcAft>
                    <a:buSzPct val="100000"/>
                    <a:buChar char="•"/>
                  </a:pPr>
                  <a:r>
                    <a:rPr lang="en-US" dirty="0">
                      <a:solidFill>
                        <a:srgbClr val="1B2A41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КДП / e-gov — согласие учёных на передачу персональных данных</a:t>
                  </a:r>
                  <a:endParaRPr lang="en-US" dirty="0"/>
                </a:p>
              </p:txBody>
            </p:sp>
          </p:grpSp>
        </p:grpSp>
      </p:grpSp>
      <p:grpSp>
        <p:nvGrpSpPr>
          <p:cNvPr id="45" name="Group 19">
            <a:extLst>
              <a:ext uri="{FF2B5EF4-FFF2-40B4-BE49-F238E27FC236}">
                <a16:creationId xmlns:a16="http://schemas.microsoft.com/office/drawing/2014/main" id="{4BAC5B93-F1BC-9888-8969-7C80C81B0CE3}"/>
              </a:ext>
            </a:extLst>
          </p:cNvPr>
          <p:cNvGrpSpPr/>
          <p:nvPr/>
        </p:nvGrpSpPr>
        <p:grpSpPr>
          <a:xfrm>
            <a:off x="5424753" y="44630"/>
            <a:ext cx="11342813" cy="4784559"/>
            <a:chOff x="0" y="-47625"/>
            <a:chExt cx="12765544" cy="8665469"/>
          </a:xfrm>
        </p:grpSpPr>
        <p:sp>
          <p:nvSpPr>
            <p:cNvPr id="46" name="Freeform 20">
              <a:extLst>
                <a:ext uri="{FF2B5EF4-FFF2-40B4-BE49-F238E27FC236}">
                  <a16:creationId xmlns:a16="http://schemas.microsoft.com/office/drawing/2014/main" id="{A0D44568-AAF1-7C68-D3DC-DAAEE533527C}"/>
                </a:ext>
              </a:extLst>
            </p:cNvPr>
            <p:cNvSpPr/>
            <p:nvPr/>
          </p:nvSpPr>
          <p:spPr>
            <a:xfrm flipV="1">
              <a:off x="5726377" y="1629860"/>
              <a:ext cx="6948623" cy="5037610"/>
            </a:xfrm>
            <a:custGeom>
              <a:avLst/>
              <a:gdLst/>
              <a:ahLst/>
              <a:cxnLst/>
              <a:rect l="l" t="t" r="r" b="b"/>
              <a:pathLst>
                <a:path w="6948623" h="5037610">
                  <a:moveTo>
                    <a:pt x="0" y="5037610"/>
                  </a:moveTo>
                  <a:lnTo>
                    <a:pt x="6948623" y="5037610"/>
                  </a:lnTo>
                  <a:lnTo>
                    <a:pt x="6948623" y="0"/>
                  </a:lnTo>
                  <a:lnTo>
                    <a:pt x="0" y="0"/>
                  </a:lnTo>
                  <a:lnTo>
                    <a:pt x="0" y="503761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sp>
          <p:nvSpPr>
            <p:cNvPr id="47" name="Freeform 21">
              <a:extLst>
                <a:ext uri="{FF2B5EF4-FFF2-40B4-BE49-F238E27FC236}">
                  <a16:creationId xmlns:a16="http://schemas.microsoft.com/office/drawing/2014/main" id="{A4F4DF0D-563F-CC03-0DEC-DEC3FE4C1FED}"/>
                </a:ext>
              </a:extLst>
            </p:cNvPr>
            <p:cNvSpPr/>
            <p:nvPr/>
          </p:nvSpPr>
          <p:spPr>
            <a:xfrm>
              <a:off x="136220" y="1629860"/>
              <a:ext cx="6948623" cy="5037610"/>
            </a:xfrm>
            <a:custGeom>
              <a:avLst/>
              <a:gdLst/>
              <a:ahLst/>
              <a:cxnLst/>
              <a:rect l="l" t="t" r="r" b="b"/>
              <a:pathLst>
                <a:path w="6948623" h="5037610">
                  <a:moveTo>
                    <a:pt x="0" y="0"/>
                  </a:moveTo>
                  <a:lnTo>
                    <a:pt x="6948623" y="0"/>
                  </a:lnTo>
                  <a:lnTo>
                    <a:pt x="6948623" y="5037610"/>
                  </a:lnTo>
                  <a:lnTo>
                    <a:pt x="0" y="503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B968B2CB-86C4-DC0C-84A9-68304EAFA83D}"/>
                </a:ext>
              </a:extLst>
            </p:cNvPr>
            <p:cNvSpPr/>
            <p:nvPr/>
          </p:nvSpPr>
          <p:spPr>
            <a:xfrm>
              <a:off x="5321715" y="2077314"/>
              <a:ext cx="474929" cy="632472"/>
            </a:xfrm>
            <a:custGeom>
              <a:avLst/>
              <a:gdLst/>
              <a:ahLst/>
              <a:cxnLst/>
              <a:rect l="l" t="t" r="r" b="b"/>
              <a:pathLst>
                <a:path w="474929" h="632472">
                  <a:moveTo>
                    <a:pt x="0" y="0"/>
                  </a:moveTo>
                  <a:lnTo>
                    <a:pt x="474929" y="0"/>
                  </a:lnTo>
                  <a:lnTo>
                    <a:pt x="474929" y="632472"/>
                  </a:lnTo>
                  <a:lnTo>
                    <a:pt x="0" y="632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KZ"/>
            </a:p>
          </p:txBody>
        </p:sp>
        <p:grpSp>
          <p:nvGrpSpPr>
            <p:cNvPr id="49" name="Group 23">
              <a:extLst>
                <a:ext uri="{FF2B5EF4-FFF2-40B4-BE49-F238E27FC236}">
                  <a16:creationId xmlns:a16="http://schemas.microsoft.com/office/drawing/2014/main" id="{F668E45A-0961-431F-6A67-77D9DA151567}"/>
                </a:ext>
              </a:extLst>
            </p:cNvPr>
            <p:cNvGrpSpPr/>
            <p:nvPr/>
          </p:nvGrpSpPr>
          <p:grpSpPr>
            <a:xfrm>
              <a:off x="1315612" y="4391378"/>
              <a:ext cx="692545" cy="694934"/>
              <a:chOff x="0" y="0"/>
              <a:chExt cx="812800" cy="815605"/>
            </a:xfrm>
          </p:grpSpPr>
          <p:sp>
            <p:nvSpPr>
              <p:cNvPr id="76" name="Freeform 24">
                <a:extLst>
                  <a:ext uri="{FF2B5EF4-FFF2-40B4-BE49-F238E27FC236}">
                    <a16:creationId xmlns:a16="http://schemas.microsoft.com/office/drawing/2014/main" id="{AB879B94-F4F9-AE7B-1AD1-33D6C73F539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560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5605">
                    <a:moveTo>
                      <a:pt x="406400" y="0"/>
                    </a:moveTo>
                    <a:cubicBezTo>
                      <a:pt x="181951" y="0"/>
                      <a:pt x="0" y="182579"/>
                      <a:pt x="0" y="407802"/>
                    </a:cubicBezTo>
                    <a:cubicBezTo>
                      <a:pt x="0" y="633025"/>
                      <a:pt x="181951" y="815605"/>
                      <a:pt x="406400" y="815605"/>
                    </a:cubicBezTo>
                    <a:cubicBezTo>
                      <a:pt x="630849" y="815605"/>
                      <a:pt x="812800" y="633025"/>
                      <a:pt x="812800" y="407802"/>
                    </a:cubicBezTo>
                    <a:cubicBezTo>
                      <a:pt x="812800" y="18257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675D5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77" name="TextBox 25">
                <a:extLst>
                  <a:ext uri="{FF2B5EF4-FFF2-40B4-BE49-F238E27FC236}">
                    <a16:creationId xmlns:a16="http://schemas.microsoft.com/office/drawing/2014/main" id="{E6876277-F57A-145D-2850-667EA712F631}"/>
                  </a:ext>
                </a:extLst>
              </p:cNvPr>
              <p:cNvSpPr txBox="1"/>
              <p:nvPr/>
            </p:nvSpPr>
            <p:spPr>
              <a:xfrm>
                <a:off x="76200" y="38363"/>
                <a:ext cx="660400" cy="700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240"/>
                  </a:lnSpc>
                  <a:spcBef>
                    <a:spcPct val="0"/>
                  </a:spcBef>
                </a:pPr>
                <a:r>
                  <a:rPr lang="en-US" sz="1600" b="1" u="none" strike="noStrike">
                    <a:solidFill>
                      <a:srgbClr val="FFFFFF"/>
                    </a:solidFill>
                    <a:latin typeface="DM Sans Bold"/>
                    <a:ea typeface="DM Sans Bold"/>
                    <a:cs typeface="DM Sans Bold"/>
                    <a:sym typeface="DM Sans Bold"/>
                  </a:rPr>
                  <a:t>01</a:t>
                </a:r>
              </a:p>
            </p:txBody>
          </p:sp>
        </p:grpSp>
        <p:grpSp>
          <p:nvGrpSpPr>
            <p:cNvPr id="50" name="Group 26">
              <a:extLst>
                <a:ext uri="{FF2B5EF4-FFF2-40B4-BE49-F238E27FC236}">
                  <a16:creationId xmlns:a16="http://schemas.microsoft.com/office/drawing/2014/main" id="{23F62B34-8E6E-B8B7-2939-901444F67B4B}"/>
                </a:ext>
              </a:extLst>
            </p:cNvPr>
            <p:cNvGrpSpPr/>
            <p:nvPr/>
          </p:nvGrpSpPr>
          <p:grpSpPr>
            <a:xfrm>
              <a:off x="3264259" y="3178967"/>
              <a:ext cx="692545" cy="694934"/>
              <a:chOff x="0" y="0"/>
              <a:chExt cx="812800" cy="815605"/>
            </a:xfrm>
          </p:grpSpPr>
          <p:sp>
            <p:nvSpPr>
              <p:cNvPr id="74" name="Freeform 27">
                <a:extLst>
                  <a:ext uri="{FF2B5EF4-FFF2-40B4-BE49-F238E27FC236}">
                    <a16:creationId xmlns:a16="http://schemas.microsoft.com/office/drawing/2014/main" id="{3E760796-4998-FE22-CEDD-5A889B90535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560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5605">
                    <a:moveTo>
                      <a:pt x="406400" y="0"/>
                    </a:moveTo>
                    <a:cubicBezTo>
                      <a:pt x="181951" y="0"/>
                      <a:pt x="0" y="182579"/>
                      <a:pt x="0" y="407802"/>
                    </a:cubicBezTo>
                    <a:cubicBezTo>
                      <a:pt x="0" y="633025"/>
                      <a:pt x="181951" y="815605"/>
                      <a:pt x="406400" y="815605"/>
                    </a:cubicBezTo>
                    <a:cubicBezTo>
                      <a:pt x="630849" y="815605"/>
                      <a:pt x="812800" y="633025"/>
                      <a:pt x="812800" y="407802"/>
                    </a:cubicBezTo>
                    <a:cubicBezTo>
                      <a:pt x="812800" y="18257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8FC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75" name="TextBox 28">
                <a:extLst>
                  <a:ext uri="{FF2B5EF4-FFF2-40B4-BE49-F238E27FC236}">
                    <a16:creationId xmlns:a16="http://schemas.microsoft.com/office/drawing/2014/main" id="{AE0C19B5-A05B-79E5-F0E6-69C5C4ECCC25}"/>
                  </a:ext>
                </a:extLst>
              </p:cNvPr>
              <p:cNvSpPr txBox="1"/>
              <p:nvPr/>
            </p:nvSpPr>
            <p:spPr>
              <a:xfrm>
                <a:off x="76200" y="38363"/>
                <a:ext cx="660400" cy="700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240"/>
                  </a:lnSpc>
                  <a:spcBef>
                    <a:spcPct val="0"/>
                  </a:spcBef>
                </a:pPr>
                <a:r>
                  <a:rPr lang="en-US" sz="1600" b="1" u="none" strike="noStrike">
                    <a:solidFill>
                      <a:srgbClr val="FFFFFF"/>
                    </a:solidFill>
                    <a:latin typeface="DM Sans Bold"/>
                    <a:ea typeface="DM Sans Bold"/>
                    <a:cs typeface="DM Sans Bold"/>
                    <a:sym typeface="DM Sans Bold"/>
                  </a:rPr>
                  <a:t>02</a:t>
                </a:r>
              </a:p>
            </p:txBody>
          </p:sp>
        </p:grpSp>
        <p:grpSp>
          <p:nvGrpSpPr>
            <p:cNvPr id="51" name="Group 29">
              <a:extLst>
                <a:ext uri="{FF2B5EF4-FFF2-40B4-BE49-F238E27FC236}">
                  <a16:creationId xmlns:a16="http://schemas.microsoft.com/office/drawing/2014/main" id="{1A73284D-29EE-C45B-AEDF-6DE12147B22C}"/>
                </a:ext>
              </a:extLst>
            </p:cNvPr>
            <p:cNvGrpSpPr/>
            <p:nvPr/>
          </p:nvGrpSpPr>
          <p:grpSpPr>
            <a:xfrm>
              <a:off x="5212907" y="4391378"/>
              <a:ext cx="692545" cy="694934"/>
              <a:chOff x="0" y="0"/>
              <a:chExt cx="812800" cy="815605"/>
            </a:xfrm>
          </p:grpSpPr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CE7F54F0-0B2A-4C5A-CF23-3CEB05C64B5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560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5605">
                    <a:moveTo>
                      <a:pt x="406400" y="0"/>
                    </a:moveTo>
                    <a:cubicBezTo>
                      <a:pt x="181951" y="0"/>
                      <a:pt x="0" y="182579"/>
                      <a:pt x="0" y="407802"/>
                    </a:cubicBezTo>
                    <a:cubicBezTo>
                      <a:pt x="0" y="633025"/>
                      <a:pt x="181951" y="815605"/>
                      <a:pt x="406400" y="815605"/>
                    </a:cubicBezTo>
                    <a:cubicBezTo>
                      <a:pt x="630849" y="815605"/>
                      <a:pt x="812800" y="633025"/>
                      <a:pt x="812800" y="407802"/>
                    </a:cubicBezTo>
                    <a:cubicBezTo>
                      <a:pt x="812800" y="18257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1A2B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KZ" dirty="0"/>
              </a:p>
            </p:txBody>
          </p:sp>
          <p:sp>
            <p:nvSpPr>
              <p:cNvPr id="73" name="TextBox 31">
                <a:extLst>
                  <a:ext uri="{FF2B5EF4-FFF2-40B4-BE49-F238E27FC236}">
                    <a16:creationId xmlns:a16="http://schemas.microsoft.com/office/drawing/2014/main" id="{0950A964-E146-E55A-3A84-5170527D0EB4}"/>
                  </a:ext>
                </a:extLst>
              </p:cNvPr>
              <p:cNvSpPr txBox="1"/>
              <p:nvPr/>
            </p:nvSpPr>
            <p:spPr>
              <a:xfrm>
                <a:off x="76200" y="38363"/>
                <a:ext cx="660400" cy="700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240"/>
                  </a:lnSpc>
                  <a:spcBef>
                    <a:spcPct val="0"/>
                  </a:spcBef>
                </a:pPr>
                <a:r>
                  <a:rPr lang="en-US" sz="1600" b="1" u="none" strike="noStrike">
                    <a:solidFill>
                      <a:srgbClr val="FFFFFF"/>
                    </a:solidFill>
                    <a:latin typeface="DM Sans Bold"/>
                    <a:ea typeface="DM Sans Bold"/>
                    <a:cs typeface="DM Sans Bold"/>
                    <a:sym typeface="DM Sans Bold"/>
                  </a:rPr>
                  <a:t>03</a:t>
                </a:r>
              </a:p>
            </p:txBody>
          </p:sp>
        </p:grpSp>
        <p:grpSp>
          <p:nvGrpSpPr>
            <p:cNvPr id="52" name="Group 32">
              <a:extLst>
                <a:ext uri="{FF2B5EF4-FFF2-40B4-BE49-F238E27FC236}">
                  <a16:creationId xmlns:a16="http://schemas.microsoft.com/office/drawing/2014/main" id="{F4058ED0-8DD8-CE94-46D1-E2C9A467372D}"/>
                </a:ext>
              </a:extLst>
            </p:cNvPr>
            <p:cNvGrpSpPr/>
            <p:nvPr/>
          </p:nvGrpSpPr>
          <p:grpSpPr>
            <a:xfrm>
              <a:off x="6954229" y="3178967"/>
              <a:ext cx="692545" cy="694934"/>
              <a:chOff x="0" y="0"/>
              <a:chExt cx="812800" cy="815605"/>
            </a:xfrm>
          </p:grpSpPr>
          <p:sp>
            <p:nvSpPr>
              <p:cNvPr id="70" name="Freeform 33">
                <a:extLst>
                  <a:ext uri="{FF2B5EF4-FFF2-40B4-BE49-F238E27FC236}">
                    <a16:creationId xmlns:a16="http://schemas.microsoft.com/office/drawing/2014/main" id="{6F6BDF36-3C0E-0613-47CA-657210D59A6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560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5605">
                    <a:moveTo>
                      <a:pt x="406400" y="0"/>
                    </a:moveTo>
                    <a:cubicBezTo>
                      <a:pt x="181951" y="0"/>
                      <a:pt x="0" y="182579"/>
                      <a:pt x="0" y="407802"/>
                    </a:cubicBezTo>
                    <a:cubicBezTo>
                      <a:pt x="0" y="633025"/>
                      <a:pt x="181951" y="815605"/>
                      <a:pt x="406400" y="815605"/>
                    </a:cubicBezTo>
                    <a:cubicBezTo>
                      <a:pt x="630849" y="815605"/>
                      <a:pt x="812800" y="633025"/>
                      <a:pt x="812800" y="407802"/>
                    </a:cubicBezTo>
                    <a:cubicBezTo>
                      <a:pt x="812800" y="18257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CC64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71" name="TextBox 34">
                <a:extLst>
                  <a:ext uri="{FF2B5EF4-FFF2-40B4-BE49-F238E27FC236}">
                    <a16:creationId xmlns:a16="http://schemas.microsoft.com/office/drawing/2014/main" id="{16850CAC-3412-DB7C-10DD-5B0D12C12E46}"/>
                  </a:ext>
                </a:extLst>
              </p:cNvPr>
              <p:cNvSpPr txBox="1"/>
              <p:nvPr/>
            </p:nvSpPr>
            <p:spPr>
              <a:xfrm>
                <a:off x="76200" y="38363"/>
                <a:ext cx="660400" cy="700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240"/>
                  </a:lnSpc>
                  <a:spcBef>
                    <a:spcPct val="0"/>
                  </a:spcBef>
                </a:pPr>
                <a:r>
                  <a:rPr lang="en-US" sz="1600" b="1" u="none" strike="noStrike">
                    <a:solidFill>
                      <a:srgbClr val="FFFFFF"/>
                    </a:solidFill>
                    <a:latin typeface="DM Sans Bold"/>
                    <a:ea typeface="DM Sans Bold"/>
                    <a:cs typeface="DM Sans Bold"/>
                    <a:sym typeface="DM Sans Bold"/>
                  </a:rPr>
                  <a:t>04</a:t>
                </a:r>
              </a:p>
            </p:txBody>
          </p:sp>
        </p:grpSp>
        <p:grpSp>
          <p:nvGrpSpPr>
            <p:cNvPr id="53" name="Group 35">
              <a:extLst>
                <a:ext uri="{FF2B5EF4-FFF2-40B4-BE49-F238E27FC236}">
                  <a16:creationId xmlns:a16="http://schemas.microsoft.com/office/drawing/2014/main" id="{22B0330B-A5FC-CB37-C99C-5F9E1D3C5B98}"/>
                </a:ext>
              </a:extLst>
            </p:cNvPr>
            <p:cNvGrpSpPr/>
            <p:nvPr/>
          </p:nvGrpSpPr>
          <p:grpSpPr>
            <a:xfrm>
              <a:off x="8854416" y="4391378"/>
              <a:ext cx="692545" cy="694934"/>
              <a:chOff x="0" y="0"/>
              <a:chExt cx="812800" cy="815605"/>
            </a:xfrm>
          </p:grpSpPr>
          <p:sp>
            <p:nvSpPr>
              <p:cNvPr id="68" name="Freeform 36">
                <a:extLst>
                  <a:ext uri="{FF2B5EF4-FFF2-40B4-BE49-F238E27FC236}">
                    <a16:creationId xmlns:a16="http://schemas.microsoft.com/office/drawing/2014/main" id="{5257A2FE-5F78-5DAE-FC53-419068A9F7B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560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5605">
                    <a:moveTo>
                      <a:pt x="406400" y="0"/>
                    </a:moveTo>
                    <a:cubicBezTo>
                      <a:pt x="181951" y="0"/>
                      <a:pt x="0" y="182579"/>
                      <a:pt x="0" y="407802"/>
                    </a:cubicBezTo>
                    <a:cubicBezTo>
                      <a:pt x="0" y="633025"/>
                      <a:pt x="181951" y="815605"/>
                      <a:pt x="406400" y="815605"/>
                    </a:cubicBezTo>
                    <a:cubicBezTo>
                      <a:pt x="630849" y="815605"/>
                      <a:pt x="812800" y="633025"/>
                      <a:pt x="812800" y="407802"/>
                    </a:cubicBezTo>
                    <a:cubicBezTo>
                      <a:pt x="812800" y="18257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BC21C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69" name="TextBox 37">
                <a:extLst>
                  <a:ext uri="{FF2B5EF4-FFF2-40B4-BE49-F238E27FC236}">
                    <a16:creationId xmlns:a16="http://schemas.microsoft.com/office/drawing/2014/main" id="{5A360B55-1CB4-4369-7482-37A0706A67CB}"/>
                  </a:ext>
                </a:extLst>
              </p:cNvPr>
              <p:cNvSpPr txBox="1"/>
              <p:nvPr/>
            </p:nvSpPr>
            <p:spPr>
              <a:xfrm>
                <a:off x="76200" y="38363"/>
                <a:ext cx="660400" cy="700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240"/>
                  </a:lnSpc>
                  <a:spcBef>
                    <a:spcPct val="0"/>
                  </a:spcBef>
                </a:pPr>
                <a:r>
                  <a:rPr lang="en-US" sz="1600" b="1" u="none" strike="noStrike">
                    <a:solidFill>
                      <a:srgbClr val="FFFFFF"/>
                    </a:solidFill>
                    <a:latin typeface="DM Sans Bold"/>
                    <a:ea typeface="DM Sans Bold"/>
                    <a:cs typeface="DM Sans Bold"/>
                    <a:sym typeface="DM Sans Bold"/>
                  </a:rPr>
                  <a:t>05</a:t>
                </a:r>
              </a:p>
            </p:txBody>
          </p:sp>
        </p:grpSp>
        <p:grpSp>
          <p:nvGrpSpPr>
            <p:cNvPr id="54" name="Group 38">
              <a:extLst>
                <a:ext uri="{FF2B5EF4-FFF2-40B4-BE49-F238E27FC236}">
                  <a16:creationId xmlns:a16="http://schemas.microsoft.com/office/drawing/2014/main" id="{F289BA68-EFA4-D38F-68F7-091F88C73FB3}"/>
                </a:ext>
              </a:extLst>
            </p:cNvPr>
            <p:cNvGrpSpPr/>
            <p:nvPr/>
          </p:nvGrpSpPr>
          <p:grpSpPr>
            <a:xfrm>
              <a:off x="10833724" y="3178967"/>
              <a:ext cx="692545" cy="694934"/>
              <a:chOff x="0" y="0"/>
              <a:chExt cx="812800" cy="815605"/>
            </a:xfrm>
          </p:grpSpPr>
          <p:sp>
            <p:nvSpPr>
              <p:cNvPr id="66" name="Freeform 39">
                <a:extLst>
                  <a:ext uri="{FF2B5EF4-FFF2-40B4-BE49-F238E27FC236}">
                    <a16:creationId xmlns:a16="http://schemas.microsoft.com/office/drawing/2014/main" id="{40637B91-B8DC-0BF8-2821-030A9E16F18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560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5605">
                    <a:moveTo>
                      <a:pt x="406400" y="0"/>
                    </a:moveTo>
                    <a:cubicBezTo>
                      <a:pt x="181951" y="0"/>
                      <a:pt x="0" y="182579"/>
                      <a:pt x="0" y="407802"/>
                    </a:cubicBezTo>
                    <a:cubicBezTo>
                      <a:pt x="0" y="633025"/>
                      <a:pt x="181951" y="815605"/>
                      <a:pt x="406400" y="815605"/>
                    </a:cubicBezTo>
                    <a:cubicBezTo>
                      <a:pt x="630849" y="815605"/>
                      <a:pt x="812800" y="633025"/>
                      <a:pt x="812800" y="407802"/>
                    </a:cubicBezTo>
                    <a:cubicBezTo>
                      <a:pt x="812800" y="182579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E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67" name="TextBox 40">
                <a:extLst>
                  <a:ext uri="{FF2B5EF4-FFF2-40B4-BE49-F238E27FC236}">
                    <a16:creationId xmlns:a16="http://schemas.microsoft.com/office/drawing/2014/main" id="{2D28B579-4FE6-AEAF-068B-427E5CDB81B6}"/>
                  </a:ext>
                </a:extLst>
              </p:cNvPr>
              <p:cNvSpPr txBox="1"/>
              <p:nvPr/>
            </p:nvSpPr>
            <p:spPr>
              <a:xfrm>
                <a:off x="76200" y="38363"/>
                <a:ext cx="660400" cy="7007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240"/>
                  </a:lnSpc>
                  <a:spcBef>
                    <a:spcPct val="0"/>
                  </a:spcBef>
                </a:pPr>
                <a:r>
                  <a:rPr lang="en-US" sz="1600" b="1" u="none" strike="noStrike">
                    <a:solidFill>
                      <a:srgbClr val="FFFFFF"/>
                    </a:solidFill>
                    <a:latin typeface="DM Sans Bold"/>
                    <a:ea typeface="DM Sans Bold"/>
                    <a:cs typeface="DM Sans Bold"/>
                    <a:sym typeface="DM Sans Bold"/>
                  </a:rPr>
                  <a:t>06</a:t>
                </a:r>
              </a:p>
            </p:txBody>
          </p:sp>
        </p:grp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BB40C6EE-4A13-D6FA-6FB9-E7278BBA99FA}"/>
                </a:ext>
              </a:extLst>
            </p:cNvPr>
            <p:cNvSpPr/>
            <p:nvPr/>
          </p:nvSpPr>
          <p:spPr>
            <a:xfrm>
              <a:off x="1345648" y="2077314"/>
              <a:ext cx="632472" cy="632472"/>
            </a:xfrm>
            <a:custGeom>
              <a:avLst/>
              <a:gdLst/>
              <a:ahLst/>
              <a:cxnLst/>
              <a:rect l="l" t="t" r="r" b="b"/>
              <a:pathLst>
                <a:path w="632472" h="632472">
                  <a:moveTo>
                    <a:pt x="0" y="0"/>
                  </a:moveTo>
                  <a:lnTo>
                    <a:pt x="632472" y="0"/>
                  </a:lnTo>
                  <a:lnTo>
                    <a:pt x="632472" y="632472"/>
                  </a:lnTo>
                  <a:lnTo>
                    <a:pt x="0" y="632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12D08DFC-49F7-C81C-2264-16AE41823758}"/>
                </a:ext>
              </a:extLst>
            </p:cNvPr>
            <p:cNvSpPr/>
            <p:nvPr/>
          </p:nvSpPr>
          <p:spPr>
            <a:xfrm>
              <a:off x="8928725" y="2077314"/>
              <a:ext cx="543926" cy="632472"/>
            </a:xfrm>
            <a:custGeom>
              <a:avLst/>
              <a:gdLst/>
              <a:ahLst/>
              <a:cxnLst/>
              <a:rect l="l" t="t" r="r" b="b"/>
              <a:pathLst>
                <a:path w="543926" h="632472">
                  <a:moveTo>
                    <a:pt x="0" y="0"/>
                  </a:moveTo>
                  <a:lnTo>
                    <a:pt x="543926" y="0"/>
                  </a:lnTo>
                  <a:lnTo>
                    <a:pt x="543926" y="632472"/>
                  </a:lnTo>
                  <a:lnTo>
                    <a:pt x="0" y="632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7" name="Freeform 43">
              <a:extLst>
                <a:ext uri="{FF2B5EF4-FFF2-40B4-BE49-F238E27FC236}">
                  <a16:creationId xmlns:a16="http://schemas.microsoft.com/office/drawing/2014/main" id="{0A45AB13-B932-313B-17DD-EBBEA4D0B8A2}"/>
                </a:ext>
              </a:extLst>
            </p:cNvPr>
            <p:cNvSpPr/>
            <p:nvPr/>
          </p:nvSpPr>
          <p:spPr>
            <a:xfrm>
              <a:off x="3333532" y="5551741"/>
              <a:ext cx="623272" cy="632472"/>
            </a:xfrm>
            <a:custGeom>
              <a:avLst/>
              <a:gdLst/>
              <a:ahLst/>
              <a:cxnLst/>
              <a:rect l="l" t="t" r="r" b="b"/>
              <a:pathLst>
                <a:path w="623272" h="632472">
                  <a:moveTo>
                    <a:pt x="0" y="0"/>
                  </a:moveTo>
                  <a:lnTo>
                    <a:pt x="623272" y="0"/>
                  </a:lnTo>
                  <a:lnTo>
                    <a:pt x="623272" y="632471"/>
                  </a:lnTo>
                  <a:lnTo>
                    <a:pt x="0" y="632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8" name="Freeform 44">
              <a:extLst>
                <a:ext uri="{FF2B5EF4-FFF2-40B4-BE49-F238E27FC236}">
                  <a16:creationId xmlns:a16="http://schemas.microsoft.com/office/drawing/2014/main" id="{65083B95-827C-184A-A686-3C798D7ED40A}"/>
                </a:ext>
              </a:extLst>
            </p:cNvPr>
            <p:cNvSpPr/>
            <p:nvPr/>
          </p:nvSpPr>
          <p:spPr>
            <a:xfrm>
              <a:off x="6942730" y="5506130"/>
              <a:ext cx="662589" cy="632472"/>
            </a:xfrm>
            <a:custGeom>
              <a:avLst/>
              <a:gdLst/>
              <a:ahLst/>
              <a:cxnLst/>
              <a:rect l="l" t="t" r="r" b="b"/>
              <a:pathLst>
                <a:path w="662589" h="632472">
                  <a:moveTo>
                    <a:pt x="0" y="0"/>
                  </a:moveTo>
                  <a:lnTo>
                    <a:pt x="662589" y="0"/>
                  </a:lnTo>
                  <a:lnTo>
                    <a:pt x="662589" y="632472"/>
                  </a:lnTo>
                  <a:lnTo>
                    <a:pt x="0" y="632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9" name="Freeform 45">
              <a:extLst>
                <a:ext uri="{FF2B5EF4-FFF2-40B4-BE49-F238E27FC236}">
                  <a16:creationId xmlns:a16="http://schemas.microsoft.com/office/drawing/2014/main" id="{E6862D3E-D6EE-2868-3419-EF4245DE02B8}"/>
                </a:ext>
              </a:extLst>
            </p:cNvPr>
            <p:cNvSpPr/>
            <p:nvPr/>
          </p:nvSpPr>
          <p:spPr>
            <a:xfrm>
              <a:off x="10822224" y="5551741"/>
              <a:ext cx="641807" cy="632472"/>
            </a:xfrm>
            <a:custGeom>
              <a:avLst/>
              <a:gdLst/>
              <a:ahLst/>
              <a:cxnLst/>
              <a:rect l="l" t="t" r="r" b="b"/>
              <a:pathLst>
                <a:path w="641807" h="632472">
                  <a:moveTo>
                    <a:pt x="0" y="0"/>
                  </a:moveTo>
                  <a:lnTo>
                    <a:pt x="641807" y="0"/>
                  </a:lnTo>
                  <a:lnTo>
                    <a:pt x="641807" y="632471"/>
                  </a:lnTo>
                  <a:lnTo>
                    <a:pt x="0" y="632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0" name="TextBox 46">
              <a:extLst>
                <a:ext uri="{FF2B5EF4-FFF2-40B4-BE49-F238E27FC236}">
                  <a16:creationId xmlns:a16="http://schemas.microsoft.com/office/drawing/2014/main" id="{EF810159-275A-C028-3C30-3579AF14EA32}"/>
                </a:ext>
              </a:extLst>
            </p:cNvPr>
            <p:cNvSpPr txBox="1"/>
            <p:nvPr/>
          </p:nvSpPr>
          <p:spPr>
            <a:xfrm>
              <a:off x="2008156" y="7024454"/>
              <a:ext cx="2772658" cy="943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15"/>
                </a:lnSpc>
                <a:spcBef>
                  <a:spcPct val="0"/>
                </a:spcBef>
              </a:pPr>
              <a:r>
                <a:rPr lang="en-US" sz="2082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Web of Science (Clarivate)</a:t>
              </a:r>
            </a:p>
          </p:txBody>
        </p:sp>
        <p:sp>
          <p:nvSpPr>
            <p:cNvPr id="61" name="TextBox 47">
              <a:extLst>
                <a:ext uri="{FF2B5EF4-FFF2-40B4-BE49-F238E27FC236}">
                  <a16:creationId xmlns:a16="http://schemas.microsoft.com/office/drawing/2014/main" id="{D40A737C-66A1-2221-0EDB-4A1E74E108AE}"/>
                </a:ext>
              </a:extLst>
            </p:cNvPr>
            <p:cNvSpPr txBox="1"/>
            <p:nvPr/>
          </p:nvSpPr>
          <p:spPr>
            <a:xfrm>
              <a:off x="0" y="-47625"/>
              <a:ext cx="3264259" cy="9514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30"/>
                </a:lnSpc>
                <a:spcBef>
                  <a:spcPct val="0"/>
                </a:spcBef>
              </a:pPr>
              <a:r>
                <a:rPr lang="en-US" sz="2093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АИС АО «НЦГНТЭ» </a:t>
              </a:r>
            </a:p>
          </p:txBody>
        </p:sp>
        <p:sp>
          <p:nvSpPr>
            <p:cNvPr id="62" name="TextBox 48">
              <a:extLst>
                <a:ext uri="{FF2B5EF4-FFF2-40B4-BE49-F238E27FC236}">
                  <a16:creationId xmlns:a16="http://schemas.microsoft.com/office/drawing/2014/main" id="{D3579668-5D67-27E3-9A67-C80F0DE774C5}"/>
                </a:ext>
              </a:extLst>
            </p:cNvPr>
            <p:cNvSpPr txBox="1"/>
            <p:nvPr/>
          </p:nvSpPr>
          <p:spPr>
            <a:xfrm>
              <a:off x="4238260" y="198058"/>
              <a:ext cx="2641839" cy="460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15"/>
                </a:lnSpc>
                <a:spcBef>
                  <a:spcPct val="0"/>
                </a:spcBef>
              </a:pPr>
              <a:r>
                <a:rPr lang="en-US" sz="2082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ИС «КазИНЦ»</a:t>
              </a:r>
            </a:p>
          </p:txBody>
        </p:sp>
        <p:sp>
          <p:nvSpPr>
            <p:cNvPr id="63" name="TextBox 49">
              <a:extLst>
                <a:ext uri="{FF2B5EF4-FFF2-40B4-BE49-F238E27FC236}">
                  <a16:creationId xmlns:a16="http://schemas.microsoft.com/office/drawing/2014/main" id="{EDE1FE33-7CAD-BC36-1CBE-31FFD0B72B2F}"/>
                </a:ext>
              </a:extLst>
            </p:cNvPr>
            <p:cNvSpPr txBox="1"/>
            <p:nvPr/>
          </p:nvSpPr>
          <p:spPr>
            <a:xfrm>
              <a:off x="8124804" y="35763"/>
              <a:ext cx="2695694" cy="943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15"/>
                </a:lnSpc>
                <a:spcBef>
                  <a:spcPct val="0"/>
                </a:spcBef>
              </a:pPr>
              <a:r>
                <a:rPr lang="en-US" sz="2082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Scopus (Elsevier) </a:t>
              </a:r>
            </a:p>
          </p:txBody>
        </p:sp>
        <p:sp>
          <p:nvSpPr>
            <p:cNvPr id="64" name="TextBox 50">
              <a:extLst>
                <a:ext uri="{FF2B5EF4-FFF2-40B4-BE49-F238E27FC236}">
                  <a16:creationId xmlns:a16="http://schemas.microsoft.com/office/drawing/2014/main" id="{412E5D19-6B8C-00C9-7630-E58F9AF8F703}"/>
                </a:ext>
              </a:extLst>
            </p:cNvPr>
            <p:cNvSpPr txBox="1"/>
            <p:nvPr/>
          </p:nvSpPr>
          <p:spPr>
            <a:xfrm>
              <a:off x="5938105" y="7024454"/>
              <a:ext cx="2760060" cy="943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15"/>
                </a:lnSpc>
                <a:spcBef>
                  <a:spcPct val="0"/>
                </a:spcBef>
              </a:pPr>
              <a:r>
                <a:rPr lang="en-US" sz="2082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БНЦ </a:t>
              </a:r>
              <a:r>
                <a:rPr lang="en-US" sz="2082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АСПиР</a:t>
              </a:r>
              <a:r>
                <a:rPr lang="en-US" sz="2082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РК (</a:t>
              </a:r>
              <a:r>
                <a:rPr lang="en-US" sz="2082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планируется</a:t>
              </a:r>
              <a:r>
                <a:rPr lang="en-US" sz="2082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)</a:t>
              </a:r>
            </a:p>
          </p:txBody>
        </p:sp>
        <p:sp>
          <p:nvSpPr>
            <p:cNvPr id="65" name="TextBox 51">
              <a:extLst>
                <a:ext uri="{FF2B5EF4-FFF2-40B4-BE49-F238E27FC236}">
                  <a16:creationId xmlns:a16="http://schemas.microsoft.com/office/drawing/2014/main" id="{A01FF5A9-36AF-6264-BC8B-D2C7AB5F5849}"/>
                </a:ext>
              </a:extLst>
            </p:cNvPr>
            <p:cNvSpPr txBox="1"/>
            <p:nvPr/>
          </p:nvSpPr>
          <p:spPr>
            <a:xfrm>
              <a:off x="9545495" y="6773003"/>
              <a:ext cx="3220049" cy="18448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62"/>
                </a:lnSpc>
                <a:spcBef>
                  <a:spcPct val="0"/>
                </a:spcBef>
              </a:pPr>
              <a:r>
                <a:rPr lang="en-US" sz="1901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Enbek</a:t>
              </a:r>
              <a:r>
                <a:rPr lang="en-US" sz="1901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, ЭЦП НУЦ РК, ГБДФЛ и </a:t>
              </a:r>
              <a:r>
                <a:rPr lang="en-US" sz="1901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прочие</a:t>
              </a:r>
              <a:r>
                <a:rPr lang="en-US" sz="1901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(</a:t>
              </a:r>
              <a:r>
                <a:rPr lang="en-US" sz="1901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планируется</a:t>
              </a:r>
              <a:r>
                <a:rPr lang="en-US" sz="1901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)</a:t>
              </a:r>
            </a:p>
          </p:txBody>
        </p:sp>
      </p:grpSp>
      <p:pic>
        <p:nvPicPr>
          <p:cNvPr id="1026" name="Picture 2" descr="Приложения в Google Play – ENBEK">
            <a:extLst>
              <a:ext uri="{FF2B5EF4-FFF2-40B4-BE49-F238E27FC236}">
                <a16:creationId xmlns:a16="http://schemas.microsoft.com/office/drawing/2014/main" id="{18B0E663-FD84-4AC5-996C-3DC048BFD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461" y="7824917"/>
            <a:ext cx="610478" cy="61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овости | Национальный институт интеллектуальной собственности">
            <a:extLst>
              <a:ext uri="{FF2B5EF4-FFF2-40B4-BE49-F238E27FC236}">
                <a16:creationId xmlns:a16="http://schemas.microsoft.com/office/drawing/2014/main" id="{BA2EF90F-6C64-4E20-AB7B-E23BBEC17B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" t="37495" r="5683" b="36417"/>
          <a:stretch/>
        </p:blipFill>
        <p:spPr bwMode="auto">
          <a:xfrm>
            <a:off x="9672741" y="8094798"/>
            <a:ext cx="1721397" cy="3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Цифровой паспорт доступен в мобильном приложении eGov Mobile - Ескелді елі">
            <a:extLst>
              <a:ext uri="{FF2B5EF4-FFF2-40B4-BE49-F238E27FC236}">
                <a16:creationId xmlns:a16="http://schemas.microsoft.com/office/drawing/2014/main" id="{CADAC3CF-E9AE-49C8-A064-BD542CE88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6" b="26994"/>
          <a:stretch/>
        </p:blipFill>
        <p:spPr bwMode="auto">
          <a:xfrm>
            <a:off x="13570564" y="8177327"/>
            <a:ext cx="949325" cy="28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инистерство финансов Казахстана — Википедия">
            <a:extLst>
              <a:ext uri="{FF2B5EF4-FFF2-40B4-BE49-F238E27FC236}">
                <a16:creationId xmlns:a16="http://schemas.microsoft.com/office/drawing/2014/main" id="{80B94A92-4A34-4E3E-A19B-FBB092231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166" y="8015898"/>
            <a:ext cx="471680" cy="47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14">
            <a:extLst>
              <a:ext uri="{FF2B5EF4-FFF2-40B4-BE49-F238E27FC236}">
                <a16:creationId xmlns:a16="http://schemas.microsoft.com/office/drawing/2014/main" id="{4064D6F9-E1F2-9F72-006D-CC83672F18F0}"/>
              </a:ext>
            </a:extLst>
          </p:cNvPr>
          <p:cNvGrpSpPr/>
          <p:nvPr/>
        </p:nvGrpSpPr>
        <p:grpSpPr>
          <a:xfrm>
            <a:off x="-56318" y="0"/>
            <a:ext cx="4830236" cy="10336578"/>
            <a:chOff x="0" y="0"/>
            <a:chExt cx="9605416" cy="13782104"/>
          </a:xfrm>
        </p:grpSpPr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8FB650AF-3287-8178-2DFB-1CD486300C08}"/>
                </a:ext>
              </a:extLst>
            </p:cNvPr>
            <p:cNvSpPr/>
            <p:nvPr/>
          </p:nvSpPr>
          <p:spPr>
            <a:xfrm>
              <a:off x="0" y="0"/>
              <a:ext cx="9605391" cy="13782167"/>
            </a:xfrm>
            <a:custGeom>
              <a:avLst/>
              <a:gdLst/>
              <a:ahLst/>
              <a:cxnLst/>
              <a:rect l="l" t="t" r="r" b="b"/>
              <a:pathLst>
                <a:path w="9605391" h="13782167">
                  <a:moveTo>
                    <a:pt x="0" y="0"/>
                  </a:moveTo>
                  <a:lnTo>
                    <a:pt x="9605391" y="0"/>
                  </a:lnTo>
                  <a:lnTo>
                    <a:pt x="9605391" y="13782167"/>
                  </a:lnTo>
                  <a:lnTo>
                    <a:pt x="0" y="13782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4034" r="-101189"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" name="Shape 0"/>
          <p:cNvSpPr/>
          <p:nvPr/>
        </p:nvSpPr>
        <p:spPr>
          <a:xfrm>
            <a:off x="-95275" y="24812"/>
            <a:ext cx="4869180" cy="10287000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4" name="Shape 1"/>
          <p:cNvSpPr/>
          <p:nvPr/>
        </p:nvSpPr>
        <p:spPr>
          <a:xfrm>
            <a:off x="4807458" y="0"/>
            <a:ext cx="61722" cy="10287000"/>
          </a:xfrm>
          <a:prstGeom prst="rect">
            <a:avLst/>
          </a:prstGeom>
          <a:solidFill>
            <a:srgbClr val="7DBFBC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7" name="Text 4"/>
          <p:cNvSpPr/>
          <p:nvPr/>
        </p:nvSpPr>
        <p:spPr>
          <a:xfrm>
            <a:off x="548640" y="2674620"/>
            <a:ext cx="39090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4000"/>
              </a:lnSpc>
            </a:pPr>
            <a:r>
              <a:rPr lang="en-US" sz="34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Внедрение ИИ</a:t>
            </a:r>
            <a:endParaRPr lang="en-US" sz="3450" dirty="0"/>
          </a:p>
          <a:p>
            <a:pPr>
              <a:lnSpc>
                <a:spcPct val="104000"/>
              </a:lnSpc>
            </a:pPr>
            <a:r>
              <a:rPr lang="en-US" sz="34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 бизнес-</a:t>
            </a:r>
            <a:endParaRPr lang="en-US" sz="3450" dirty="0"/>
          </a:p>
          <a:p>
            <a:pPr>
              <a:lnSpc>
                <a:spcPct val="104000"/>
              </a:lnSpc>
            </a:pPr>
            <a:r>
              <a:rPr lang="en-US" sz="34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процессы</a:t>
            </a:r>
            <a:endParaRPr lang="en-US" sz="3450" dirty="0"/>
          </a:p>
        </p:txBody>
      </p:sp>
      <p:sp>
        <p:nvSpPr>
          <p:cNvPr id="8" name="Text 5"/>
          <p:cNvSpPr/>
          <p:nvPr/>
        </p:nvSpPr>
        <p:spPr>
          <a:xfrm>
            <a:off x="548640" y="6446520"/>
            <a:ext cx="39090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рамках трёхстороннего меморандума МНВО РК </a:t>
            </a:r>
            <a:r>
              <a:rPr lang="kk-KZ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en-US" sz="1725" dirty="0" err="1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КазНУ</a:t>
            </a:r>
            <a:r>
              <a:rPr lang="en-US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им. </a:t>
            </a:r>
            <a:r>
              <a:rPr lang="en-US" sz="1725" dirty="0" err="1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аль-Фараби</a:t>
            </a:r>
            <a:r>
              <a:rPr lang="en-US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k-KZ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</a:t>
            </a:r>
          </a:p>
          <a:p>
            <a:pPr>
              <a:lnSpc>
                <a:spcPct val="112000"/>
              </a:lnSpc>
            </a:pPr>
            <a:r>
              <a:rPr lang="kk-KZ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АО «</a:t>
            </a:r>
            <a:r>
              <a:rPr lang="en-US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НЦГНТЭ</a:t>
            </a:r>
            <a:r>
              <a:rPr lang="kk-KZ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</a:t>
            </a:r>
            <a:r>
              <a:rPr lang="en-US" sz="1725" dirty="0">
                <a:solidFill>
                  <a:srgbClr val="C7D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разрабатываются 4 ИИ-агента.</a:t>
            </a:r>
            <a:endParaRPr lang="en-US" sz="1725" dirty="0"/>
          </a:p>
        </p:txBody>
      </p:sp>
      <p:pic>
        <p:nvPicPr>
          <p:cNvPr id="9" name="Image 1" descr="assets/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47720" y="1234440"/>
            <a:ext cx="19202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900" kern="0" spc="300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NCSTE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5417820" y="1303020"/>
            <a:ext cx="2962656" cy="7132320"/>
          </a:xfrm>
          <a:prstGeom prst="roundRect">
            <a:avLst>
              <a:gd name="adj" fmla="val 3241"/>
            </a:avLst>
          </a:prstGeom>
          <a:solidFill>
            <a:srgbClr val="F2F6FB"/>
          </a:solidFill>
          <a:ln w="9525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12" name="Shape 8"/>
          <p:cNvSpPr/>
          <p:nvPr/>
        </p:nvSpPr>
        <p:spPr>
          <a:xfrm>
            <a:off x="5417820" y="1303020"/>
            <a:ext cx="2962656" cy="109728"/>
          </a:xfrm>
          <a:prstGeom prst="rect">
            <a:avLst/>
          </a:prstGeom>
          <a:solidFill>
            <a:srgbClr val="3FB984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13" name="Shape 9"/>
          <p:cNvSpPr/>
          <p:nvPr/>
        </p:nvSpPr>
        <p:spPr>
          <a:xfrm>
            <a:off x="5623560" y="1604772"/>
            <a:ext cx="2551176" cy="466344"/>
          </a:xfrm>
          <a:prstGeom prst="roundRect">
            <a:avLst>
              <a:gd name="adj" fmla="val 50000"/>
            </a:avLst>
          </a:prstGeom>
          <a:solidFill>
            <a:srgbClr val="3FB984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14" name="Text 10"/>
          <p:cNvSpPr/>
          <p:nvPr/>
        </p:nvSpPr>
        <p:spPr>
          <a:xfrm>
            <a:off x="5623560" y="1604772"/>
            <a:ext cx="2551176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Запущен III кв. 2025</a:t>
            </a:r>
            <a:endParaRPr lang="en-US" sz="1575" dirty="0"/>
          </a:p>
        </p:txBody>
      </p:sp>
      <p:sp>
        <p:nvSpPr>
          <p:cNvPr id="15" name="Text 11"/>
          <p:cNvSpPr/>
          <p:nvPr/>
        </p:nvSpPr>
        <p:spPr>
          <a:xfrm>
            <a:off x="5623560" y="2263140"/>
            <a:ext cx="2551176" cy="1165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8000"/>
              </a:lnSpc>
            </a:pPr>
            <a:r>
              <a:rPr lang="en-US" sz="1875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Цифровой Помощник НЦГНТЭ</a:t>
            </a:r>
            <a:endParaRPr lang="en-US" sz="1875" dirty="0"/>
          </a:p>
        </p:txBody>
      </p:sp>
      <p:sp>
        <p:nvSpPr>
          <p:cNvPr id="16" name="Text 12"/>
          <p:cNvSpPr/>
          <p:nvPr/>
        </p:nvSpPr>
        <p:spPr>
          <a:xfrm>
            <a:off x="5623560" y="3429000"/>
            <a:ext cx="2551176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5000"/>
              </a:lnSpc>
            </a:pPr>
            <a:r>
              <a:rPr lang="en-US" sz="20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Интеллектуальный чат-бот первой линии поддержки. Консультации по конкурсам и помощь в подаче заявок.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5623560" y="7063740"/>
            <a:ext cx="2551176" cy="0"/>
          </a:xfrm>
          <a:prstGeom prst="line">
            <a:avLst/>
          </a:prstGeom>
          <a:noFill/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18" name="Text 14"/>
          <p:cNvSpPr/>
          <p:nvPr/>
        </p:nvSpPr>
        <p:spPr>
          <a:xfrm>
            <a:off x="5623560" y="7200900"/>
            <a:ext cx="2551176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b="1" i="1" dirty="0">
                <a:solidFill>
                  <a:srgbClr val="3FB9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 нагрузки на колл-центр на 60–70%</a:t>
            </a:r>
            <a:endParaRPr lang="en-US" sz="1500" dirty="0"/>
          </a:p>
        </p:txBody>
      </p:sp>
      <p:sp>
        <p:nvSpPr>
          <p:cNvPr id="19" name="Shape 15"/>
          <p:cNvSpPr/>
          <p:nvPr/>
        </p:nvSpPr>
        <p:spPr>
          <a:xfrm>
            <a:off x="8599932" y="1303020"/>
            <a:ext cx="2962656" cy="7132320"/>
          </a:xfrm>
          <a:prstGeom prst="roundRect">
            <a:avLst>
              <a:gd name="adj" fmla="val 3241"/>
            </a:avLst>
          </a:prstGeom>
          <a:solidFill>
            <a:srgbClr val="F2F6FB"/>
          </a:solidFill>
          <a:ln w="9525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20" name="Shape 16"/>
          <p:cNvSpPr/>
          <p:nvPr/>
        </p:nvSpPr>
        <p:spPr>
          <a:xfrm>
            <a:off x="8599932" y="1303020"/>
            <a:ext cx="2962656" cy="109728"/>
          </a:xfrm>
          <a:prstGeom prst="rect">
            <a:avLst/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1" name="Shape 17"/>
          <p:cNvSpPr/>
          <p:nvPr/>
        </p:nvSpPr>
        <p:spPr>
          <a:xfrm>
            <a:off x="8805672" y="1604772"/>
            <a:ext cx="2551176" cy="466344"/>
          </a:xfrm>
          <a:prstGeom prst="roundRect">
            <a:avLst>
              <a:gd name="adj" fmla="val 50000"/>
            </a:avLst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2" name="Text 18"/>
          <p:cNvSpPr/>
          <p:nvPr/>
        </p:nvSpPr>
        <p:spPr>
          <a:xfrm>
            <a:off x="8805672" y="1604772"/>
            <a:ext cx="2551176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разработке</a:t>
            </a:r>
            <a:endParaRPr lang="en-US" sz="1575" dirty="0"/>
          </a:p>
        </p:txBody>
      </p:sp>
      <p:sp>
        <p:nvSpPr>
          <p:cNvPr id="23" name="Text 19"/>
          <p:cNvSpPr/>
          <p:nvPr/>
        </p:nvSpPr>
        <p:spPr>
          <a:xfrm>
            <a:off x="8805672" y="2263140"/>
            <a:ext cx="2551176" cy="1165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8000"/>
              </a:lnSpc>
            </a:pPr>
            <a:r>
              <a:rPr lang="en-US" sz="1875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Формальная проверка</a:t>
            </a:r>
            <a:endParaRPr lang="en-US" sz="1875" dirty="0"/>
          </a:p>
        </p:txBody>
      </p:sp>
      <p:sp>
        <p:nvSpPr>
          <p:cNvPr id="24" name="Text 20"/>
          <p:cNvSpPr/>
          <p:nvPr/>
        </p:nvSpPr>
        <p:spPr>
          <a:xfrm>
            <a:off x="8805672" y="3429000"/>
            <a:ext cx="2551176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5000"/>
              </a:lnSpc>
            </a:pPr>
            <a:r>
              <a:rPr lang="en-US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Автопроверка комплектности, соответствия документации и квалификации. Сверка с реестрами через интеграцию.</a:t>
            </a:r>
            <a:endParaRPr lang="en-US" dirty="0"/>
          </a:p>
        </p:txBody>
      </p:sp>
      <p:sp>
        <p:nvSpPr>
          <p:cNvPr id="25" name="Shape 21"/>
          <p:cNvSpPr/>
          <p:nvPr/>
        </p:nvSpPr>
        <p:spPr>
          <a:xfrm>
            <a:off x="8805672" y="7063740"/>
            <a:ext cx="2551176" cy="0"/>
          </a:xfrm>
          <a:prstGeom prst="line">
            <a:avLst/>
          </a:prstGeom>
          <a:noFill/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26" name="Text 22"/>
          <p:cNvSpPr/>
          <p:nvPr/>
        </p:nvSpPr>
        <p:spPr>
          <a:xfrm>
            <a:off x="8805672" y="7200900"/>
            <a:ext cx="2551176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b="1" i="1" dirty="0" err="1">
                <a:solidFill>
                  <a:srgbClr val="E8A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КазНУ</a:t>
            </a:r>
            <a:r>
              <a:rPr lang="en-US" sz="1500" b="1" i="1" dirty="0">
                <a:solidFill>
                  <a:srgbClr val="E8A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k-KZ" sz="1500" b="1" i="1" dirty="0">
                <a:solidFill>
                  <a:srgbClr val="E8A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500" b="1" i="1" dirty="0">
                <a:solidFill>
                  <a:srgbClr val="E8A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НЦГНТЭ · замена ручной проверки</a:t>
            </a:r>
            <a:endParaRPr lang="en-US" sz="1500" dirty="0"/>
          </a:p>
        </p:txBody>
      </p:sp>
      <p:sp>
        <p:nvSpPr>
          <p:cNvPr id="27" name="Shape 23"/>
          <p:cNvSpPr/>
          <p:nvPr/>
        </p:nvSpPr>
        <p:spPr>
          <a:xfrm>
            <a:off x="11782044" y="1303020"/>
            <a:ext cx="2962656" cy="7132320"/>
          </a:xfrm>
          <a:prstGeom prst="roundRect">
            <a:avLst>
              <a:gd name="adj" fmla="val 3241"/>
            </a:avLst>
          </a:prstGeom>
          <a:solidFill>
            <a:srgbClr val="F2F6FB"/>
          </a:solidFill>
          <a:ln w="9525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28" name="Shape 24"/>
          <p:cNvSpPr/>
          <p:nvPr/>
        </p:nvSpPr>
        <p:spPr>
          <a:xfrm>
            <a:off x="11782044" y="1303020"/>
            <a:ext cx="2962656" cy="109728"/>
          </a:xfrm>
          <a:prstGeom prst="rect">
            <a:avLst/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29" name="Shape 25"/>
          <p:cNvSpPr/>
          <p:nvPr/>
        </p:nvSpPr>
        <p:spPr>
          <a:xfrm>
            <a:off x="11987784" y="1604772"/>
            <a:ext cx="2551176" cy="466344"/>
          </a:xfrm>
          <a:prstGeom prst="roundRect">
            <a:avLst>
              <a:gd name="adj" fmla="val 50000"/>
            </a:avLst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30" name="Text 26"/>
          <p:cNvSpPr/>
          <p:nvPr/>
        </p:nvSpPr>
        <p:spPr>
          <a:xfrm>
            <a:off x="11987784" y="1604772"/>
            <a:ext cx="2551176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разработке</a:t>
            </a:r>
            <a:endParaRPr lang="en-US" sz="1575" dirty="0"/>
          </a:p>
        </p:txBody>
      </p:sp>
      <p:sp>
        <p:nvSpPr>
          <p:cNvPr id="31" name="Text 27"/>
          <p:cNvSpPr/>
          <p:nvPr/>
        </p:nvSpPr>
        <p:spPr>
          <a:xfrm>
            <a:off x="11987784" y="2263140"/>
            <a:ext cx="2551176" cy="1165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8000"/>
              </a:lnSpc>
            </a:pPr>
            <a:r>
              <a:rPr lang="en-US" sz="1875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 экспертам ГНТЭ</a:t>
            </a:r>
            <a:endParaRPr lang="en-US" sz="1875" dirty="0"/>
          </a:p>
        </p:txBody>
      </p:sp>
      <p:sp>
        <p:nvSpPr>
          <p:cNvPr id="32" name="Text 28"/>
          <p:cNvSpPr/>
          <p:nvPr/>
        </p:nvSpPr>
        <p:spPr>
          <a:xfrm>
            <a:off x="11987784" y="3429000"/>
            <a:ext cx="2551176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5000"/>
              </a:lnSpc>
            </a:pPr>
            <a:r>
              <a:rPr lang="en-US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Аналитическая карточка заявки, проверка новизны по Scopus/WoS/КазИНЦ, анализ бюджета, проекты заключений.</a:t>
            </a:r>
            <a:endParaRPr lang="en-US" dirty="0"/>
          </a:p>
        </p:txBody>
      </p:sp>
      <p:sp>
        <p:nvSpPr>
          <p:cNvPr id="33" name="Shape 29"/>
          <p:cNvSpPr/>
          <p:nvPr/>
        </p:nvSpPr>
        <p:spPr>
          <a:xfrm>
            <a:off x="11987784" y="7063740"/>
            <a:ext cx="2551176" cy="0"/>
          </a:xfrm>
          <a:prstGeom prst="line">
            <a:avLst/>
          </a:prstGeom>
          <a:noFill/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34" name="Text 30"/>
          <p:cNvSpPr/>
          <p:nvPr/>
        </p:nvSpPr>
        <p:spPr>
          <a:xfrm>
            <a:off x="11987784" y="7200900"/>
            <a:ext cx="2551176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00" b="1" i="1" dirty="0">
                <a:solidFill>
                  <a:srgbClr val="E8A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решение остаётся за экспертом</a:t>
            </a:r>
            <a:endParaRPr lang="en-US" sz="1500" dirty="0"/>
          </a:p>
        </p:txBody>
      </p:sp>
      <p:sp>
        <p:nvSpPr>
          <p:cNvPr id="35" name="Shape 31"/>
          <p:cNvSpPr/>
          <p:nvPr/>
        </p:nvSpPr>
        <p:spPr>
          <a:xfrm>
            <a:off x="14956808" y="1303020"/>
            <a:ext cx="2962656" cy="7132320"/>
          </a:xfrm>
          <a:prstGeom prst="roundRect">
            <a:avLst>
              <a:gd name="adj" fmla="val 3241"/>
            </a:avLst>
          </a:prstGeom>
          <a:solidFill>
            <a:srgbClr val="F2F6FB"/>
          </a:solidFill>
          <a:ln w="9525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36" name="Shape 32"/>
          <p:cNvSpPr/>
          <p:nvPr/>
        </p:nvSpPr>
        <p:spPr>
          <a:xfrm>
            <a:off x="14964156" y="1303020"/>
            <a:ext cx="2962656" cy="109728"/>
          </a:xfrm>
          <a:prstGeom prst="rect">
            <a:avLst/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37" name="Shape 33"/>
          <p:cNvSpPr/>
          <p:nvPr/>
        </p:nvSpPr>
        <p:spPr>
          <a:xfrm>
            <a:off x="15169896" y="1604772"/>
            <a:ext cx="2551176" cy="466344"/>
          </a:xfrm>
          <a:prstGeom prst="roundRect">
            <a:avLst>
              <a:gd name="adj" fmla="val 50000"/>
            </a:avLst>
          </a:prstGeom>
          <a:solidFill>
            <a:srgbClr val="E8A93A"/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38" name="Text 34"/>
          <p:cNvSpPr/>
          <p:nvPr/>
        </p:nvSpPr>
        <p:spPr>
          <a:xfrm>
            <a:off x="15169896" y="1604772"/>
            <a:ext cx="2551176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разработке</a:t>
            </a:r>
            <a:endParaRPr lang="en-US" sz="1575" dirty="0"/>
          </a:p>
        </p:txBody>
      </p:sp>
      <p:sp>
        <p:nvSpPr>
          <p:cNvPr id="39" name="Text 35"/>
          <p:cNvSpPr/>
          <p:nvPr/>
        </p:nvSpPr>
        <p:spPr>
          <a:xfrm>
            <a:off x="15169896" y="2263140"/>
            <a:ext cx="2551176" cy="1165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8000"/>
              </a:lnSpc>
            </a:pPr>
            <a:r>
              <a:rPr lang="en-US" sz="1875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 членам ННС</a:t>
            </a:r>
            <a:endParaRPr lang="en-US" sz="1875" dirty="0"/>
          </a:p>
        </p:txBody>
      </p:sp>
      <p:sp>
        <p:nvSpPr>
          <p:cNvPr id="40" name="Text 36"/>
          <p:cNvSpPr/>
          <p:nvPr/>
        </p:nvSpPr>
        <p:spPr>
          <a:xfrm>
            <a:off x="15169896" y="3429000"/>
            <a:ext cx="2551176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05000"/>
              </a:lnSpc>
            </a:pPr>
            <a:r>
              <a:rPr lang="en-US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Сводная карточка по всем этапам, ранжирование проектов, сценарное моделирование бюджета, протоколы заседаний.</a:t>
            </a:r>
            <a:endParaRPr lang="en-US" dirty="0"/>
          </a:p>
        </p:txBody>
      </p:sp>
      <p:sp>
        <p:nvSpPr>
          <p:cNvPr id="41" name="Shape 37"/>
          <p:cNvSpPr/>
          <p:nvPr/>
        </p:nvSpPr>
        <p:spPr>
          <a:xfrm>
            <a:off x="15169896" y="7063740"/>
            <a:ext cx="2551176" cy="0"/>
          </a:xfrm>
          <a:prstGeom prst="line">
            <a:avLst/>
          </a:prstGeom>
          <a:noFill/>
          <a:ln w="12700">
            <a:solidFill>
              <a:srgbClr val="D8E0EC"/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42" name="Text 38"/>
          <p:cNvSpPr/>
          <p:nvPr/>
        </p:nvSpPr>
        <p:spPr>
          <a:xfrm>
            <a:off x="15169896" y="7200900"/>
            <a:ext cx="2551176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575" b="1" i="1" dirty="0">
                <a:solidFill>
                  <a:srgbClr val="E8A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Полная трассировка решений</a:t>
            </a:r>
            <a:endParaRPr lang="en-US" sz="1575" dirty="0"/>
          </a:p>
        </p:txBody>
      </p:sp>
      <p:sp>
        <p:nvSpPr>
          <p:cNvPr id="43" name="Text 39"/>
          <p:cNvSpPr/>
          <p:nvPr/>
        </p:nvSpPr>
        <p:spPr>
          <a:xfrm>
            <a:off x="5417820" y="8846820"/>
            <a:ext cx="1234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b="1" dirty="0">
                <a:solidFill>
                  <a:srgbClr val="225B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Подача заявки  →  Формальная проверка  →  Экспертиза ГНТЭ  →  Решение ННС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36" y="5250"/>
            <a:ext cx="4890787" cy="10336578"/>
            <a:chOff x="0" y="0"/>
            <a:chExt cx="9605416" cy="137821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05391" cy="13782167"/>
            </a:xfrm>
            <a:custGeom>
              <a:avLst/>
              <a:gdLst/>
              <a:ahLst/>
              <a:cxnLst/>
              <a:rect l="l" t="t" r="r" b="b"/>
              <a:pathLst>
                <a:path w="9605391" h="13782167">
                  <a:moveTo>
                    <a:pt x="0" y="0"/>
                  </a:moveTo>
                  <a:lnTo>
                    <a:pt x="9605391" y="0"/>
                  </a:lnTo>
                  <a:lnTo>
                    <a:pt x="9605391" y="13782167"/>
                  </a:lnTo>
                  <a:lnTo>
                    <a:pt x="0" y="13782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034" r="-101189"/>
              </a:stretch>
            </a:blip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21" name="Shape 0">
            <a:extLst>
              <a:ext uri="{FF2B5EF4-FFF2-40B4-BE49-F238E27FC236}">
                <a16:creationId xmlns:a16="http://schemas.microsoft.com/office/drawing/2014/main" id="{342219C3-E87B-5997-1A29-E21519653377}"/>
              </a:ext>
            </a:extLst>
          </p:cNvPr>
          <p:cNvSpPr/>
          <p:nvPr/>
        </p:nvSpPr>
        <p:spPr>
          <a:xfrm>
            <a:off x="31830" y="-5250"/>
            <a:ext cx="4869180" cy="10287000"/>
          </a:xfrm>
          <a:prstGeom prst="rect">
            <a:avLst/>
          </a:prstGeom>
          <a:solidFill>
            <a:srgbClr val="0A1730">
              <a:alpha val="78000"/>
            </a:srgbClr>
          </a:solidFill>
          <a:ln/>
        </p:spPr>
        <p:txBody>
          <a:bodyPr/>
          <a:lstStyle/>
          <a:p>
            <a:endParaRPr lang="en-GB" sz="2700"/>
          </a:p>
        </p:txBody>
      </p:sp>
      <p:sp>
        <p:nvSpPr>
          <p:cNvPr id="6" name="TextBox 6"/>
          <p:cNvSpPr txBox="1"/>
          <p:nvPr/>
        </p:nvSpPr>
        <p:spPr>
          <a:xfrm>
            <a:off x="14395780" y="268415"/>
            <a:ext cx="2271884" cy="90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399" b="1">
                <a:solidFill>
                  <a:srgbClr val="0B3041"/>
                </a:solidFill>
                <a:latin typeface="Aptos Bold"/>
                <a:ea typeface="Aptos Bold"/>
                <a:cs typeface="Aptos Bold"/>
                <a:sym typeface="Aptos Bold"/>
              </a:rPr>
              <a:t>НАЦИОНАЛЬНЫЙ ЦЕНТР ГОСУДАРСТВЕННОЙ НАУЧНО-ТЕХНИЧЕСКОЙ ЭКСПЕРТИЗЫ</a:t>
            </a:r>
          </a:p>
        </p:txBody>
      </p:sp>
      <p:grpSp>
        <p:nvGrpSpPr>
          <p:cNvPr id="7" name="Group 7"/>
          <p:cNvGrpSpPr/>
          <p:nvPr/>
        </p:nvGrpSpPr>
        <p:grpSpPr>
          <a:xfrm rot="5400000">
            <a:off x="524285" y="2162586"/>
            <a:ext cx="3767114" cy="4328315"/>
            <a:chOff x="0" y="0"/>
            <a:chExt cx="5757629" cy="91036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757641" cy="9103614"/>
            </a:xfrm>
            <a:custGeom>
              <a:avLst/>
              <a:gdLst/>
              <a:ahLst/>
              <a:cxnLst/>
              <a:rect l="l" t="t" r="r" b="b"/>
              <a:pathLst>
                <a:path w="5757641" h="9103614">
                  <a:moveTo>
                    <a:pt x="5757641" y="267208"/>
                  </a:moveTo>
                  <a:lnTo>
                    <a:pt x="5757641" y="0"/>
                  </a:lnTo>
                  <a:lnTo>
                    <a:pt x="0" y="0"/>
                  </a:lnTo>
                  <a:lnTo>
                    <a:pt x="0" y="9103614"/>
                  </a:lnTo>
                  <a:lnTo>
                    <a:pt x="5757641" y="9103614"/>
                  </a:lnTo>
                  <a:lnTo>
                    <a:pt x="5757641" y="267208"/>
                  </a:lnTo>
                  <a:close/>
                  <a:moveTo>
                    <a:pt x="5686153" y="267208"/>
                  </a:moveTo>
                  <a:lnTo>
                    <a:pt x="5686153" y="9028303"/>
                  </a:lnTo>
                  <a:lnTo>
                    <a:pt x="71485" y="9028303"/>
                  </a:lnTo>
                  <a:lnTo>
                    <a:pt x="71485" y="75311"/>
                  </a:lnTo>
                  <a:lnTo>
                    <a:pt x="5686153" y="75311"/>
                  </a:lnTo>
                  <a:lnTo>
                    <a:pt x="5686153" y="267208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56711" y="2602041"/>
            <a:ext cx="6461256" cy="2957710"/>
            <a:chOff x="289134" y="-598939"/>
            <a:chExt cx="8817162" cy="3943612"/>
          </a:xfrm>
        </p:grpSpPr>
        <p:sp>
          <p:nvSpPr>
            <p:cNvPr id="10" name="Freeform 10"/>
            <p:cNvSpPr/>
            <p:nvPr/>
          </p:nvSpPr>
          <p:spPr>
            <a:xfrm>
              <a:off x="497770" y="-237638"/>
              <a:ext cx="8608526" cy="3582311"/>
            </a:xfrm>
            <a:custGeom>
              <a:avLst/>
              <a:gdLst/>
              <a:ahLst/>
              <a:cxnLst/>
              <a:rect l="l" t="t" r="r" b="b"/>
              <a:pathLst>
                <a:path w="8608526" h="3582311">
                  <a:moveTo>
                    <a:pt x="0" y="0"/>
                  </a:moveTo>
                  <a:lnTo>
                    <a:pt x="8608526" y="0"/>
                  </a:lnTo>
                  <a:lnTo>
                    <a:pt x="8608526" y="3582311"/>
                  </a:lnTo>
                  <a:lnTo>
                    <a:pt x="0" y="358231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872" r="10510" b="32067"/>
              </a:stretch>
            </a:blipFill>
          </p:spPr>
          <p:txBody>
            <a:bodyPr/>
            <a:lstStyle/>
            <a:p>
              <a:endParaRPr lang="ru-K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89134" y="-598939"/>
              <a:ext cx="5904940" cy="376328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>
                <a:lnSpc>
                  <a:spcPct val="104000"/>
                </a:lnSpc>
              </a:pPr>
              <a:r>
                <a:rPr lang="en-US" sz="2500" b="1" dirty="0">
                  <a:solidFill>
                    <a:srgbClr val="FFFFFF"/>
                  </a:solidFill>
                  <a:latin typeface="Georgia" pitchFamily="34" charset="0"/>
                  <a:sym typeface="Times New Roman Bold"/>
                </a:rPr>
                <a:t>ИНФОРМАЦИОННО-АНАЛИТИЧЕСКАЯ СИСТЕМА</a:t>
              </a:r>
            </a:p>
            <a:p>
              <a:pPr>
                <a:lnSpc>
                  <a:spcPct val="104000"/>
                </a:lnSpc>
              </a:pPr>
              <a:r>
                <a:rPr lang="en-US" sz="2500" b="1" dirty="0">
                  <a:solidFill>
                    <a:srgbClr val="FFFFFF"/>
                  </a:solidFill>
                  <a:latin typeface="Georgia" pitchFamily="34" charset="0"/>
                  <a:sym typeface="Times New Roman Bold"/>
                </a:rPr>
                <a:t>«ЦИФРОВАЯ КАРТА НАУКИ КАЗАХСТАНА» 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7439713" y="104159"/>
            <a:ext cx="8013220" cy="10599868"/>
            <a:chOff x="0" y="0"/>
            <a:chExt cx="11746038" cy="1413315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746089" cy="14133195"/>
            </a:xfrm>
            <a:custGeom>
              <a:avLst/>
              <a:gdLst/>
              <a:ahLst/>
              <a:cxnLst/>
              <a:rect l="l" t="t" r="r" b="b"/>
              <a:pathLst>
                <a:path w="11746089" h="14133195">
                  <a:moveTo>
                    <a:pt x="11746089" y="324485"/>
                  </a:moveTo>
                  <a:lnTo>
                    <a:pt x="11746089" y="0"/>
                  </a:lnTo>
                  <a:lnTo>
                    <a:pt x="0" y="0"/>
                  </a:lnTo>
                  <a:lnTo>
                    <a:pt x="0" y="14133195"/>
                  </a:lnTo>
                  <a:lnTo>
                    <a:pt x="11746089" y="14133195"/>
                  </a:lnTo>
                  <a:lnTo>
                    <a:pt x="11746089" y="324485"/>
                  </a:lnTo>
                  <a:close/>
                  <a:moveTo>
                    <a:pt x="11672591" y="324485"/>
                  </a:moveTo>
                  <a:lnTo>
                    <a:pt x="11672591" y="14041755"/>
                  </a:lnTo>
                  <a:lnTo>
                    <a:pt x="73503" y="14041755"/>
                  </a:lnTo>
                  <a:lnTo>
                    <a:pt x="73503" y="91440"/>
                  </a:lnTo>
                  <a:lnTo>
                    <a:pt x="11672453" y="91440"/>
                  </a:lnTo>
                  <a:lnTo>
                    <a:pt x="11672453" y="324485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19" name="Freeform 19"/>
          <p:cNvSpPr/>
          <p:nvPr/>
        </p:nvSpPr>
        <p:spPr>
          <a:xfrm>
            <a:off x="6282202" y="1790700"/>
            <a:ext cx="10328213" cy="7252821"/>
          </a:xfrm>
          <a:custGeom>
            <a:avLst/>
            <a:gdLst/>
            <a:ahLst/>
            <a:cxnLst/>
            <a:rect l="l" t="t" r="r" b="b"/>
            <a:pathLst>
              <a:path w="10328213" h="7252821">
                <a:moveTo>
                  <a:pt x="0" y="0"/>
                </a:moveTo>
                <a:lnTo>
                  <a:pt x="10328213" y="0"/>
                </a:lnTo>
                <a:lnTo>
                  <a:pt x="10328213" y="7252821"/>
                </a:lnTo>
                <a:lnTo>
                  <a:pt x="0" y="72528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085" t="-194" r="-10896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20" name="TextBox 20"/>
          <p:cNvSpPr txBox="1"/>
          <p:nvPr/>
        </p:nvSpPr>
        <p:spPr>
          <a:xfrm>
            <a:off x="176011" y="7298014"/>
            <a:ext cx="4648998" cy="88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Визуализация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мониторинг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и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аналитика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данных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о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научных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исследованиях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проектах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и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результатах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научной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деятельности</a:t>
            </a:r>
            <a:r>
              <a:rPr lang="en-US" sz="1600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.</a:t>
            </a:r>
          </a:p>
        </p:txBody>
      </p:sp>
      <p:pic>
        <p:nvPicPr>
          <p:cNvPr id="22" name="Image 1" descr="assets/logo.png">
            <a:extLst>
              <a:ext uri="{FF2B5EF4-FFF2-40B4-BE49-F238E27FC236}">
                <a16:creationId xmlns:a16="http://schemas.microsoft.com/office/drawing/2014/main" id="{00D7D010-9C45-63AC-5CD2-444EAA7540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76420" y="384048"/>
            <a:ext cx="850392" cy="8503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1292</Words>
  <Application>Microsoft Office PowerPoint</Application>
  <PresentationFormat>Произвольный</PresentationFormat>
  <Paragraphs>278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30" baseType="lpstr">
      <vt:lpstr>Proxima Nova Italics</vt:lpstr>
      <vt:lpstr>Arial</vt:lpstr>
      <vt:lpstr>Aptos Bold</vt:lpstr>
      <vt:lpstr>Aptos</vt:lpstr>
      <vt:lpstr>Proxima Nova Bold</vt:lpstr>
      <vt:lpstr>Calibri (MS) Bold</vt:lpstr>
      <vt:lpstr>Times New Roman</vt:lpstr>
      <vt:lpstr>Evolventa</vt:lpstr>
      <vt:lpstr>Evolventa Bold</vt:lpstr>
      <vt:lpstr>DM Sans Bold</vt:lpstr>
      <vt:lpstr>Georgia</vt:lpstr>
      <vt:lpstr>Proxima Nova</vt:lpstr>
      <vt:lpstr>Calibri (MS)</vt:lpstr>
      <vt:lpstr>Times New Roman Bold</vt:lpstr>
      <vt:lpstr>Calibri</vt:lpstr>
      <vt:lpstr>Open Sans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Презентация для семинара .pptx</dc:title>
  <cp:lastModifiedBy>DNTI_Second</cp:lastModifiedBy>
  <cp:revision>15</cp:revision>
  <cp:lastPrinted>2026-06-09T10:08:04Z</cp:lastPrinted>
  <dcterms:created xsi:type="dcterms:W3CDTF">2006-08-16T00:00:00Z</dcterms:created>
  <dcterms:modified xsi:type="dcterms:W3CDTF">2026-06-11T07:13:22Z</dcterms:modified>
  <dc:identifier>DAHL-uhrQJw</dc:identifier>
</cp:coreProperties>
</file>