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348" r:id="rId2"/>
    <p:sldId id="357" r:id="rId3"/>
    <p:sldId id="369" r:id="rId4"/>
    <p:sldId id="358" r:id="rId5"/>
    <p:sldId id="364" r:id="rId6"/>
    <p:sldId id="362" r:id="rId7"/>
    <p:sldId id="363" r:id="rId8"/>
    <p:sldId id="366" r:id="rId9"/>
    <p:sldId id="365" r:id="rId10"/>
    <p:sldId id="367" r:id="rId11"/>
    <p:sldId id="368" r:id="rId12"/>
    <p:sldId id="370" r:id="rId13"/>
    <p:sldId id="270" r:id="rId14"/>
  </p:sldIdLst>
  <p:sldSz cx="18288000" cy="10287000"/>
  <p:notesSz cx="6797675" cy="9926638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D4D9"/>
    <a:srgbClr val="86E3F6"/>
    <a:srgbClr val="225B9F"/>
    <a:srgbClr val="235CA1"/>
    <a:srgbClr val="2C92D5"/>
    <a:srgbClr val="DD5705"/>
    <a:srgbClr val="DF5902"/>
    <a:srgbClr val="E85B02"/>
    <a:srgbClr val="905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296B9-E3C3-4557-9DC8-B1A3221848AB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44DC5-0FBE-437D-8AF2-6FD5D19E8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94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333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35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88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32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93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99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38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31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451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384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344DC5-0FBE-437D-8AF2-6FD5D19E814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4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F95EA84-D8E0-476B-9493-876CEFFC3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09"/>
            <a:ext cx="18288000" cy="10287000"/>
          </a:xfrm>
          <a:prstGeom prst="rect">
            <a:avLst/>
          </a:prstGeom>
        </p:spPr>
      </p:pic>
      <p:grpSp>
        <p:nvGrpSpPr>
          <p:cNvPr id="14" name="Group 5">
            <a:extLst>
              <a:ext uri="{FF2B5EF4-FFF2-40B4-BE49-F238E27FC236}">
                <a16:creationId xmlns:a16="http://schemas.microsoft.com/office/drawing/2014/main" id="{0092D048-549D-4EFB-9F4D-07DA17380DAC}"/>
              </a:ext>
            </a:extLst>
          </p:cNvPr>
          <p:cNvGrpSpPr/>
          <p:nvPr/>
        </p:nvGrpSpPr>
        <p:grpSpPr>
          <a:xfrm>
            <a:off x="381000" y="1950697"/>
            <a:ext cx="18310860" cy="3752383"/>
            <a:chOff x="0" y="0"/>
            <a:chExt cx="6471738" cy="816715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27000">
                <a:srgbClr val="225B9F"/>
              </a:gs>
            </a:gsLst>
            <a:lin ang="0" scaled="0"/>
            <a:tileRect/>
          </a:gradFill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E7B44C08-F99C-4758-AD19-DD34ACAB2C68}"/>
                </a:ext>
              </a:extLst>
            </p:cNvPr>
            <p:cNvSpPr/>
            <p:nvPr/>
          </p:nvSpPr>
          <p:spPr>
            <a:xfrm>
              <a:off x="0" y="0"/>
              <a:ext cx="6471738" cy="816715"/>
            </a:xfrm>
            <a:custGeom>
              <a:avLst/>
              <a:gdLst/>
              <a:ahLst/>
              <a:cxnLst/>
              <a:rect l="l" t="t" r="r" b="b"/>
              <a:pathLst>
                <a:path w="6471738" h="816715">
                  <a:moveTo>
                    <a:pt x="0" y="0"/>
                  </a:moveTo>
                  <a:lnTo>
                    <a:pt x="6471738" y="0"/>
                  </a:lnTo>
                  <a:lnTo>
                    <a:pt x="6471738" y="816715"/>
                  </a:lnTo>
                  <a:lnTo>
                    <a:pt x="0" y="816715"/>
                  </a:lnTo>
                  <a:close/>
                </a:path>
              </a:pathLst>
            </a:custGeom>
            <a:grpFill/>
          </p:spPr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C314004-0D86-4CB7-BA7C-E0A0EE118C93}"/>
              </a:ext>
            </a:extLst>
          </p:cNvPr>
          <p:cNvSpPr txBox="1"/>
          <p:nvPr/>
        </p:nvSpPr>
        <p:spPr>
          <a:xfrm>
            <a:off x="14147571" y="552917"/>
            <a:ext cx="2454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bg1"/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DC7F6C0-4811-46DB-9DA1-EADFAFAAED89}"/>
              </a:ext>
            </a:extLst>
          </p:cNvPr>
          <p:cNvSpPr/>
          <p:nvPr/>
        </p:nvSpPr>
        <p:spPr>
          <a:xfrm>
            <a:off x="16523985" y="260107"/>
            <a:ext cx="1377070" cy="13242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BDE1A93-3D7F-4FCC-88AE-600D7F139B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66489" y="351428"/>
            <a:ext cx="1091886" cy="1091886"/>
          </a:xfrm>
          <a:prstGeom prst="rect">
            <a:avLst/>
          </a:prstGeom>
          <a:effectLst>
            <a:glow rad="317500">
              <a:schemeClr val="bg1">
                <a:alpha val="19000"/>
              </a:schemeClr>
            </a:glow>
          </a:effectLst>
        </p:spPr>
      </p:pic>
      <p:sp>
        <p:nvSpPr>
          <p:cNvPr id="9" name="Freeform 4">
            <a:extLst>
              <a:ext uri="{FF2B5EF4-FFF2-40B4-BE49-F238E27FC236}">
                <a16:creationId xmlns:a16="http://schemas.microsoft.com/office/drawing/2014/main" id="{2BE92E3B-5855-4DF4-84EF-9205CA18FC5E}"/>
              </a:ext>
            </a:extLst>
          </p:cNvPr>
          <p:cNvSpPr/>
          <p:nvPr/>
        </p:nvSpPr>
        <p:spPr>
          <a:xfrm>
            <a:off x="609600" y="6816547"/>
            <a:ext cx="14173200" cy="1185947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94886">
              <a:alpha val="50980"/>
            </a:srgbClr>
          </a:solidFill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ЕЛЕУКЕНОВА К</a:t>
            </a:r>
            <a:r>
              <a:rPr lang="kk-K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АМАРСУЛУ АГИМЕДУЛЛИЕВНА</a:t>
            </a:r>
          </a:p>
          <a:p>
            <a:endParaRPr lang="kk-KZ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ДИРЕКТОР ДЕПАРТАМЕНТА ФОРМИРОВАНИЯ ИНФОРМАЦИОННЫХ РЕСУРСОВ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4B0682D7-FB9D-4EC1-91C9-D565ED6AC6D5}"/>
              </a:ext>
            </a:extLst>
          </p:cNvPr>
          <p:cNvSpPr txBox="1"/>
          <p:nvPr/>
        </p:nvSpPr>
        <p:spPr>
          <a:xfrm>
            <a:off x="6784396" y="9563100"/>
            <a:ext cx="38862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Calibri (MS)"/>
              </a:rPr>
              <a:t>А</a:t>
            </a:r>
            <a:r>
              <a:rPr lang="ru-RU" sz="3200" dirty="0" err="1">
                <a:solidFill>
                  <a:srgbClr val="FFFFFF"/>
                </a:solidFill>
                <a:latin typeface="Calibri (MS)"/>
              </a:rPr>
              <a:t>лматы</a:t>
            </a:r>
            <a:r>
              <a:rPr lang="en-US" sz="3200" dirty="0">
                <a:solidFill>
                  <a:srgbClr val="FFFFFF"/>
                </a:solidFill>
                <a:latin typeface="Calibri (MS)"/>
              </a:rPr>
              <a:t>, 202</a:t>
            </a:r>
            <a:r>
              <a:rPr lang="ru-RU" sz="3200" dirty="0">
                <a:solidFill>
                  <a:srgbClr val="FFFFFF"/>
                </a:solidFill>
                <a:latin typeface="Calibri (MS)"/>
              </a:rPr>
              <a:t>6</a:t>
            </a:r>
            <a:r>
              <a:rPr lang="en-US" sz="3200" dirty="0">
                <a:solidFill>
                  <a:srgbClr val="FFFFFF"/>
                </a:solidFill>
                <a:latin typeface="Calibri (MS)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libri (MS)"/>
              </a:rPr>
              <a:t>год</a:t>
            </a:r>
            <a:endParaRPr lang="en-US" sz="3200" dirty="0">
              <a:solidFill>
                <a:srgbClr val="FFFFFF"/>
              </a:solidFill>
              <a:latin typeface="Calibri (MS)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C34A43-8D37-4165-9216-05CBAFA1A760}"/>
              </a:ext>
            </a:extLst>
          </p:cNvPr>
          <p:cNvSpPr/>
          <p:nvPr/>
        </p:nvSpPr>
        <p:spPr>
          <a:xfrm>
            <a:off x="1001256" y="2470592"/>
            <a:ext cx="16285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Актуальные вопросы государственного учёта научных, научно-технических проектов и программ и отчетов по их выполнению</a:t>
            </a:r>
            <a:endParaRPr lang="ru-KZ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2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46624" y="105504"/>
            <a:ext cx="14050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учет отчетов, кратких сведений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реализации проектов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221200" y="120965"/>
            <a:ext cx="871271" cy="87127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2DF5A44-FB8F-4812-AC5A-1FC0A3F3266C}"/>
              </a:ext>
            </a:extLst>
          </p:cNvPr>
          <p:cNvSpPr txBox="1"/>
          <p:nvPr/>
        </p:nvSpPr>
        <p:spPr>
          <a:xfrm>
            <a:off x="14782800" y="252736"/>
            <a:ext cx="1914747" cy="34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https://is.ncste.kz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6C25851B-C261-4045-84B3-4F2790B2709C}"/>
              </a:ext>
            </a:extLst>
          </p:cNvPr>
          <p:cNvSpPr txBox="1"/>
          <p:nvPr/>
        </p:nvSpPr>
        <p:spPr>
          <a:xfrm>
            <a:off x="-1" y="-276370"/>
            <a:ext cx="2982224" cy="293474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2055"/>
              </a:lnSpc>
            </a:pPr>
            <a:endParaRPr sz="1200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9B8410-B96C-499F-A273-7CCAE9C18BAD}"/>
              </a:ext>
            </a:extLst>
          </p:cNvPr>
          <p:cNvSpPr txBox="1"/>
          <p:nvPr/>
        </p:nvSpPr>
        <p:spPr>
          <a:xfrm>
            <a:off x="12497573" y="45600"/>
            <a:ext cx="5645180" cy="100642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</a:rPr>
              <a:t>Часто </a:t>
            </a:r>
            <a:r>
              <a:rPr lang="ru-RU" sz="2000" b="1">
                <a:solidFill>
                  <a:srgbClr val="FF0000"/>
                </a:solidFill>
              </a:rPr>
              <a:t>допускаемые ошибки</a:t>
            </a:r>
            <a:endParaRPr lang="en-US" sz="2000" b="1">
              <a:solidFill>
                <a:srgbClr val="FF0000"/>
              </a:solidFill>
            </a:endParaRPr>
          </a:p>
          <a:p>
            <a:pPr lvl="0"/>
            <a:endParaRPr lang="ru-RU" sz="800" b="1" dirty="0"/>
          </a:p>
          <a:p>
            <a:pPr lvl="0"/>
            <a:r>
              <a:rPr lang="ru-RU" sz="2000" b="1" dirty="0"/>
              <a:t>Группа объектов ГНТЭ:</a:t>
            </a:r>
            <a:r>
              <a:rPr lang="ru-RU" sz="2000" dirty="0"/>
              <a:t> Ошибка выбора группы объектов ГНТЭ при создании отчёта.</a:t>
            </a:r>
            <a:endParaRPr lang="ru-KZ" sz="2000" dirty="0"/>
          </a:p>
          <a:p>
            <a:pPr lvl="0"/>
            <a:r>
              <a:rPr lang="ru-RU" sz="2000" b="1"/>
              <a:t>Наименование </a:t>
            </a:r>
            <a:r>
              <a:rPr lang="ru-RU" sz="2000" b="1" dirty="0"/>
              <a:t>отчета на казахском языке: </a:t>
            </a:r>
            <a:r>
              <a:rPr lang="ru-RU" sz="2000" dirty="0"/>
              <a:t>Несоответствие наименования отчета на казахском языке в разделе «Основная информация»</a:t>
            </a:r>
            <a:endParaRPr lang="ru-KZ" sz="2000" dirty="0"/>
          </a:p>
          <a:p>
            <a:pPr lvl="0"/>
            <a:r>
              <a:rPr lang="ru-RU" sz="2000" b="1"/>
              <a:t>Сумма </a:t>
            </a:r>
            <a:r>
              <a:rPr lang="ru-RU" sz="2000" b="1" dirty="0"/>
              <a:t>финансирования:</a:t>
            </a:r>
            <a:r>
              <a:rPr lang="ru-RU" sz="2000" dirty="0"/>
              <a:t> Ошибки в указании объёма финансирования за отчетный год в разделе «Бюджет».</a:t>
            </a:r>
            <a:endParaRPr lang="ru-KZ" sz="2000" dirty="0"/>
          </a:p>
          <a:p>
            <a:pPr lvl="0"/>
            <a:r>
              <a:rPr lang="ru-RU" sz="2000" b="1"/>
              <a:t>Авторы </a:t>
            </a:r>
            <a:r>
              <a:rPr lang="ru-RU" sz="2000" b="1" dirty="0"/>
              <a:t>отчета: </a:t>
            </a:r>
            <a:r>
              <a:rPr lang="ru-RU" sz="2000" dirty="0"/>
              <a:t>Несоответствие между списком авторов, подтвердивших отчет в информационной системе, и списком исполнителей в самом отчете о НИР</a:t>
            </a:r>
          </a:p>
          <a:p>
            <a:pPr lvl="0"/>
            <a:r>
              <a:rPr lang="ru-RU" sz="2000" b="1"/>
              <a:t>Форма </a:t>
            </a:r>
            <a:r>
              <a:rPr lang="ru-RU" sz="2000" b="1" dirty="0"/>
              <a:t>для заполнения опубликованных работ, охранных документов, внедрений и Информационная карта:</a:t>
            </a:r>
            <a:r>
              <a:rPr lang="ru-RU" sz="2000" dirty="0"/>
              <a:t> Несоответствие количества опубликованных работ, патентов и внедрений в информационной карте с прикреплёнными подтверждающими документами.</a:t>
            </a:r>
            <a:endParaRPr lang="ru-KZ" sz="2000" dirty="0"/>
          </a:p>
          <a:p>
            <a:pPr lvl="0"/>
            <a:r>
              <a:rPr lang="ru-RU" sz="2000" b="1"/>
              <a:t>Краткие </a:t>
            </a:r>
            <a:r>
              <a:rPr lang="ru-RU" sz="2000" b="1" dirty="0"/>
              <a:t>сведения:</a:t>
            </a:r>
            <a:r>
              <a:rPr lang="ru-RU" sz="2000" dirty="0"/>
              <a:t> Несоответствие наименований задач  по календарному плану.</a:t>
            </a:r>
            <a:endParaRPr lang="ru-KZ" sz="2000" dirty="0"/>
          </a:p>
          <a:p>
            <a:r>
              <a:rPr lang="ru-RU" sz="2000" b="1"/>
              <a:t>Полученные </a:t>
            </a:r>
            <a:r>
              <a:rPr lang="ru-RU" sz="2000" b="1" dirty="0"/>
              <a:t>результаты:</a:t>
            </a:r>
            <a:r>
              <a:rPr lang="ru-RU" sz="2000" dirty="0"/>
              <a:t> В разделе «Краткие сведения» неполное представление сведений о полученных результатах.</a:t>
            </a:r>
            <a:r>
              <a:rPr lang="ru-RU" sz="2000" b="1" dirty="0"/>
              <a:t> </a:t>
            </a:r>
          </a:p>
          <a:p>
            <a:r>
              <a:rPr lang="en-US" sz="2000" b="1"/>
              <a:t>TRL</a:t>
            </a:r>
            <a:r>
              <a:rPr lang="ru-RU" sz="2000" b="1"/>
              <a:t>:</a:t>
            </a:r>
            <a:r>
              <a:rPr lang="ru-RU" sz="2000"/>
              <a:t> </a:t>
            </a:r>
            <a:r>
              <a:rPr lang="ru-RU" sz="2000" dirty="0"/>
              <a:t>Несоответствие сведений о целевом уровне TRL (на этапе завершения) требованиям методики, утверждённой приказом МНВО № 8 от 10.01.2025 </a:t>
            </a:r>
            <a:r>
              <a:rPr lang="ru-RU" sz="2000"/>
              <a:t>г.</a:t>
            </a:r>
            <a:r>
              <a:rPr lang="ru-RU" sz="2000" b="1"/>
              <a:t> </a:t>
            </a:r>
          </a:p>
          <a:p>
            <a:r>
              <a:rPr lang="ru-RU" sz="2000" b="1"/>
              <a:t>Оформление отчета о НИР по требованиям ГОСТ 7.32–2017.</a:t>
            </a:r>
            <a:endParaRPr lang="ru-KZ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E6B07F-0943-4A62-9FBD-4927798CA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45" y="701874"/>
            <a:ext cx="2272354" cy="947962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CEB90B4-16CF-40A2-B1E5-D5B06DD0EB06}"/>
              </a:ext>
            </a:extLst>
          </p:cNvPr>
          <p:cNvSpPr/>
          <p:nvPr/>
        </p:nvSpPr>
        <p:spPr>
          <a:xfrm>
            <a:off x="99472" y="3061360"/>
            <a:ext cx="2272354" cy="7105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6BE90D-0D8B-4D34-9869-46B269572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1" y="761293"/>
            <a:ext cx="4932125" cy="94202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585FC2-70AF-463C-BD62-01380E4D9E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8008" y="766262"/>
            <a:ext cx="4666392" cy="51483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977FA5-692A-4C01-AD87-6D2AD03D43AD}"/>
              </a:ext>
            </a:extLst>
          </p:cNvPr>
          <p:cNvSpPr txBox="1"/>
          <p:nvPr/>
        </p:nvSpPr>
        <p:spPr>
          <a:xfrm>
            <a:off x="7772400" y="1333500"/>
            <a:ext cx="1371600" cy="381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?????</a:t>
            </a:r>
            <a:endParaRPr lang="ru-KZ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797843-D728-4839-86FD-A5D7129C6FC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0416" b="2583"/>
          <a:stretch/>
        </p:blipFill>
        <p:spPr>
          <a:xfrm>
            <a:off x="5074426" y="5973675"/>
            <a:ext cx="7318497" cy="427883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802494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46624" y="105504"/>
            <a:ext cx="13354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регистрация диссертаций, защищенных на соискание степени доктора философии (P</a:t>
            </a:r>
            <a:r>
              <a:rPr lang="en-US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D), доктора по профилю</a:t>
            </a: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221200" y="120965"/>
            <a:ext cx="871271" cy="87127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2DF5A44-FB8F-4812-AC5A-1FC0A3F3266C}"/>
              </a:ext>
            </a:extLst>
          </p:cNvPr>
          <p:cNvSpPr txBox="1"/>
          <p:nvPr/>
        </p:nvSpPr>
        <p:spPr>
          <a:xfrm>
            <a:off x="14782800" y="252736"/>
            <a:ext cx="1914747" cy="34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https://is.ncste.kz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6C25851B-C261-4045-84B3-4F2790B2709C}"/>
              </a:ext>
            </a:extLst>
          </p:cNvPr>
          <p:cNvSpPr txBox="1"/>
          <p:nvPr/>
        </p:nvSpPr>
        <p:spPr>
          <a:xfrm>
            <a:off x="-1" y="-276370"/>
            <a:ext cx="2982224" cy="293474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2055"/>
              </a:lnSpc>
            </a:pPr>
            <a:endParaRPr sz="1200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9B8410-B96C-499F-A273-7CCAE9C18BAD}"/>
              </a:ext>
            </a:extLst>
          </p:cNvPr>
          <p:cNvSpPr txBox="1"/>
          <p:nvPr/>
        </p:nvSpPr>
        <p:spPr>
          <a:xfrm>
            <a:off x="2549395" y="936501"/>
            <a:ext cx="15644977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ДОПУСКАЕМЫЕ ОШИБКИ</a:t>
            </a:r>
          </a:p>
          <a:p>
            <a:r>
              <a:rPr lang="ru-RU" sz="2000" b="1"/>
              <a:t>Наименование </a:t>
            </a:r>
            <a:r>
              <a:rPr lang="ru-RU" sz="2000" b="1" dirty="0"/>
              <a:t>работы:</a:t>
            </a:r>
            <a:r>
              <a:rPr lang="ru-RU" sz="2000" dirty="0"/>
              <a:t> Не идентичное наименование диссертации в УКД/ДЕК, аннотации и на титульном листе диссертации.</a:t>
            </a:r>
            <a:endParaRPr lang="ru-KZ" sz="2000" dirty="0"/>
          </a:p>
          <a:p>
            <a:pPr lvl="0"/>
            <a:r>
              <a:rPr lang="ru-RU" sz="2000" b="1"/>
              <a:t>Сведения </a:t>
            </a:r>
            <a:r>
              <a:rPr lang="ru-RU" sz="2000" b="1" dirty="0"/>
              <a:t>об организации, в которой докторант проходил обучение и где выполнена диссертация и Сведения об организации, в диссертационном совете которой проходила защита: </a:t>
            </a:r>
          </a:p>
          <a:p>
            <a:pPr lvl="0"/>
            <a:r>
              <a:rPr lang="ru-RU" sz="2000" dirty="0"/>
              <a:t>Ошибка при выборе из справочника наименований ВУЗов и научных организации.</a:t>
            </a:r>
          </a:p>
          <a:p>
            <a:r>
              <a:rPr lang="ru-RU" sz="2000" b="1"/>
              <a:t>Неполное </a:t>
            </a:r>
            <a:r>
              <a:rPr lang="ru-RU" sz="2000" b="1" dirty="0"/>
              <a:t>заполнение информации в разделах:</a:t>
            </a:r>
            <a:r>
              <a:rPr lang="ru-RU" sz="2000" dirty="0"/>
              <a:t> «Реферат»,  «Наличие внедрения», </a:t>
            </a:r>
            <a:r>
              <a:rPr lang="kk-KZ" sz="2000" dirty="0"/>
              <a:t>«</a:t>
            </a:r>
            <a:r>
              <a:rPr lang="ru-KZ" sz="2000" dirty="0"/>
              <a:t>Продукция, предлагаемая к реализации</a:t>
            </a:r>
            <a:r>
              <a:rPr lang="kk-KZ" sz="2000" dirty="0"/>
              <a:t>», «</a:t>
            </a:r>
            <a:r>
              <a:rPr lang="ru-RU" sz="2000" dirty="0"/>
              <a:t>Коды тематических рубрик», «Ключевые слова», «Условия распространения», «Патентов», «Т</a:t>
            </a:r>
            <a:r>
              <a:rPr lang="kk-KZ" sz="2000" dirty="0"/>
              <a:t>елефоны научных консультантов, рецензентов» и т.д.</a:t>
            </a:r>
          </a:p>
          <a:p>
            <a:r>
              <a:rPr lang="ru-RU" sz="2000" b="1"/>
              <a:t>Несоответствие </a:t>
            </a:r>
            <a:r>
              <a:rPr lang="ru-RU" sz="2000" b="1" dirty="0"/>
              <a:t>указанных в информационной системе: </a:t>
            </a:r>
            <a:r>
              <a:rPr lang="ru-RU" sz="2000" dirty="0"/>
              <a:t>количества страниц, приложений,  использованных источников, опубликованных работ с диссертационной работой.</a:t>
            </a:r>
          </a:p>
          <a:p>
            <a:r>
              <a:rPr lang="kk-KZ" sz="2000" b="1"/>
              <a:t>Ключевые </a:t>
            </a:r>
            <a:r>
              <a:rPr lang="kk-KZ" sz="2000" b="1" dirty="0"/>
              <a:t>слова: </a:t>
            </a:r>
            <a:r>
              <a:rPr lang="ru-RU" sz="2000" dirty="0"/>
              <a:t>Несоответствие указанных ключевых слов на русском и на </a:t>
            </a:r>
            <a:r>
              <a:rPr lang="ru-RU" sz="2000"/>
              <a:t>казахском языках</a:t>
            </a: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5CD258-B756-42BE-BD92-CDA228024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27" y="936501"/>
            <a:ext cx="2395271" cy="9039437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D2FBCF-8DC1-441C-A89D-F3377E0A6DA0}"/>
              </a:ext>
            </a:extLst>
          </p:cNvPr>
          <p:cNvSpPr/>
          <p:nvPr/>
        </p:nvSpPr>
        <p:spPr>
          <a:xfrm>
            <a:off x="97593" y="7962900"/>
            <a:ext cx="2407870" cy="5334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99979C6-63CD-4AE7-BDCF-45CAE8DB89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36" b="2126"/>
          <a:stretch/>
        </p:blipFill>
        <p:spPr>
          <a:xfrm>
            <a:off x="2722769" y="4305300"/>
            <a:ext cx="4549949" cy="567063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9986191-E73A-4FC3-927C-0CC10E316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803" y="4284725"/>
            <a:ext cx="10897197" cy="299484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CD77D98-9783-440C-ADE3-66A8B3FE1F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3155" y="7477633"/>
            <a:ext cx="6295360" cy="270386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D61BA6F-6D26-447F-8EE2-4D6D75A4AA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78000" y="7457691"/>
            <a:ext cx="1917286" cy="270386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92581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581F554F-3A58-4CBE-B8F9-39D0BE7BC5DB}"/>
              </a:ext>
            </a:extLst>
          </p:cNvPr>
          <p:cNvSpPr txBox="1"/>
          <p:nvPr/>
        </p:nvSpPr>
        <p:spPr>
          <a:xfrm>
            <a:off x="244223" y="3385761"/>
            <a:ext cx="4060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spc="51" dirty="0">
                <a:solidFill>
                  <a:srgbClr val="FFFFFF"/>
                </a:solidFill>
                <a:latin typeface="Calibri"/>
                <a:cs typeface="Rubik" pitchFamily="2" charset="-79"/>
              </a:rPr>
              <a:t>ГОСУДАРСТВЕННЫЙ УЧЁТ ПРОЕКТОВ И ПРОГРАММ, ФИНАНСИРУЕМЫХ ИЗ ГОСУДАРСТВЕННОГО БЮДЖЕТА,  ОТЧЕТОВ ПО ИХ ВЫПОЛНЕНИЮ, ДИССЕРТАЦИЙ PhD, ЗАЩИЩЕННЫХ В РЕСПУБЛИКЕ КАЗАХСТАН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7CBA918-626B-4014-8AB5-D51C813A16C0}"/>
              </a:ext>
            </a:extLst>
          </p:cNvPr>
          <p:cNvSpPr/>
          <p:nvPr/>
        </p:nvSpPr>
        <p:spPr>
          <a:xfrm>
            <a:off x="379896" y="574570"/>
            <a:ext cx="3582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20">
                <a:solidFill>
                  <a:schemeClr val="bg1"/>
                </a:solidFill>
              </a:rPr>
              <a:t>НОРМАТИВНЫЕ</a:t>
            </a:r>
            <a:r>
              <a:rPr lang="ru-RU" sz="3200" b="1" spc="-80">
                <a:solidFill>
                  <a:schemeClr val="bg1"/>
                </a:solidFill>
              </a:rPr>
              <a:t> </a:t>
            </a:r>
            <a:r>
              <a:rPr lang="ru-RU" sz="3200" b="1" spc="-10">
                <a:solidFill>
                  <a:schemeClr val="bg1"/>
                </a:solidFill>
              </a:rPr>
              <a:t>ПРАВОВЫЕ</a:t>
            </a:r>
            <a:r>
              <a:rPr lang="ru-RU" sz="3200" b="1" spc="-80">
                <a:solidFill>
                  <a:schemeClr val="bg1"/>
                </a:solidFill>
              </a:rPr>
              <a:t> </a:t>
            </a:r>
            <a:r>
              <a:rPr lang="ru-RU" sz="3200" b="1">
                <a:solidFill>
                  <a:schemeClr val="bg1"/>
                </a:solidFill>
              </a:rPr>
              <a:t>АКТЫ</a:t>
            </a:r>
            <a:r>
              <a:rPr lang="ru-RU" sz="3200" b="1" spc="-80">
                <a:solidFill>
                  <a:schemeClr val="bg1"/>
                </a:solidFill>
              </a:rPr>
              <a:t> </a:t>
            </a:r>
            <a:endParaRPr lang="ru-KZ" sz="3200" b="1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F5D6DE-833F-4E90-B9D3-54068D63F9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5" t="1822" r="1766"/>
          <a:stretch/>
        </p:blipFill>
        <p:spPr>
          <a:xfrm>
            <a:off x="3068496" y="97753"/>
            <a:ext cx="7643644" cy="22033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185F95-1A85-46B6-811E-E9B8DFA40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82" y="101118"/>
            <a:ext cx="2675008" cy="10108571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01E2233-4B7B-4CCF-A2F2-0ADA591BA022}"/>
              </a:ext>
            </a:extLst>
          </p:cNvPr>
          <p:cNvSpPr/>
          <p:nvPr/>
        </p:nvSpPr>
        <p:spPr>
          <a:xfrm>
            <a:off x="102182" y="6515100"/>
            <a:ext cx="2675008" cy="1371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3A93A0EA-1725-43A9-814B-5EF4F6CFCF6A}"/>
              </a:ext>
            </a:extLst>
          </p:cNvPr>
          <p:cNvGrpSpPr/>
          <p:nvPr/>
        </p:nvGrpSpPr>
        <p:grpSpPr>
          <a:xfrm>
            <a:off x="3191349" y="2374499"/>
            <a:ext cx="8813725" cy="3616240"/>
            <a:chOff x="7893066" y="2082468"/>
            <a:chExt cx="10032544" cy="3717131"/>
          </a:xfrm>
        </p:grpSpPr>
        <p:sp>
          <p:nvSpPr>
            <p:cNvPr id="10" name="Выноска: стрелка влево 9">
              <a:extLst>
                <a:ext uri="{FF2B5EF4-FFF2-40B4-BE49-F238E27FC236}">
                  <a16:creationId xmlns:a16="http://schemas.microsoft.com/office/drawing/2014/main" id="{6444744D-EDD5-4D42-A70E-E113973125B8}"/>
                </a:ext>
              </a:extLst>
            </p:cNvPr>
            <p:cNvSpPr/>
            <p:nvPr/>
          </p:nvSpPr>
          <p:spPr>
            <a:xfrm rot="16200000">
              <a:off x="11090021" y="-1035990"/>
              <a:ext cx="3638634" cy="10032544"/>
            </a:xfrm>
            <a:prstGeom prst="leftArrowCallou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C7B8E9-193E-4908-9A17-DCB3824049F9}"/>
                </a:ext>
              </a:extLst>
            </p:cNvPr>
            <p:cNvSpPr txBox="1"/>
            <p:nvPr/>
          </p:nvSpPr>
          <p:spPr>
            <a:xfrm>
              <a:off x="7991665" y="2082468"/>
              <a:ext cx="96351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Комитет по обеспечению качества в сфере образования Министерства просвещения Республики Казахстан формирует субъективные критерии, подлежащие анализу и оценке согласно приложению 4 к </a:t>
              </a:r>
              <a:r>
                <a:rPr lang="ru-RU" sz="2800" i="1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Критериям оценки степени риска</a:t>
              </a:r>
              <a:endParaRPr lang="ru-KZ" sz="28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KZ" sz="2800"/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3103DEB9-6CFB-461C-9E7C-357D7BE6C173}"/>
              </a:ext>
            </a:extLst>
          </p:cNvPr>
          <p:cNvGrpSpPr/>
          <p:nvPr/>
        </p:nvGrpSpPr>
        <p:grpSpPr>
          <a:xfrm>
            <a:off x="12428032" y="1721391"/>
            <a:ext cx="5522398" cy="3276616"/>
            <a:chOff x="7501125" y="4859225"/>
            <a:chExt cx="9570214" cy="267765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EABE1DA2-E072-4E56-9710-F2A65C4CEB0A}"/>
                </a:ext>
              </a:extLst>
            </p:cNvPr>
            <p:cNvSpPr/>
            <p:nvPr/>
          </p:nvSpPr>
          <p:spPr>
            <a:xfrm>
              <a:off x="7501125" y="4859225"/>
              <a:ext cx="9570214" cy="267765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24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B80D121-D103-4E4B-B2D2-E9C08800D9B9}"/>
                </a:ext>
              </a:extLst>
            </p:cNvPr>
            <p:cNvSpPr txBox="1"/>
            <p:nvPr/>
          </p:nvSpPr>
          <p:spPr>
            <a:xfrm>
              <a:off x="7634766" y="5264184"/>
              <a:ext cx="9202013" cy="16851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2000" b="1">
                  <a:solidFill>
                    <a:srgbClr val="FF0000"/>
                  </a:solidFill>
                </a:rPr>
                <a:t>НАЦИОНАЛЬНЫЙ ЦЕНТР ГОСУДАРСТВЕННОЙ НАУЧНО-ТЕХНИЧЕСКОЙ ЭКСПЕРТИЗЫ</a:t>
              </a:r>
            </a:p>
            <a:p>
              <a:pPr algn="ctr"/>
              <a:endParaRPr lang="kk-KZ" sz="800" b="1" ker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2000" b="1" kern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Информация по зарегистрированным проектам и программам, финансируемых из государственного бюджета и внебюджетного финансирования</a:t>
              </a:r>
              <a:endParaRPr lang="ru-RU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5C0209A5-009E-4696-9C1C-927E0E8BD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583314"/>
              </p:ext>
            </p:extLst>
          </p:nvPr>
        </p:nvGraphicFramePr>
        <p:xfrm>
          <a:off x="12218923" y="6615376"/>
          <a:ext cx="6069077" cy="213181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87901">
                  <a:extLst>
                    <a:ext uri="{9D8B030D-6E8A-4147-A177-3AD203B41FA5}">
                      <a16:colId xmlns:a16="http://schemas.microsoft.com/office/drawing/2014/main" val="531006287"/>
                    </a:ext>
                  </a:extLst>
                </a:gridCol>
                <a:gridCol w="924647">
                  <a:extLst>
                    <a:ext uri="{9D8B030D-6E8A-4147-A177-3AD203B41FA5}">
                      <a16:colId xmlns:a16="http://schemas.microsoft.com/office/drawing/2014/main" val="647523383"/>
                    </a:ext>
                  </a:extLst>
                </a:gridCol>
                <a:gridCol w="924647">
                  <a:extLst>
                    <a:ext uri="{9D8B030D-6E8A-4147-A177-3AD203B41FA5}">
                      <a16:colId xmlns:a16="http://schemas.microsoft.com/office/drawing/2014/main" val="1898949885"/>
                    </a:ext>
                  </a:extLst>
                </a:gridCol>
                <a:gridCol w="1092763">
                  <a:extLst>
                    <a:ext uri="{9D8B030D-6E8A-4147-A177-3AD203B41FA5}">
                      <a16:colId xmlns:a16="http://schemas.microsoft.com/office/drawing/2014/main" val="3324107536"/>
                    </a:ext>
                  </a:extLst>
                </a:gridCol>
                <a:gridCol w="1339119">
                  <a:extLst>
                    <a:ext uri="{9D8B030D-6E8A-4147-A177-3AD203B41FA5}">
                      <a16:colId xmlns:a16="http://schemas.microsoft.com/office/drawing/2014/main" val="2541738100"/>
                    </a:ext>
                  </a:extLst>
                </a:gridCol>
              </a:tblGrid>
              <a:tr h="1232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организаций</a:t>
                      </a:r>
                      <a:endParaRPr lang="ru-KZ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проектов по ГФ</a:t>
                      </a:r>
                      <a:endParaRPr lang="ru-KZ" sz="1600" b="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проектов по ПЦФ</a:t>
                      </a:r>
                      <a:endParaRPr lang="ru-KZ" sz="1600" b="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проектов по коммерциализации</a:t>
                      </a:r>
                      <a:endParaRPr lang="ru-KZ" sz="1600" b="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проектов по внебюджет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ному финансированию</a:t>
                      </a:r>
                      <a:endParaRPr lang="ru-KZ" sz="16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615947"/>
                  </a:ext>
                </a:extLst>
              </a:tr>
              <a:tr h="583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  <a:endParaRPr lang="ru-KZ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KZ" sz="1600" b="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KZ" sz="1600" b="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600" b="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72" marR="364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579084"/>
                  </a:ext>
                </a:extLst>
              </a:tr>
            </a:tbl>
          </a:graphicData>
        </a:graphic>
      </p:graphicFrame>
      <p:pic>
        <p:nvPicPr>
          <p:cNvPr id="45" name="Picture 4">
            <a:extLst>
              <a:ext uri="{FF2B5EF4-FFF2-40B4-BE49-F238E27FC236}">
                <a16:creationId xmlns:a16="http://schemas.microsoft.com/office/drawing/2014/main" id="{42B77DFE-2B20-41C7-B7B7-5D9C467F72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221200" y="120965"/>
            <a:ext cx="871271" cy="871271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54C30693-D650-465B-9D36-047FA602364D}"/>
              </a:ext>
            </a:extLst>
          </p:cNvPr>
          <p:cNvSpPr txBox="1"/>
          <p:nvPr/>
        </p:nvSpPr>
        <p:spPr>
          <a:xfrm>
            <a:off x="12428032" y="632917"/>
            <a:ext cx="1914747" cy="34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https://is.ncste.kz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E005822-8F6F-43FB-81DC-ACDDD33D92B6}"/>
              </a:ext>
            </a:extLst>
          </p:cNvPr>
          <p:cNvSpPr txBox="1"/>
          <p:nvPr/>
        </p:nvSpPr>
        <p:spPr>
          <a:xfrm>
            <a:off x="14664025" y="460783"/>
            <a:ext cx="2454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446FFF-DCB6-4943-9743-EE17A1302F17}"/>
              </a:ext>
            </a:extLst>
          </p:cNvPr>
          <p:cNvSpPr txBox="1"/>
          <p:nvPr/>
        </p:nvSpPr>
        <p:spPr>
          <a:xfrm>
            <a:off x="12301108" y="5429239"/>
            <a:ext cx="5791363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проектов</a:t>
            </a:r>
            <a:endParaRPr lang="ru-RU" sz="2400" dirty="0"/>
          </a:p>
        </p:txBody>
      </p:sp>
      <p:sp>
        <p:nvSpPr>
          <p:cNvPr id="27" name="Стрелка: штриховая вправо 26">
            <a:extLst>
              <a:ext uri="{FF2B5EF4-FFF2-40B4-BE49-F238E27FC236}">
                <a16:creationId xmlns:a16="http://schemas.microsoft.com/office/drawing/2014/main" id="{440FB252-158A-4E4B-85BA-EB4083621CE5}"/>
              </a:ext>
            </a:extLst>
          </p:cNvPr>
          <p:cNvSpPr/>
          <p:nvPr/>
        </p:nvSpPr>
        <p:spPr>
          <a:xfrm rot="5400000">
            <a:off x="17390384" y="6178626"/>
            <a:ext cx="647872" cy="149028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6619585-1008-4A42-B1F6-BBD84E697B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809"/>
          <a:stretch/>
        </p:blipFill>
        <p:spPr>
          <a:xfrm>
            <a:off x="2919231" y="6062737"/>
            <a:ext cx="9182125" cy="36576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546777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851" r="41310" b="1851"/>
          <a:stretch>
            <a:fillRect/>
          </a:stretch>
        </p:blipFill>
        <p:spPr>
          <a:xfrm>
            <a:off x="-257378" y="0"/>
            <a:ext cx="9401378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257378" y="0"/>
            <a:ext cx="9401378" cy="10287000"/>
            <a:chOff x="0" y="0"/>
            <a:chExt cx="4285883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5883" cy="3656597"/>
            </a:xfrm>
            <a:custGeom>
              <a:avLst/>
              <a:gdLst/>
              <a:ahLst/>
              <a:cxnLst/>
              <a:rect l="l" t="t" r="r" b="b"/>
              <a:pathLst>
                <a:path w="4285883" h="3656597">
                  <a:moveTo>
                    <a:pt x="0" y="0"/>
                  </a:moveTo>
                  <a:lnTo>
                    <a:pt x="4285883" y="0"/>
                  </a:lnTo>
                  <a:lnTo>
                    <a:pt x="4285883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60000"/>
              </a:srgbClr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814042" y="2232014"/>
            <a:ext cx="7676425" cy="616333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l="l" t="t" r="r" b="b"/>
              <a:pathLst>
                <a:path w="2606040" h="79121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3"/>
              <a:stretch>
                <a:fillRect l="-6743" r="-6743"/>
              </a:stretch>
            </a:blip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22725" y="581802"/>
            <a:ext cx="1056498" cy="1056498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3873043-5D26-432F-87CA-55E87D50FBD6}"/>
              </a:ext>
            </a:extLst>
          </p:cNvPr>
          <p:cNvGrpSpPr/>
          <p:nvPr/>
        </p:nvGrpSpPr>
        <p:grpSpPr>
          <a:xfrm>
            <a:off x="16699751" y="8608390"/>
            <a:ext cx="1146864" cy="1146864"/>
            <a:chOff x="16898288" y="9090334"/>
            <a:chExt cx="1146864" cy="1146864"/>
          </a:xfrm>
        </p:grpSpPr>
        <p:grpSp>
          <p:nvGrpSpPr>
            <p:cNvPr id="11" name="Group 11"/>
            <p:cNvGrpSpPr/>
            <p:nvPr/>
          </p:nvGrpSpPr>
          <p:grpSpPr>
            <a:xfrm>
              <a:off x="16898288" y="9090334"/>
              <a:ext cx="1146864" cy="1146864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13C61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7053153" y="9245199"/>
              <a:ext cx="837135" cy="837135"/>
            </a:xfrm>
            <a:prstGeom prst="rect">
              <a:avLst/>
            </a:prstGeom>
          </p:spPr>
        </p:pic>
      </p:grpSp>
      <p:sp>
        <p:nvSpPr>
          <p:cNvPr id="25" name="TextBox 25"/>
          <p:cNvSpPr txBox="1"/>
          <p:nvPr/>
        </p:nvSpPr>
        <p:spPr>
          <a:xfrm>
            <a:off x="11017293" y="649483"/>
            <a:ext cx="5652641" cy="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1800" spc="57" dirty="0">
                <a:solidFill>
                  <a:srgbClr val="000000"/>
                </a:solidFill>
              </a:rPr>
              <a:t>НАЦИОНАЛЬНЫЙ ЦЕНТР ГОСУДАРСТВЕННОЙ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1800" spc="57" dirty="0">
                <a:solidFill>
                  <a:srgbClr val="000000"/>
                </a:solidFill>
              </a:rPr>
              <a:t>НАУЧНО-ТЕХНИЧЕСКОЙ ЭКСПЕРТИЗЫ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381677" y="8052421"/>
            <a:ext cx="1674168" cy="34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spc="57" dirty="0">
                <a:solidFill>
                  <a:srgbClr val="000000"/>
                </a:solidFill>
              </a:rPr>
              <a:t>www.ncste.kz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77E238-265D-483A-93D1-8D9DE52156FF}"/>
              </a:ext>
            </a:extLst>
          </p:cNvPr>
          <p:cNvSpPr txBox="1"/>
          <p:nvPr/>
        </p:nvSpPr>
        <p:spPr>
          <a:xfrm>
            <a:off x="9722725" y="4027588"/>
            <a:ext cx="806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80604020202020204" pitchFamily="34" charset="0"/>
                <a:cs typeface="Arial" panose="02080604020202020204" pitchFamily="34" charset="0"/>
              </a:rPr>
              <a:t>БЛАГОДАРЮ ЗА ВНИМАНИЕ !</a:t>
            </a:r>
          </a:p>
        </p:txBody>
      </p:sp>
      <p:sp>
        <p:nvSpPr>
          <p:cNvPr id="31" name="Прямоугольник 4">
            <a:extLst>
              <a:ext uri="{FF2B5EF4-FFF2-40B4-BE49-F238E27FC236}">
                <a16:creationId xmlns:a16="http://schemas.microsoft.com/office/drawing/2014/main" id="{2713C75E-C23E-432E-98CA-C376DA71A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3940" y="9181822"/>
            <a:ext cx="77677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г. Алматы, ул. </a:t>
            </a:r>
            <a:r>
              <a:rPr lang="ru-RU" altLang="ru-RU" sz="20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Богенбай</a:t>
            </a:r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батыра, 221, </a:t>
            </a:r>
          </a:p>
          <a:p>
            <a:pPr eaLnBrk="1" hangingPunct="1"/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тел.: 8 (727) 344 11 10, </a:t>
            </a:r>
            <a:r>
              <a:rPr lang="ru-RU" altLang="ru-RU" sz="20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</a:t>
            </a:r>
            <a:r>
              <a:rPr lang="ru-RU" altLang="ru-RU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400, 401, 402, 404, 419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4EAB47-F752-4AF6-B13B-2981565FDF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4230" y="6241166"/>
            <a:ext cx="3286125" cy="22764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6521" r="41310"/>
          <a:stretch>
            <a:fillRect/>
          </a:stretch>
        </p:blipFill>
        <p:spPr>
          <a:xfrm>
            <a:off x="-2781" y="-49580"/>
            <a:ext cx="4498582" cy="1033657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4647" y="-49580"/>
            <a:ext cx="4404701" cy="10287002"/>
            <a:chOff x="-1" y="-11864"/>
            <a:chExt cx="2596805" cy="3656597"/>
          </a:xfrm>
        </p:grpSpPr>
        <p:sp>
          <p:nvSpPr>
            <p:cNvPr id="4" name="Freeform 4"/>
            <p:cNvSpPr/>
            <p:nvPr/>
          </p:nvSpPr>
          <p:spPr>
            <a:xfrm>
              <a:off x="-1" y="-11864"/>
              <a:ext cx="2596805" cy="3656597"/>
            </a:xfrm>
            <a:custGeom>
              <a:avLst/>
              <a:gdLst/>
              <a:ahLst/>
              <a:cxnLst/>
              <a:rect l="l" t="t" r="r" b="b"/>
              <a:pathLst>
                <a:path w="2596805" h="3656597">
                  <a:moveTo>
                    <a:pt x="0" y="0"/>
                  </a:moveTo>
                  <a:lnTo>
                    <a:pt x="2596805" y="0"/>
                  </a:lnTo>
                  <a:lnTo>
                    <a:pt x="2596805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70980"/>
              </a:srgbClr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1F554F-3A58-4CBE-B8F9-39D0BE7BC5DB}"/>
              </a:ext>
            </a:extLst>
          </p:cNvPr>
          <p:cNvSpPr txBox="1"/>
          <p:nvPr/>
        </p:nvSpPr>
        <p:spPr>
          <a:xfrm>
            <a:off x="244223" y="3385761"/>
            <a:ext cx="4060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spc="51" dirty="0">
                <a:solidFill>
                  <a:srgbClr val="FFFFFF"/>
                </a:solidFill>
                <a:latin typeface="Calibri"/>
                <a:cs typeface="Rubik" pitchFamily="2" charset="-79"/>
              </a:rPr>
              <a:t>ГОСУДАРСТВЕННЫЙ УЧЁТ ПРОЕКТОВ И ПРОГРАММ, ФИНАНСИРУЕМЫХ ИЗ ГОСУДАРСТВЕННОГО БЮДЖЕТА,  ОТЧЕТОВ ПО ИХ ВЫПОЛНЕНИЮ, ДИССЕРТАЦИЙ PhD, ЗАЩИЩЕННЫХ В РЕСПУБЛИКЕ КАЗАХСТАН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7645998" y="144020"/>
            <a:ext cx="9595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393335" y="101118"/>
            <a:ext cx="667447" cy="66744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5400000">
            <a:off x="-1839702" y="2313198"/>
            <a:ext cx="8153400" cy="4060404"/>
            <a:chOff x="0" y="0"/>
            <a:chExt cx="6345715" cy="95190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7CBA918-626B-4014-8AB5-D51C813A16C0}"/>
              </a:ext>
            </a:extLst>
          </p:cNvPr>
          <p:cNvSpPr/>
          <p:nvPr/>
        </p:nvSpPr>
        <p:spPr>
          <a:xfrm>
            <a:off x="379896" y="574570"/>
            <a:ext cx="3582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20">
                <a:solidFill>
                  <a:schemeClr val="bg1"/>
                </a:solidFill>
              </a:rPr>
              <a:t>НОРМАТИВНЫЕ</a:t>
            </a:r>
            <a:r>
              <a:rPr lang="ru-RU" sz="3200" b="1" spc="-80">
                <a:solidFill>
                  <a:schemeClr val="bg1"/>
                </a:solidFill>
              </a:rPr>
              <a:t> </a:t>
            </a:r>
            <a:r>
              <a:rPr lang="ru-RU" sz="3200" b="1" spc="-10">
                <a:solidFill>
                  <a:schemeClr val="bg1"/>
                </a:solidFill>
              </a:rPr>
              <a:t>ПРАВОВЫЕ</a:t>
            </a:r>
            <a:r>
              <a:rPr lang="ru-RU" sz="3200" b="1" spc="-80">
                <a:solidFill>
                  <a:schemeClr val="bg1"/>
                </a:solidFill>
              </a:rPr>
              <a:t> </a:t>
            </a:r>
            <a:r>
              <a:rPr lang="ru-RU" sz="3200" b="1">
                <a:solidFill>
                  <a:schemeClr val="bg1"/>
                </a:solidFill>
              </a:rPr>
              <a:t>АКТЫ</a:t>
            </a:r>
            <a:r>
              <a:rPr lang="ru-RU" sz="3200" b="1" spc="-80">
                <a:solidFill>
                  <a:schemeClr val="bg1"/>
                </a:solidFill>
              </a:rPr>
              <a:t> </a:t>
            </a:r>
            <a:endParaRPr lang="ru-KZ" sz="3200" b="1">
              <a:solidFill>
                <a:schemeClr val="bg1"/>
              </a:solidFill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FA2AB4D3-DB77-4A37-8334-B04B068BF84E}"/>
              </a:ext>
            </a:extLst>
          </p:cNvPr>
          <p:cNvGrpSpPr/>
          <p:nvPr/>
        </p:nvGrpSpPr>
        <p:grpSpPr>
          <a:xfrm>
            <a:off x="4694454" y="861364"/>
            <a:ext cx="13240154" cy="9006536"/>
            <a:chOff x="4719951" y="963930"/>
            <a:chExt cx="13240154" cy="9006536"/>
          </a:xfrm>
          <a:solidFill>
            <a:srgbClr val="C9D4D9"/>
          </a:solidFill>
        </p:grpSpPr>
        <p:grpSp>
          <p:nvGrpSpPr>
            <p:cNvPr id="39" name="Group 3">
              <a:extLst>
                <a:ext uri="{FF2B5EF4-FFF2-40B4-BE49-F238E27FC236}">
                  <a16:creationId xmlns:a16="http://schemas.microsoft.com/office/drawing/2014/main" id="{0A8743ED-08FE-4245-9C38-F092710ACD7D}"/>
                </a:ext>
              </a:extLst>
            </p:cNvPr>
            <p:cNvGrpSpPr/>
            <p:nvPr/>
          </p:nvGrpSpPr>
          <p:grpSpPr>
            <a:xfrm>
              <a:off x="4719951" y="963930"/>
              <a:ext cx="13240154" cy="1182161"/>
              <a:chOff x="-3595" y="6740840"/>
              <a:chExt cx="2596805" cy="3143495"/>
            </a:xfrm>
            <a:grpFill/>
          </p:grpSpPr>
          <p:sp>
            <p:nvSpPr>
              <p:cNvPr id="40" name="Freeform 4">
                <a:extLst>
                  <a:ext uri="{FF2B5EF4-FFF2-40B4-BE49-F238E27FC236}">
                    <a16:creationId xmlns:a16="http://schemas.microsoft.com/office/drawing/2014/main" id="{8FDBE158-2056-47C4-910C-688E36E8EC79}"/>
                  </a:ext>
                </a:extLst>
              </p:cNvPr>
              <p:cNvSpPr/>
              <p:nvPr/>
            </p:nvSpPr>
            <p:spPr>
              <a:xfrm>
                <a:off x="-3595" y="6740840"/>
                <a:ext cx="2596805" cy="3143495"/>
              </a:xfrm>
              <a:custGeom>
                <a:avLst/>
                <a:gdLst/>
                <a:ahLst/>
                <a:cxnLst/>
                <a:rect l="l" t="t" r="r" b="b"/>
                <a:pathLst>
                  <a:path w="2596805" h="3656597">
                    <a:moveTo>
                      <a:pt x="0" y="0"/>
                    </a:moveTo>
                    <a:lnTo>
                      <a:pt x="2596805" y="0"/>
                    </a:lnTo>
                    <a:lnTo>
                      <a:pt x="2596805" y="3656597"/>
                    </a:lnTo>
                    <a:lnTo>
                      <a:pt x="0" y="3656597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ru-RU" dirty="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7639A6-F2C6-410A-8794-DB3EDED28F7D}"/>
                </a:ext>
              </a:extLst>
            </p:cNvPr>
            <p:cNvSpPr txBox="1"/>
            <p:nvPr/>
          </p:nvSpPr>
          <p:spPr>
            <a:xfrm>
              <a:off x="4864996" y="1154385"/>
              <a:ext cx="12774058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Закон Республики Казахстан «О науке и технологической политике» от 1 июля 2024 года 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№ 103-VIII </a:t>
              </a:r>
              <a:r>
                <a:rPr lang="ru-RU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ЗРК7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22D49EE6-53FB-4FAC-A191-7459BD3053E8}"/>
                </a:ext>
              </a:extLst>
            </p:cNvPr>
            <p:cNvGrpSpPr/>
            <p:nvPr/>
          </p:nvGrpSpPr>
          <p:grpSpPr>
            <a:xfrm>
              <a:off x="4719951" y="2474677"/>
              <a:ext cx="13240154" cy="2500160"/>
              <a:chOff x="-3595" y="7957042"/>
              <a:chExt cx="2596805" cy="6648198"/>
            </a:xfrm>
            <a:grpFill/>
          </p:grpSpPr>
          <p:sp>
            <p:nvSpPr>
              <p:cNvPr id="42" name="Freeform 4">
                <a:extLst>
                  <a:ext uri="{FF2B5EF4-FFF2-40B4-BE49-F238E27FC236}">
                    <a16:creationId xmlns:a16="http://schemas.microsoft.com/office/drawing/2014/main" id="{19689334-9143-40BD-87E4-CC29A6115224}"/>
                  </a:ext>
                </a:extLst>
              </p:cNvPr>
              <p:cNvSpPr/>
              <p:nvPr/>
            </p:nvSpPr>
            <p:spPr>
              <a:xfrm>
                <a:off x="-3595" y="7957042"/>
                <a:ext cx="2596805" cy="6648198"/>
              </a:xfrm>
              <a:custGeom>
                <a:avLst/>
                <a:gdLst/>
                <a:ahLst/>
                <a:cxnLst/>
                <a:rect l="l" t="t" r="r" b="b"/>
                <a:pathLst>
                  <a:path w="2596805" h="3656597">
                    <a:moveTo>
                      <a:pt x="0" y="0"/>
                    </a:moveTo>
                    <a:lnTo>
                      <a:pt x="2596805" y="0"/>
                    </a:lnTo>
                    <a:lnTo>
                      <a:pt x="2596805" y="3656597"/>
                    </a:lnTo>
                    <a:lnTo>
                      <a:pt x="0" y="3656597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ru-RU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2C6E1D-6CAF-4D2D-9619-A96CC3913067}"/>
                </a:ext>
              </a:extLst>
            </p:cNvPr>
            <p:cNvSpPr txBox="1"/>
            <p:nvPr/>
          </p:nvSpPr>
          <p:spPr>
            <a:xfrm>
              <a:off x="4953000" y="2714512"/>
              <a:ext cx="12774058" cy="230832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Правила государственного учета научных, научно-технических проектов и программ, проектов коммерциализации результатов научной и (или) научно-технической деятельности,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финансируемых за счет бюджетных средств, а также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из средств недропользователей в рамках обязательств недропользователей в области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науки, и отчетов по их выполнению  </a:t>
              </a:r>
            </a:p>
            <a:p>
              <a:r>
                <a:rPr lang="ru-RU" sz="2400" b="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(Приказ Министра науки и высшего образования РК от 31.12.2024 г. </a:t>
              </a:r>
              <a:r>
                <a:rPr lang="ru-RU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№630)</a:t>
              </a:r>
            </a:p>
          </p:txBody>
        </p:sp>
        <p:grpSp>
          <p:nvGrpSpPr>
            <p:cNvPr id="43" name="Group 3">
              <a:extLst>
                <a:ext uri="{FF2B5EF4-FFF2-40B4-BE49-F238E27FC236}">
                  <a16:creationId xmlns:a16="http://schemas.microsoft.com/office/drawing/2014/main" id="{3CBB2786-A088-4EC6-B47E-BF39583E38E2}"/>
                </a:ext>
              </a:extLst>
            </p:cNvPr>
            <p:cNvGrpSpPr/>
            <p:nvPr/>
          </p:nvGrpSpPr>
          <p:grpSpPr>
            <a:xfrm>
              <a:off x="4719951" y="5415254"/>
              <a:ext cx="13240154" cy="2693756"/>
              <a:chOff x="-3595" y="7957042"/>
              <a:chExt cx="2596805" cy="6648198"/>
            </a:xfrm>
            <a:grpFill/>
          </p:grpSpPr>
          <p:sp>
            <p:nvSpPr>
              <p:cNvPr id="44" name="Freeform 4">
                <a:extLst>
                  <a:ext uri="{FF2B5EF4-FFF2-40B4-BE49-F238E27FC236}">
                    <a16:creationId xmlns:a16="http://schemas.microsoft.com/office/drawing/2014/main" id="{2C2D11FB-5F1C-48FB-AC71-95E0C50B0D83}"/>
                  </a:ext>
                </a:extLst>
              </p:cNvPr>
              <p:cNvSpPr/>
              <p:nvPr/>
            </p:nvSpPr>
            <p:spPr>
              <a:xfrm>
                <a:off x="-3595" y="7957042"/>
                <a:ext cx="2596805" cy="6648198"/>
              </a:xfrm>
              <a:custGeom>
                <a:avLst/>
                <a:gdLst/>
                <a:ahLst/>
                <a:cxnLst/>
                <a:rect l="l" t="t" r="r" b="b"/>
                <a:pathLst>
                  <a:path w="2596805" h="3656597">
                    <a:moveTo>
                      <a:pt x="0" y="0"/>
                    </a:moveTo>
                    <a:lnTo>
                      <a:pt x="2596805" y="0"/>
                    </a:lnTo>
                    <a:lnTo>
                      <a:pt x="2596805" y="3656597"/>
                    </a:lnTo>
                    <a:lnTo>
                      <a:pt x="0" y="3656597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ru-RU" dirty="0"/>
              </a:p>
            </p:txBody>
          </p:sp>
        </p:grp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47B1831-7029-41BC-B2F9-43E6388AD134}"/>
                </a:ext>
              </a:extLst>
            </p:cNvPr>
            <p:cNvSpPr/>
            <p:nvPr/>
          </p:nvSpPr>
          <p:spPr>
            <a:xfrm>
              <a:off x="5027751" y="5463253"/>
              <a:ext cx="11763695" cy="267765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Правил базового и программно-целевого финансирования научной и (или) научно-технической деятельности, грантового финансирования научной и (или) научно-технической деятельности и коммерциализации результатов научной и (или) научно-технической деятельности, финансирования научных организаций, осуществляющих фундаментальные научные исследования</a:t>
              </a:r>
            </a:p>
            <a:p>
              <a:r>
                <a:rPr lang="ru-RU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(приказ и.о. Министра науки и высшего образования Республики Казахстан от 6 ноября 2023 года № 563) </a:t>
              </a:r>
              <a:endParaRPr lang="ru-KZ" sz="2400"/>
            </a:p>
          </p:txBody>
        </p:sp>
        <p:grpSp>
          <p:nvGrpSpPr>
            <p:cNvPr id="46" name="Group 3">
              <a:extLst>
                <a:ext uri="{FF2B5EF4-FFF2-40B4-BE49-F238E27FC236}">
                  <a16:creationId xmlns:a16="http://schemas.microsoft.com/office/drawing/2014/main" id="{06708F41-E5D2-4626-96BB-B61C9B53CCAF}"/>
                </a:ext>
              </a:extLst>
            </p:cNvPr>
            <p:cNvGrpSpPr/>
            <p:nvPr/>
          </p:nvGrpSpPr>
          <p:grpSpPr>
            <a:xfrm>
              <a:off x="4719951" y="8430463"/>
              <a:ext cx="13240154" cy="1540003"/>
              <a:chOff x="-3595" y="7957042"/>
              <a:chExt cx="2596805" cy="6648198"/>
            </a:xfrm>
            <a:grpFill/>
          </p:grpSpPr>
          <p:sp>
            <p:nvSpPr>
              <p:cNvPr id="47" name="Freeform 4">
                <a:extLst>
                  <a:ext uri="{FF2B5EF4-FFF2-40B4-BE49-F238E27FC236}">
                    <a16:creationId xmlns:a16="http://schemas.microsoft.com/office/drawing/2014/main" id="{F796E417-0D27-4753-A3AD-0ACCFEB5710E}"/>
                  </a:ext>
                </a:extLst>
              </p:cNvPr>
              <p:cNvSpPr/>
              <p:nvPr/>
            </p:nvSpPr>
            <p:spPr>
              <a:xfrm>
                <a:off x="-3595" y="7957042"/>
                <a:ext cx="2596805" cy="6648198"/>
              </a:xfrm>
              <a:custGeom>
                <a:avLst/>
                <a:gdLst/>
                <a:ahLst/>
                <a:cxnLst/>
                <a:rect l="l" t="t" r="r" b="b"/>
                <a:pathLst>
                  <a:path w="2596805" h="3656597">
                    <a:moveTo>
                      <a:pt x="0" y="0"/>
                    </a:moveTo>
                    <a:lnTo>
                      <a:pt x="2596805" y="0"/>
                    </a:lnTo>
                    <a:lnTo>
                      <a:pt x="2596805" y="3656597"/>
                    </a:lnTo>
                    <a:lnTo>
                      <a:pt x="0" y="3656597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ru-RU" dirty="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270B3A-E2DF-48A0-841B-8BA9D1ABC2B1}"/>
                </a:ext>
              </a:extLst>
            </p:cNvPr>
            <p:cNvSpPr txBox="1"/>
            <p:nvPr/>
          </p:nvSpPr>
          <p:spPr>
            <a:xfrm>
              <a:off x="5027751" y="8595003"/>
              <a:ext cx="12624555" cy="120032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Правила государственной регистрации диссертаций, защищенных на соискание степени доктора философии (PhD), доктора по профилю» </a:t>
              </a:r>
            </a:p>
            <a:p>
              <a:r>
                <a:rPr lang="ru-RU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(Приказ </a:t>
              </a:r>
              <a:r>
                <a:rPr lang="ru-RU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Министра науки и высшего образования РК от 1.10.2024 г. № 472)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840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трелка: пятиугольник 38">
            <a:extLst>
              <a:ext uri="{FF2B5EF4-FFF2-40B4-BE49-F238E27FC236}">
                <a16:creationId xmlns:a16="http://schemas.microsoft.com/office/drawing/2014/main" id="{AC25CBCB-6110-4F22-AF9E-6C06CCDE979F}"/>
              </a:ext>
            </a:extLst>
          </p:cNvPr>
          <p:cNvSpPr/>
          <p:nvPr/>
        </p:nvSpPr>
        <p:spPr>
          <a:xfrm>
            <a:off x="982886" y="8753757"/>
            <a:ext cx="6838620" cy="1374314"/>
          </a:xfrm>
          <a:prstGeom prst="homePlate">
            <a:avLst/>
          </a:prstGeom>
          <a:solidFill>
            <a:srgbClr val="C9D4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38" name="Стрелка: пятиугольник 37">
            <a:extLst>
              <a:ext uri="{FF2B5EF4-FFF2-40B4-BE49-F238E27FC236}">
                <a16:creationId xmlns:a16="http://schemas.microsoft.com/office/drawing/2014/main" id="{798E76AB-2801-4BD6-91A2-A4ACF0FB6331}"/>
              </a:ext>
            </a:extLst>
          </p:cNvPr>
          <p:cNvSpPr/>
          <p:nvPr/>
        </p:nvSpPr>
        <p:spPr>
          <a:xfrm>
            <a:off x="920169" y="6797338"/>
            <a:ext cx="6936270" cy="1374314"/>
          </a:xfrm>
          <a:prstGeom prst="homePlate">
            <a:avLst/>
          </a:prstGeom>
          <a:solidFill>
            <a:srgbClr val="C9D4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37" name="Стрелка: пятиугольник 36">
            <a:extLst>
              <a:ext uri="{FF2B5EF4-FFF2-40B4-BE49-F238E27FC236}">
                <a16:creationId xmlns:a16="http://schemas.microsoft.com/office/drawing/2014/main" id="{A2F3086E-D25A-4C03-AEE7-F0C107BD25A6}"/>
              </a:ext>
            </a:extLst>
          </p:cNvPr>
          <p:cNvSpPr/>
          <p:nvPr/>
        </p:nvSpPr>
        <p:spPr>
          <a:xfrm>
            <a:off x="920169" y="4474662"/>
            <a:ext cx="7212824" cy="1983316"/>
          </a:xfrm>
          <a:prstGeom prst="homePlate">
            <a:avLst/>
          </a:prstGeom>
          <a:solidFill>
            <a:srgbClr val="C9D4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2" name="Стрелка: пятиугольник 11">
            <a:extLst>
              <a:ext uri="{FF2B5EF4-FFF2-40B4-BE49-F238E27FC236}">
                <a16:creationId xmlns:a16="http://schemas.microsoft.com/office/drawing/2014/main" id="{178B9293-E9D9-4CB6-A8D9-FBF6FFA0C6B1}"/>
              </a:ext>
            </a:extLst>
          </p:cNvPr>
          <p:cNvSpPr/>
          <p:nvPr/>
        </p:nvSpPr>
        <p:spPr>
          <a:xfrm>
            <a:off x="1025004" y="1975086"/>
            <a:ext cx="6911325" cy="2147708"/>
          </a:xfrm>
          <a:prstGeom prst="homePlate">
            <a:avLst/>
          </a:prstGeom>
          <a:solidFill>
            <a:srgbClr val="C9D4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1F554F-3A58-4CBE-B8F9-39D0BE7BC5DB}"/>
              </a:ext>
            </a:extLst>
          </p:cNvPr>
          <p:cNvSpPr txBox="1"/>
          <p:nvPr/>
        </p:nvSpPr>
        <p:spPr>
          <a:xfrm>
            <a:off x="1286310" y="2331276"/>
            <a:ext cx="59133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30 (тридцати) календарных дней со дня начала финансирования </a:t>
            </a:r>
            <a:endParaRPr lang="ru-RU" sz="2800" b="1" spc="51" dirty="0">
              <a:latin typeface="Calibri"/>
              <a:cs typeface="Rubik" pitchFamily="2" charset="-79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12649664" y="183777"/>
            <a:ext cx="4591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393335" y="101118"/>
            <a:ext cx="667447" cy="66744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7999783" y="9510394"/>
            <a:ext cx="173857" cy="4326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9"/>
              </a:lnSpc>
            </a:pPr>
            <a:r>
              <a:rPr lang="en-US" sz="2528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4EB7808C-3C0D-41C7-B6B2-C1CE6AB067EA}"/>
              </a:ext>
            </a:extLst>
          </p:cNvPr>
          <p:cNvSpPr/>
          <p:nvPr/>
        </p:nvSpPr>
        <p:spPr>
          <a:xfrm>
            <a:off x="8133607" y="1398110"/>
            <a:ext cx="10040033" cy="13902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6F196A3-1FD5-4657-924B-1C5822A98A9C}"/>
              </a:ext>
            </a:extLst>
          </p:cNvPr>
          <p:cNvSpPr txBox="1"/>
          <p:nvPr/>
        </p:nvSpPr>
        <p:spPr>
          <a:xfrm>
            <a:off x="8440498" y="1527539"/>
            <a:ext cx="8728863" cy="107721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научной, научно-технической программы (НТП)</a:t>
            </a:r>
          </a:p>
        </p:txBody>
      </p:sp>
      <p:sp>
        <p:nvSpPr>
          <p:cNvPr id="81" name="Прямоугольник: скругленные противолежащие углы 80">
            <a:extLst>
              <a:ext uri="{FF2B5EF4-FFF2-40B4-BE49-F238E27FC236}">
                <a16:creationId xmlns:a16="http://schemas.microsoft.com/office/drawing/2014/main" id="{DF24C06E-D010-45F8-A225-3FB1FB5E9FB0}"/>
              </a:ext>
            </a:extLst>
          </p:cNvPr>
          <p:cNvSpPr/>
          <p:nvPr/>
        </p:nvSpPr>
        <p:spPr>
          <a:xfrm>
            <a:off x="8070554" y="3001351"/>
            <a:ext cx="10052375" cy="1077218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2" name="Прямоугольник: скругленные противолежащие углы 81">
            <a:extLst>
              <a:ext uri="{FF2B5EF4-FFF2-40B4-BE49-F238E27FC236}">
                <a16:creationId xmlns:a16="http://schemas.microsoft.com/office/drawing/2014/main" id="{2F806948-B8B8-448A-8E96-AB7B18881CA6}"/>
              </a:ext>
            </a:extLst>
          </p:cNvPr>
          <p:cNvSpPr/>
          <p:nvPr/>
        </p:nvSpPr>
        <p:spPr>
          <a:xfrm>
            <a:off x="8180114" y="4720455"/>
            <a:ext cx="10052375" cy="1238298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3" name="Прямоугольник: скругленные противолежащие углы 82">
            <a:extLst>
              <a:ext uri="{FF2B5EF4-FFF2-40B4-BE49-F238E27FC236}">
                <a16:creationId xmlns:a16="http://schemas.microsoft.com/office/drawing/2014/main" id="{75DB58BA-0F56-4D03-B09F-2EF757D25A09}"/>
              </a:ext>
            </a:extLst>
          </p:cNvPr>
          <p:cNvSpPr/>
          <p:nvPr/>
        </p:nvSpPr>
        <p:spPr>
          <a:xfrm>
            <a:off x="7998427" y="6709720"/>
            <a:ext cx="10203850" cy="1238298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B1C02A8-93FB-47DE-964E-9E73B63FBD9F}"/>
              </a:ext>
            </a:extLst>
          </p:cNvPr>
          <p:cNvSpPr txBox="1"/>
          <p:nvPr/>
        </p:nvSpPr>
        <p:spPr>
          <a:xfrm>
            <a:off x="8916299" y="3176800"/>
            <a:ext cx="7777260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проектов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6" name="Прямоугольник: скругленные противолежащие углы 85">
            <a:extLst>
              <a:ext uri="{FF2B5EF4-FFF2-40B4-BE49-F238E27FC236}">
                <a16:creationId xmlns:a16="http://schemas.microsoft.com/office/drawing/2014/main" id="{96861771-209C-4B22-A4CD-68D2230BDAB0}"/>
              </a:ext>
            </a:extLst>
          </p:cNvPr>
          <p:cNvSpPr/>
          <p:nvPr/>
        </p:nvSpPr>
        <p:spPr>
          <a:xfrm>
            <a:off x="7978448" y="8568684"/>
            <a:ext cx="10203850" cy="1374314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</a:t>
            </a:r>
            <a:r>
              <a:rPr lang="ru-RU" sz="3000" b="1" spc="5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диссертаций PhD, защищенных в Республике Казахстан</a:t>
            </a:r>
            <a:endParaRPr lang="ru-KZ" sz="3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B218F50-57A7-45AB-B070-D682211A862F}"/>
              </a:ext>
            </a:extLst>
          </p:cNvPr>
          <p:cNvSpPr txBox="1"/>
          <p:nvPr/>
        </p:nvSpPr>
        <p:spPr>
          <a:xfrm>
            <a:off x="8274356" y="4840661"/>
            <a:ext cx="9812354" cy="10156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Государственный учет отчетов по выполнению научных </a:t>
            </a:r>
            <a:r>
              <a:rPr lang="ru-RU" sz="3000" b="1" spc="5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и программ</a:t>
            </a:r>
            <a:endParaRPr lang="ru-RU" sz="30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D07F203-C8C5-4CBE-A5AA-3F3DA311B2C2}"/>
              </a:ext>
            </a:extLst>
          </p:cNvPr>
          <p:cNvSpPr txBox="1"/>
          <p:nvPr/>
        </p:nvSpPr>
        <p:spPr>
          <a:xfrm>
            <a:off x="8278757" y="6757962"/>
            <a:ext cx="9572107" cy="107721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кратких сведений о реализации проекта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AE9914-B010-414D-958A-59FDCC435728}"/>
              </a:ext>
            </a:extLst>
          </p:cNvPr>
          <p:cNvSpPr/>
          <p:nvPr/>
        </p:nvSpPr>
        <p:spPr>
          <a:xfrm>
            <a:off x="982886" y="4802524"/>
            <a:ext cx="700656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6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Итоговые отчеты о научной и (или) научно-технической деятельности (по завершении проекта) не позднее 1 ноября текущего отчетного года.</a:t>
            </a:r>
            <a:endParaRPr lang="ru-KZ" sz="2600" b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C56981-9457-4B18-B3E3-9D17500704DF}"/>
              </a:ext>
            </a:extLst>
          </p:cNvPr>
          <p:cNvSpPr/>
          <p:nvPr/>
        </p:nvSpPr>
        <p:spPr>
          <a:xfrm>
            <a:off x="1286239" y="7033260"/>
            <a:ext cx="63762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позднее 15 ноября текущего отчетного года.</a:t>
            </a:r>
            <a:endParaRPr lang="ru-KZ" sz="2800" b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4E5C78-57A6-4101-A068-CF144A4D5D7C}"/>
              </a:ext>
            </a:extLst>
          </p:cNvPr>
          <p:cNvSpPr/>
          <p:nvPr/>
        </p:nvSpPr>
        <p:spPr>
          <a:xfrm>
            <a:off x="1552512" y="8963860"/>
            <a:ext cx="58563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7 (семи) календарных дней после защиты диссертации</a:t>
            </a:r>
            <a:endParaRPr lang="ru-KZ" sz="2800" b="1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E949E5-A9B4-4A80-AABE-678B66B08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65" y="117541"/>
            <a:ext cx="5001764" cy="17467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2C85A8D-8447-4D82-9F2B-1BA206710F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98"/>
          <a:stretch/>
        </p:blipFill>
        <p:spPr>
          <a:xfrm>
            <a:off x="5340229" y="275073"/>
            <a:ext cx="4334621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61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6521" r="41310"/>
          <a:stretch>
            <a:fillRect/>
          </a:stretch>
        </p:blipFill>
        <p:spPr>
          <a:xfrm>
            <a:off x="-2781" y="-49580"/>
            <a:ext cx="6229220" cy="1033657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60882" y="0"/>
            <a:ext cx="6242245" cy="10286999"/>
            <a:chOff x="0" y="0"/>
            <a:chExt cx="2596805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96805" cy="3656597"/>
            </a:xfrm>
            <a:custGeom>
              <a:avLst/>
              <a:gdLst/>
              <a:ahLst/>
              <a:cxnLst/>
              <a:rect l="l" t="t" r="r" b="b"/>
              <a:pathLst>
                <a:path w="2596805" h="3656597">
                  <a:moveTo>
                    <a:pt x="0" y="0"/>
                  </a:moveTo>
                  <a:lnTo>
                    <a:pt x="2596805" y="0"/>
                  </a:lnTo>
                  <a:lnTo>
                    <a:pt x="2596805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70980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 rot="5400000">
            <a:off x="5769681" y="2204315"/>
            <a:ext cx="7899714" cy="6462888"/>
            <a:chOff x="0" y="0"/>
            <a:chExt cx="12578357" cy="121691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78357" cy="12169103"/>
            </a:xfrm>
            <a:custGeom>
              <a:avLst/>
              <a:gdLst/>
              <a:ahLst/>
              <a:cxnLst/>
              <a:rect l="l" t="t" r="r" b="b"/>
              <a:pathLst>
                <a:path w="12578357" h="12169103">
                  <a:moveTo>
                    <a:pt x="12578357" y="279400"/>
                  </a:moveTo>
                  <a:lnTo>
                    <a:pt x="12578357" y="0"/>
                  </a:lnTo>
                  <a:lnTo>
                    <a:pt x="0" y="0"/>
                  </a:lnTo>
                  <a:lnTo>
                    <a:pt x="0" y="12169103"/>
                  </a:lnTo>
                  <a:lnTo>
                    <a:pt x="12578357" y="12169103"/>
                  </a:lnTo>
                  <a:lnTo>
                    <a:pt x="12578357" y="279400"/>
                  </a:lnTo>
                  <a:close/>
                  <a:moveTo>
                    <a:pt x="12499617" y="279400"/>
                  </a:moveTo>
                  <a:lnTo>
                    <a:pt x="12499617" y="12090363"/>
                  </a:lnTo>
                  <a:lnTo>
                    <a:pt x="78740" y="12090363"/>
                  </a:lnTo>
                  <a:lnTo>
                    <a:pt x="78740" y="78740"/>
                  </a:lnTo>
                  <a:lnTo>
                    <a:pt x="12499617" y="78740"/>
                  </a:lnTo>
                  <a:lnTo>
                    <a:pt x="12499617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13792200" y="290911"/>
            <a:ext cx="2454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633472" y="114300"/>
            <a:ext cx="1091886" cy="109188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5400000">
            <a:off x="607308" y="1543822"/>
            <a:ext cx="5654032" cy="6827748"/>
            <a:chOff x="0" y="0"/>
            <a:chExt cx="6345715" cy="95190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4DF76F2-B15E-46C4-A079-7152D685AA88}"/>
              </a:ext>
            </a:extLst>
          </p:cNvPr>
          <p:cNvSpPr txBox="1">
            <a:spLocks/>
          </p:cNvSpPr>
          <p:nvPr/>
        </p:nvSpPr>
        <p:spPr>
          <a:xfrm>
            <a:off x="406027" y="3233256"/>
            <a:ext cx="5494464" cy="417703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8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+mj-lt"/>
              </a:rPr>
              <a:t>ГОСУДАРСТВЕННЫЙ УЧЁТ ПРОЕКТОВ И ПРОГРАММ, ФИНАНСИРУЕМЫХ ИЗ ГОСУДАРСТВЕННОГО БЮДЖЕТА,  ОТЧЕТОВ ПО ИХ ВЫПОЛНЕНИЮ, 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ДИССЕРТАЦИЙ PhD, ЗАЩИЩЕННЫХ В РЕСПУБЛИКЕ КАЗАХСТАН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Объект 11">
            <a:extLst>
              <a:ext uri="{FF2B5EF4-FFF2-40B4-BE49-F238E27FC236}">
                <a16:creationId xmlns:a16="http://schemas.microsoft.com/office/drawing/2014/main" id="{18470732-A598-4F47-82E3-9E7923C3C621}"/>
              </a:ext>
            </a:extLst>
          </p:cNvPr>
          <p:cNvSpPr txBox="1">
            <a:spLocks/>
          </p:cNvSpPr>
          <p:nvPr/>
        </p:nvSpPr>
        <p:spPr>
          <a:xfrm>
            <a:off x="6757483" y="2093288"/>
            <a:ext cx="5884784" cy="6684942"/>
          </a:xfrm>
          <a:prstGeom prst="rect">
            <a:avLst/>
          </a:prstGeom>
        </p:spPr>
        <p:txBody>
          <a:bodyPr rtlCol="0"/>
          <a:lstStyle>
            <a:lvl1pPr marL="342909" indent="-342909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6" algn="l" defTabSz="9144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1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4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   </a:t>
            </a:r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106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</a:rPr>
              <a:t>научных, 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научно-  </a:t>
            </a:r>
          </a:p>
          <a:p>
            <a:pPr marL="285750" indent="-285750"/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   технических программ;</a:t>
            </a:r>
          </a:p>
          <a:p>
            <a:pPr marL="285750" indent="-285750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    </a:t>
            </a:r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1121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научных, научно-    </a:t>
            </a:r>
          </a:p>
          <a:p>
            <a:pPr marL="285750" indent="-285750"/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    технических проектов;</a:t>
            </a:r>
          </a:p>
          <a:p>
            <a:pPr marL="285750" indent="-285750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    </a:t>
            </a:r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1722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отчета по научным    </a:t>
            </a:r>
          </a:p>
          <a:p>
            <a:pPr marL="0" indent="0">
              <a:buNone/>
            </a:pP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проектам;</a:t>
            </a:r>
          </a:p>
          <a:p>
            <a:pPr marL="285750" indent="-285750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  <a:sym typeface="+mn-ea"/>
            </a:endParaRPr>
          </a:p>
          <a:p>
            <a:pPr marL="285750" indent="-285750"/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20</a:t>
            </a:r>
            <a:r>
              <a:rPr lang="en-US" altLang="en-US" sz="2400" b="1" cap="all" spc="200" dirty="0">
                <a:solidFill>
                  <a:srgbClr val="FF0000"/>
                </a:solidFill>
                <a:sym typeface="+mn-ea"/>
              </a:rPr>
              <a:t>72</a:t>
            </a:r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 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кратких сведений о реализации проектов</a:t>
            </a:r>
          </a:p>
          <a:p>
            <a:pPr marL="285750" indent="-285750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  <a:sym typeface="+mn-ea"/>
            </a:endParaRPr>
          </a:p>
          <a:p>
            <a:pPr marL="285750" indent="-285750"/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142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 </a:t>
            </a:r>
            <a:r>
              <a:rPr lang="ru-RU" altLang="en-US" sz="2400" b="1" cap="all" spc="200" dirty="0">
                <a:solidFill>
                  <a:schemeClr val="tx2"/>
                </a:solidFill>
                <a:sym typeface="+mn-ea"/>
              </a:rPr>
              <a:t>результатов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научной и(или) научно-технической деятельности;</a:t>
            </a:r>
          </a:p>
          <a:p>
            <a:pPr marL="285750" indent="-285750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  <a:sym typeface="+mn-ea"/>
            </a:endParaRPr>
          </a:p>
          <a:p>
            <a:pPr marL="285750" indent="-285750"/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981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диссертация </a:t>
            </a:r>
            <a:r>
              <a:rPr lang="en-US" altLang="en-US" sz="2400" b="1" cap="all" spc="200" dirty="0">
                <a:solidFill>
                  <a:schemeClr val="accent1">
                    <a:lumMod val="50000"/>
                  </a:schemeClr>
                </a:solidFill>
              </a:rPr>
              <a:t>PhD</a:t>
            </a:r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endParaRPr lang="ru-RU" altLang="en-US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9ABBE30F-87BB-49AA-9944-0A2DD686E714}"/>
              </a:ext>
            </a:extLst>
          </p:cNvPr>
          <p:cNvGrpSpPr/>
          <p:nvPr/>
        </p:nvGrpSpPr>
        <p:grpSpPr>
          <a:xfrm rot="5400000">
            <a:off x="11194577" y="2483325"/>
            <a:ext cx="8052113" cy="5752469"/>
            <a:chOff x="0" y="0"/>
            <a:chExt cx="12578357" cy="12169103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62864F8C-008E-409D-BAE3-5CCDE3F8E0A0}"/>
                </a:ext>
              </a:extLst>
            </p:cNvPr>
            <p:cNvSpPr/>
            <p:nvPr/>
          </p:nvSpPr>
          <p:spPr>
            <a:xfrm>
              <a:off x="0" y="0"/>
              <a:ext cx="12578357" cy="12169103"/>
            </a:xfrm>
            <a:custGeom>
              <a:avLst/>
              <a:gdLst/>
              <a:ahLst/>
              <a:cxnLst/>
              <a:rect l="l" t="t" r="r" b="b"/>
              <a:pathLst>
                <a:path w="12578357" h="12169103">
                  <a:moveTo>
                    <a:pt x="12578357" y="279400"/>
                  </a:moveTo>
                  <a:lnTo>
                    <a:pt x="12578357" y="0"/>
                  </a:lnTo>
                  <a:lnTo>
                    <a:pt x="0" y="0"/>
                  </a:lnTo>
                  <a:lnTo>
                    <a:pt x="0" y="12169103"/>
                  </a:lnTo>
                  <a:lnTo>
                    <a:pt x="12578357" y="12169103"/>
                  </a:lnTo>
                  <a:lnTo>
                    <a:pt x="12578357" y="279400"/>
                  </a:lnTo>
                  <a:close/>
                  <a:moveTo>
                    <a:pt x="12499617" y="279400"/>
                  </a:moveTo>
                  <a:lnTo>
                    <a:pt x="12499617" y="12090363"/>
                  </a:lnTo>
                  <a:lnTo>
                    <a:pt x="78740" y="12090363"/>
                  </a:lnTo>
                  <a:lnTo>
                    <a:pt x="78740" y="78740"/>
                  </a:lnTo>
                  <a:lnTo>
                    <a:pt x="12499617" y="78740"/>
                  </a:lnTo>
                  <a:lnTo>
                    <a:pt x="12499617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20" name="Текст 8">
            <a:extLst>
              <a:ext uri="{FF2B5EF4-FFF2-40B4-BE49-F238E27FC236}">
                <a16:creationId xmlns:a16="http://schemas.microsoft.com/office/drawing/2014/main" id="{5558B4B1-D916-4891-93E7-DAEF5E0B6B0A}"/>
              </a:ext>
            </a:extLst>
          </p:cNvPr>
          <p:cNvSpPr txBox="1">
            <a:spLocks/>
          </p:cNvSpPr>
          <p:nvPr/>
        </p:nvSpPr>
        <p:spPr>
          <a:xfrm>
            <a:off x="6838739" y="1357901"/>
            <a:ext cx="5318694" cy="535354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b="0" kern="1200" cap="all" spc="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ctr"/>
            <a:r>
              <a:rPr lang="ru-RU" sz="2300" b="1" dirty="0">
                <a:solidFill>
                  <a:srgbClr val="002060"/>
                </a:solidFill>
              </a:rPr>
              <a:t>Зарегистрировано В 2025 году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FDD72F-ADAB-4F73-8AF0-933D50FE4A1D}"/>
              </a:ext>
            </a:extLst>
          </p:cNvPr>
          <p:cNvSpPr txBox="1"/>
          <p:nvPr/>
        </p:nvSpPr>
        <p:spPr>
          <a:xfrm>
            <a:off x="12796625" y="1472003"/>
            <a:ext cx="545460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 ГОД (по состоянию </a:t>
            </a:r>
            <a:r>
              <a:rPr lang="ru-RU" sz="22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en-US" sz="22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ru-RU" sz="22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.0</a:t>
            </a:r>
            <a:r>
              <a:rPr lang="en-US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.2026 г.) </a:t>
            </a:r>
            <a:endParaRPr lang="ru-RU" sz="2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Объект 11">
            <a:extLst>
              <a:ext uri="{FF2B5EF4-FFF2-40B4-BE49-F238E27FC236}">
                <a16:creationId xmlns:a16="http://schemas.microsoft.com/office/drawing/2014/main" id="{532FC4B9-A254-49F3-B56A-6C8E7F4ADCE8}"/>
              </a:ext>
            </a:extLst>
          </p:cNvPr>
          <p:cNvSpPr txBox="1">
            <a:spLocks/>
          </p:cNvSpPr>
          <p:nvPr/>
        </p:nvSpPr>
        <p:spPr>
          <a:xfrm>
            <a:off x="13050875" y="2345318"/>
            <a:ext cx="4806279" cy="4742771"/>
          </a:xfrm>
          <a:prstGeom prst="rect">
            <a:avLst/>
          </a:prstGeom>
        </p:spPr>
        <p:txBody>
          <a:bodyPr rtlCol="0"/>
          <a:lstStyle>
            <a:lvl1pPr marL="342909" indent="-342909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6" algn="l" defTabSz="9144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1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4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/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en-US" sz="2400" b="1" cap="all" spc="200" dirty="0">
                <a:solidFill>
                  <a:srgbClr val="FF0000"/>
                </a:solidFill>
              </a:rPr>
              <a:t>3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</a:rPr>
              <a:t> научные, научно-  </a:t>
            </a:r>
          </a:p>
          <a:p>
            <a:pPr marL="0" indent="0" algn="just">
              <a:buNone/>
            </a:pP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</a:rPr>
              <a:t>технические программы;</a:t>
            </a:r>
            <a:endParaRPr lang="en-US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/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</a:t>
            </a:r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52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научные, научно-технические </a:t>
            </a:r>
            <a:r>
              <a:rPr lang="ru-RU" altLang="en-US" sz="2400" b="1" cap="all" spc="200" dirty="0">
                <a:solidFill>
                  <a:schemeClr val="tx2"/>
                </a:solidFill>
                <a:sym typeface="+mn-ea"/>
              </a:rPr>
              <a:t>проекты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;</a:t>
            </a:r>
          </a:p>
          <a:p>
            <a:pPr marL="285750" indent="-285750" algn="just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/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208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</a:t>
            </a:r>
            <a:r>
              <a:rPr lang="ru-RU" altLang="en-US" sz="2400" b="1" cap="all" spc="200" dirty="0">
                <a:solidFill>
                  <a:schemeClr val="tx2"/>
                </a:solidFill>
                <a:sym typeface="+mn-ea"/>
              </a:rPr>
              <a:t>отчетов</a:t>
            </a:r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 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по научным проектам;</a:t>
            </a:r>
          </a:p>
          <a:p>
            <a:pPr marL="285750" indent="-285750" algn="just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  <a:sym typeface="+mn-ea"/>
            </a:endParaRPr>
          </a:p>
          <a:p>
            <a:pPr marL="285750" indent="-285750" algn="just"/>
            <a:r>
              <a:rPr lang="ru-RU" altLang="en-US" sz="2400" b="1" cap="all" spc="200" dirty="0">
                <a:solidFill>
                  <a:srgbClr val="FF0000"/>
                </a:solidFill>
                <a:sym typeface="+mn-ea"/>
              </a:rPr>
              <a:t>95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 результатов научной и(или) научно-технической деятельности;</a:t>
            </a:r>
          </a:p>
          <a:p>
            <a:pPr marL="285750" indent="-285750" algn="just"/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r>
              <a:rPr lang="ru-RU" altLang="en-US" sz="2400" b="1" cap="all" spc="200">
                <a:solidFill>
                  <a:srgbClr val="FF0000"/>
                </a:solidFill>
                <a:sym typeface="+mn-ea"/>
              </a:rPr>
              <a:t>485</a:t>
            </a:r>
            <a:r>
              <a:rPr lang="ru-RU" altLang="en-US" sz="2400" b="1" cap="all" spc="200">
                <a:solidFill>
                  <a:schemeClr val="accent1">
                    <a:lumMod val="50000"/>
                  </a:schemeClr>
                </a:solidFill>
                <a:sym typeface="+mn-ea"/>
              </a:rPr>
              <a:t> </a:t>
            </a:r>
            <a:r>
              <a:rPr lang="ru-RU" altLang="en-US" sz="2400" b="1" cap="all" spc="200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диссертаций </a:t>
            </a:r>
            <a:r>
              <a:rPr lang="en-US" altLang="en-US" sz="2400" b="1" cap="all" spc="200" dirty="0">
                <a:solidFill>
                  <a:schemeClr val="accent1">
                    <a:lumMod val="50000"/>
                  </a:schemeClr>
                </a:solidFill>
              </a:rPr>
              <a:t>PhD</a:t>
            </a:r>
            <a:endParaRPr lang="ru-RU" altLang="en-US" sz="2400" b="1" cap="all" spc="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/>
            <a:endParaRPr lang="ru-RU" alt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05326D6-3688-447B-A0F0-833A5D280F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967" t="38120" r="68738" b="31640"/>
          <a:stretch/>
        </p:blipFill>
        <p:spPr>
          <a:xfrm>
            <a:off x="16620963" y="8464267"/>
            <a:ext cx="1247766" cy="86140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5CBA356-E9BF-4207-A657-A104BABE3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9464" y="47430"/>
            <a:ext cx="2079787" cy="1341463"/>
          </a:xfrm>
          <a:prstGeom prst="rect">
            <a:avLst/>
          </a:prstGeom>
        </p:spPr>
      </p:pic>
      <p:pic>
        <p:nvPicPr>
          <p:cNvPr id="23" name="Рисунок 22" descr="Атом со сплошной заливкой">
            <a:extLst>
              <a:ext uri="{FF2B5EF4-FFF2-40B4-BE49-F238E27FC236}">
                <a16:creationId xmlns:a16="http://schemas.microsoft.com/office/drawing/2014/main" id="{13E49DF4-0FFE-48D4-AFFA-6AA6C22AA4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4594" y="2355835"/>
            <a:ext cx="391488" cy="391488"/>
          </a:xfrm>
          <a:prstGeom prst="rect">
            <a:avLst/>
          </a:prstGeom>
        </p:spPr>
      </p:pic>
      <p:pic>
        <p:nvPicPr>
          <p:cNvPr id="26" name="Рисунок 25" descr="Блог со сплошной заливкой">
            <a:extLst>
              <a:ext uri="{FF2B5EF4-FFF2-40B4-BE49-F238E27FC236}">
                <a16:creationId xmlns:a16="http://schemas.microsoft.com/office/drawing/2014/main" id="{CE5571C8-2DBC-476E-9C5A-9B3B9D70F0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35164" y="3848100"/>
            <a:ext cx="391488" cy="391488"/>
          </a:xfrm>
          <a:prstGeom prst="rect">
            <a:avLst/>
          </a:prstGeom>
        </p:spPr>
      </p:pic>
      <p:pic>
        <p:nvPicPr>
          <p:cNvPr id="27" name="Рисунок 26" descr="Документ со сплошной заливкой">
            <a:extLst>
              <a:ext uri="{FF2B5EF4-FFF2-40B4-BE49-F238E27FC236}">
                <a16:creationId xmlns:a16="http://schemas.microsoft.com/office/drawing/2014/main" id="{B714F6F0-FE4F-478C-A2F4-DF2CDBB8E5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72053" y="4777135"/>
            <a:ext cx="361120" cy="361120"/>
          </a:xfrm>
          <a:prstGeom prst="rect">
            <a:avLst/>
          </a:prstGeom>
        </p:spPr>
      </p:pic>
      <p:pic>
        <p:nvPicPr>
          <p:cNvPr id="28" name="Рисунок 27" descr="Ученый мужской со сплошной заливкой">
            <a:extLst>
              <a:ext uri="{FF2B5EF4-FFF2-40B4-BE49-F238E27FC236}">
                <a16:creationId xmlns:a16="http://schemas.microsoft.com/office/drawing/2014/main" id="{69E54826-04C5-4A22-9700-889F937B39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87407" y="6210300"/>
            <a:ext cx="393921" cy="393921"/>
          </a:xfrm>
          <a:prstGeom prst="rect">
            <a:avLst/>
          </a:prstGeom>
        </p:spPr>
      </p:pic>
      <p:pic>
        <p:nvPicPr>
          <p:cNvPr id="29" name="Рисунок 28" descr="Книги со сплошной заливкой">
            <a:extLst>
              <a:ext uri="{FF2B5EF4-FFF2-40B4-BE49-F238E27FC236}">
                <a16:creationId xmlns:a16="http://schemas.microsoft.com/office/drawing/2014/main" id="{AE4F224C-FFF7-41C3-8FCE-135BD130668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89510" y="8875239"/>
            <a:ext cx="379476" cy="37947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899F6C-B701-40BD-8260-F8302D67C024}"/>
              </a:ext>
            </a:extLst>
          </p:cNvPr>
          <p:cNvSpPr/>
          <p:nvPr/>
        </p:nvSpPr>
        <p:spPr>
          <a:xfrm>
            <a:off x="8702447" y="361137"/>
            <a:ext cx="42115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25B9F"/>
                </a:solidFill>
              </a:rPr>
              <a:t>ГОСУДАРСТВЕННЫЙ УЧЁТ </a:t>
            </a:r>
            <a:endParaRPr lang="ru-KZ" sz="2800" dirty="0">
              <a:solidFill>
                <a:srgbClr val="225B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80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6521" r="41310"/>
          <a:stretch>
            <a:fillRect/>
          </a:stretch>
        </p:blipFill>
        <p:spPr>
          <a:xfrm>
            <a:off x="-2782" y="-49580"/>
            <a:ext cx="7204061" cy="1033657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60882" y="-24791"/>
            <a:ext cx="7262161" cy="10286999"/>
            <a:chOff x="0" y="0"/>
            <a:chExt cx="2596805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96805" cy="3656597"/>
            </a:xfrm>
            <a:custGeom>
              <a:avLst/>
              <a:gdLst/>
              <a:ahLst/>
              <a:cxnLst/>
              <a:rect l="l" t="t" r="r" b="b"/>
              <a:pathLst>
                <a:path w="2596805" h="3656597">
                  <a:moveTo>
                    <a:pt x="0" y="0"/>
                  </a:moveTo>
                  <a:lnTo>
                    <a:pt x="2596805" y="0"/>
                  </a:lnTo>
                  <a:lnTo>
                    <a:pt x="2596805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70980"/>
              </a:srgbClr>
            </a:soli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8889640" y="829626"/>
            <a:ext cx="7747314" cy="10314855"/>
            <a:chOff x="0" y="0"/>
            <a:chExt cx="12578357" cy="121691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78357" cy="12169103"/>
            </a:xfrm>
            <a:custGeom>
              <a:avLst/>
              <a:gdLst/>
              <a:ahLst/>
              <a:cxnLst/>
              <a:rect l="l" t="t" r="r" b="b"/>
              <a:pathLst>
                <a:path w="12578357" h="12169103">
                  <a:moveTo>
                    <a:pt x="12578357" y="279400"/>
                  </a:moveTo>
                  <a:lnTo>
                    <a:pt x="12578357" y="0"/>
                  </a:lnTo>
                  <a:lnTo>
                    <a:pt x="0" y="0"/>
                  </a:lnTo>
                  <a:lnTo>
                    <a:pt x="0" y="12169103"/>
                  </a:lnTo>
                  <a:lnTo>
                    <a:pt x="12578357" y="12169103"/>
                  </a:lnTo>
                  <a:lnTo>
                    <a:pt x="12578357" y="279400"/>
                  </a:lnTo>
                  <a:close/>
                  <a:moveTo>
                    <a:pt x="12499617" y="279400"/>
                  </a:moveTo>
                  <a:lnTo>
                    <a:pt x="12499617" y="12090363"/>
                  </a:lnTo>
                  <a:lnTo>
                    <a:pt x="78740" y="12090363"/>
                  </a:lnTo>
                  <a:lnTo>
                    <a:pt x="78740" y="78740"/>
                  </a:lnTo>
                  <a:lnTo>
                    <a:pt x="12499617" y="78740"/>
                  </a:lnTo>
                  <a:lnTo>
                    <a:pt x="12499617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1F554F-3A58-4CBE-B8F9-39D0BE7BC5DB}"/>
              </a:ext>
            </a:extLst>
          </p:cNvPr>
          <p:cNvSpPr txBox="1"/>
          <p:nvPr/>
        </p:nvSpPr>
        <p:spPr>
          <a:xfrm>
            <a:off x="340560" y="616804"/>
            <a:ext cx="636504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spc="51" dirty="0">
                <a:solidFill>
                  <a:srgbClr val="FFFFFF"/>
                </a:solidFill>
                <a:latin typeface="Calibri"/>
                <a:cs typeface="Rubik" pitchFamily="2" charset="-79"/>
              </a:rPr>
              <a:t>ГОСУДАРСТВЕННЫЙ УЧЁТ ПРОЕКТОВ И ПРОГРАММ, ФИНАНСИРУЕМЫХ ИЗ ГОСУДАРСТВЕННОГО БЮДЖЕТА,  ОТЧЕТОВ ПО ИХ ВЫПОЛНЕНИЮ, ДИССЕРТАЦИЙ PhD, ЗАЩИЩЕННЫХ В РЕСПУБЛИКЕ КАЗАХСТАН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14178709" y="114300"/>
            <a:ext cx="2454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633472" y="114300"/>
            <a:ext cx="1091886" cy="109188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5400000">
            <a:off x="1791870" y="-1318374"/>
            <a:ext cx="3657600" cy="6827748"/>
            <a:chOff x="0" y="0"/>
            <a:chExt cx="6345715" cy="95190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A9A9AC07-968B-4923-A757-480E02D0E380}"/>
              </a:ext>
            </a:extLst>
          </p:cNvPr>
          <p:cNvGrpSpPr/>
          <p:nvPr/>
        </p:nvGrpSpPr>
        <p:grpSpPr>
          <a:xfrm rot="5400000">
            <a:off x="3017723" y="1487443"/>
            <a:ext cx="1205893" cy="6827748"/>
            <a:chOff x="0" y="0"/>
            <a:chExt cx="6345715" cy="951900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C2DC63D6-67CE-4010-8A29-22E50930AD5F}"/>
                </a:ext>
              </a:extLst>
            </p:cNvPr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87639A6-F2C6-410A-8794-DB3EDED28F7D}"/>
              </a:ext>
            </a:extLst>
          </p:cNvPr>
          <p:cNvSpPr txBox="1"/>
          <p:nvPr/>
        </p:nvSpPr>
        <p:spPr>
          <a:xfrm>
            <a:off x="432931" y="4393485"/>
            <a:ext cx="6223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Казахстан «О науке и технологической политике» от 1 июля 2024 года 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103-VIII </a:t>
            </a:r>
            <a:r>
              <a:rPr lang="ru-RU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ЗРК7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5">
            <a:extLst>
              <a:ext uri="{FF2B5EF4-FFF2-40B4-BE49-F238E27FC236}">
                <a16:creationId xmlns:a16="http://schemas.microsoft.com/office/drawing/2014/main" id="{5B207BAA-7B22-404B-94AC-0DFCF4E7CE7E}"/>
              </a:ext>
            </a:extLst>
          </p:cNvPr>
          <p:cNvGrpSpPr/>
          <p:nvPr/>
        </p:nvGrpSpPr>
        <p:grpSpPr>
          <a:xfrm rot="5400000">
            <a:off x="2404593" y="3440475"/>
            <a:ext cx="2331208" cy="6827748"/>
            <a:chOff x="0" y="0"/>
            <a:chExt cx="6345715" cy="9519002"/>
          </a:xfrm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EEB5FB7-61C4-4BA8-B0E0-8BA23B30F55F}"/>
                </a:ext>
              </a:extLst>
            </p:cNvPr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32C6E1D-6CAF-4D2D-9619-A96CC3913067}"/>
              </a:ext>
            </a:extLst>
          </p:cNvPr>
          <p:cNvSpPr txBox="1"/>
          <p:nvPr/>
        </p:nvSpPr>
        <p:spPr>
          <a:xfrm>
            <a:off x="191130" y="5672304"/>
            <a:ext cx="6843413" cy="2289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государственного учета научных, научно-технических проектов и программ, проектов коммерциализации результатов научной и (или) научно-технической деятельности,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финансируемых за счет бюджетных средств, а также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средств недропользователей в рамках обязательств недропользователей в области 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науки, и отчетов по их выполнению  </a:t>
            </a:r>
          </a:p>
          <a:p>
            <a:r>
              <a:rPr lang="ru-RU" sz="16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Министра науки и высшего образования РК от 31.12.2024 г. </a:t>
            </a:r>
            <a:r>
              <a:rPr lang="ru-RU" sz="1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№630)</a:t>
            </a:r>
          </a:p>
        </p:txBody>
      </p:sp>
      <p:grpSp>
        <p:nvGrpSpPr>
          <p:cNvPr id="25" name="Group 5">
            <a:extLst>
              <a:ext uri="{FF2B5EF4-FFF2-40B4-BE49-F238E27FC236}">
                <a16:creationId xmlns:a16="http://schemas.microsoft.com/office/drawing/2014/main" id="{B75981F5-3BC8-48FC-84BF-CF8179635BC7}"/>
              </a:ext>
            </a:extLst>
          </p:cNvPr>
          <p:cNvGrpSpPr/>
          <p:nvPr/>
        </p:nvGrpSpPr>
        <p:grpSpPr>
          <a:xfrm rot="5400000">
            <a:off x="2946833" y="5448998"/>
            <a:ext cx="1205893" cy="6827748"/>
            <a:chOff x="0" y="0"/>
            <a:chExt cx="6345715" cy="9519002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BAC8C32E-BB08-4EB2-9127-737C99142BE8}"/>
                </a:ext>
              </a:extLst>
            </p:cNvPr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A270B3A-E2DF-48A0-841B-8BA9D1ABC2B1}"/>
              </a:ext>
            </a:extLst>
          </p:cNvPr>
          <p:cNvSpPr txBox="1"/>
          <p:nvPr/>
        </p:nvSpPr>
        <p:spPr>
          <a:xfrm>
            <a:off x="237498" y="8254233"/>
            <a:ext cx="68235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государственной регистрации диссертаций, защищенных на соискание степени доктора философии (PhD), доктора по профилю» </a:t>
            </a:r>
          </a:p>
          <a:p>
            <a:r>
              <a:rPr lang="ru-RU" alt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</a:t>
            </a:r>
            <a:r>
              <a:rPr lang="ru-RU" sz="1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науки и высшего образования РК от 1.10.2024 г. № 472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57321729-6E88-4B2D-9195-E6BA4AD1A5B8}"/>
              </a:ext>
            </a:extLst>
          </p:cNvPr>
          <p:cNvGrpSpPr/>
          <p:nvPr/>
        </p:nvGrpSpPr>
        <p:grpSpPr>
          <a:xfrm>
            <a:off x="12371531" y="4448334"/>
            <a:ext cx="2596668" cy="2483977"/>
            <a:chOff x="3399167" y="2374413"/>
            <a:chExt cx="1555595" cy="1555595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8CCE7F1F-55C3-4723-83A8-4652AB29EB98}"/>
                </a:ext>
              </a:extLst>
            </p:cNvPr>
            <p:cNvSpPr/>
            <p:nvPr/>
          </p:nvSpPr>
          <p:spPr>
            <a:xfrm>
              <a:off x="3399167" y="2374413"/>
              <a:ext cx="1555595" cy="1555595"/>
            </a:xfrm>
            <a:prstGeom prst="ellipse">
              <a:avLst/>
            </a:prstGeom>
            <a:gradFill>
              <a:gsLst>
                <a:gs pos="0">
                  <a:srgbClr val="B7B5B8"/>
                </a:gs>
                <a:gs pos="40000">
                  <a:srgbClr val="F7F5F8">
                    <a:lumMod val="89000"/>
                    <a:lumOff val="11000"/>
                  </a:srgbClr>
                </a:gs>
                <a:gs pos="100000">
                  <a:srgbClr val="FFFFFF"/>
                </a:gs>
              </a:gsLst>
              <a:path path="circle">
                <a:fillToRect l="50000" t="130000" r="50000" b="-3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6" name="Picture 2" descr="Картинки по запросу услуги">
              <a:extLst>
                <a:ext uri="{FF2B5EF4-FFF2-40B4-BE49-F238E27FC236}">
                  <a16:creationId xmlns:a16="http://schemas.microsoft.com/office/drawing/2014/main" id="{EE868638-C6BE-4B3E-B7E4-D6DA14E9E0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1335" y="2589872"/>
              <a:ext cx="1038202" cy="1055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396F8FF-E8A0-40E4-9465-E9B56883C38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473095" y="3749732"/>
            <a:ext cx="2067497" cy="1470656"/>
          </a:xfrm>
          <a:prstGeom prst="rect">
            <a:avLst/>
          </a:prstGeom>
        </p:spPr>
      </p:pic>
      <p:pic>
        <p:nvPicPr>
          <p:cNvPr id="39" name="Рисунок 38" descr="Математика и естественные науки формула на доске — стоковое фото">
            <a:extLst>
              <a:ext uri="{FF2B5EF4-FFF2-40B4-BE49-F238E27FC236}">
                <a16:creationId xmlns:a16="http://schemas.microsoft.com/office/drawing/2014/main" id="{96097769-469D-46BE-A224-D2D62841763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2981" y="2989450"/>
            <a:ext cx="1464419" cy="119023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E4083615-F0E1-45E6-961F-01FF93E27925}"/>
              </a:ext>
            </a:extLst>
          </p:cNvPr>
          <p:cNvSpPr/>
          <p:nvPr/>
        </p:nvSpPr>
        <p:spPr>
          <a:xfrm>
            <a:off x="13694387" y="2461904"/>
            <a:ext cx="3877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НАУЧНО-ТЕХНИЧЕСКИЕ ПРОГРАММЫ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4B9841-F186-4B58-B131-D8BA5799AD4A}"/>
              </a:ext>
            </a:extLst>
          </p:cNvPr>
          <p:cNvSpPr txBox="1"/>
          <p:nvPr/>
        </p:nvSpPr>
        <p:spPr>
          <a:xfrm>
            <a:off x="13070495" y="3643641"/>
            <a:ext cx="3266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 в фонде –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1 533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848E8ED-967B-4493-AD21-C6B397A4F5DA}"/>
              </a:ext>
            </a:extLst>
          </p:cNvPr>
          <p:cNvSpPr/>
          <p:nvPr/>
        </p:nvSpPr>
        <p:spPr>
          <a:xfrm>
            <a:off x="7698337" y="2575155"/>
            <a:ext cx="3494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ПРОЕКТЫ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C07AC11-7238-47B6-A3BF-2724A87DCE10}"/>
              </a:ext>
            </a:extLst>
          </p:cNvPr>
          <p:cNvSpPr txBox="1"/>
          <p:nvPr/>
        </p:nvSpPr>
        <p:spPr>
          <a:xfrm>
            <a:off x="8319328" y="3208875"/>
            <a:ext cx="2186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всего в фонде  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k-KZ" sz="2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26 234</a:t>
            </a: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9BB38B93-C236-4988-9FB0-96499FA2EBAA}"/>
              </a:ext>
            </a:extLst>
          </p:cNvPr>
          <p:cNvGrpSpPr/>
          <p:nvPr/>
        </p:nvGrpSpPr>
        <p:grpSpPr>
          <a:xfrm>
            <a:off x="8187160" y="4936162"/>
            <a:ext cx="3529627" cy="1950904"/>
            <a:chOff x="-2333057" y="2280450"/>
            <a:chExt cx="3274839" cy="1303556"/>
          </a:xfrm>
        </p:grpSpPr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187AB374-73D2-4D5A-91BC-1BF37046DDA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-115073" y="2303692"/>
              <a:ext cx="1056855" cy="128031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78B05A9-F41E-429C-9DB9-4225D09044E3}"/>
                </a:ext>
              </a:extLst>
            </p:cNvPr>
            <p:cNvSpPr txBox="1"/>
            <p:nvPr/>
          </p:nvSpPr>
          <p:spPr>
            <a:xfrm>
              <a:off x="-2333057" y="2280450"/>
              <a:ext cx="2235292" cy="555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>
                  <a:solidFill>
                    <a:schemeClr val="bg1"/>
                  </a:solidFill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ru-RU" sz="2400" b="1" i="1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всего в фонде</a:t>
              </a:r>
              <a:r>
                <a:rPr lang="en-US" sz="2400" b="1" i="1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kk-KZ" sz="24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mr-IN" sz="2400" b="1" i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–</a:t>
              </a:r>
              <a:r>
                <a:rPr lang="en-US" sz="2400" b="1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kk-KZ" sz="2400" b="1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48 067</a:t>
              </a:r>
            </a:p>
          </p:txBody>
        </p:sp>
      </p:grp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FDCFF05-7B30-44B1-A3F7-2F9A7A9E93E3}"/>
              </a:ext>
            </a:extLst>
          </p:cNvPr>
          <p:cNvSpPr/>
          <p:nvPr/>
        </p:nvSpPr>
        <p:spPr>
          <a:xfrm>
            <a:off x="7589355" y="4544481"/>
            <a:ext cx="3087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О НИОКР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318DF39-78F1-4E4C-AC91-FAFE7749BDE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485099" y="7720317"/>
            <a:ext cx="2164673" cy="1470898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FD99BA89-0F6D-4221-8EA0-FB65861153E6}"/>
              </a:ext>
            </a:extLst>
          </p:cNvPr>
          <p:cNvSpPr/>
          <p:nvPr/>
        </p:nvSpPr>
        <p:spPr>
          <a:xfrm>
            <a:off x="9225311" y="8277024"/>
            <a:ext cx="1247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РННТД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5797C6-1988-46F7-AB87-212AEE4E210A}"/>
              </a:ext>
            </a:extLst>
          </p:cNvPr>
          <p:cNvSpPr txBox="1"/>
          <p:nvPr/>
        </p:nvSpPr>
        <p:spPr>
          <a:xfrm>
            <a:off x="8443963" y="8718557"/>
            <a:ext cx="2105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всего в фонде </a:t>
            </a:r>
            <a:r>
              <a:rPr lang="mr-IN" sz="2400" b="1" i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3 272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7D5AEC45-7742-4AA4-8636-C08157B1BF96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280241" y="6402781"/>
            <a:ext cx="2342000" cy="2093203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7FDDDAD4-37B1-4759-8749-311287B21595}"/>
              </a:ext>
            </a:extLst>
          </p:cNvPr>
          <p:cNvSpPr/>
          <p:nvPr/>
        </p:nvSpPr>
        <p:spPr>
          <a:xfrm>
            <a:off x="13247370" y="7901055"/>
            <a:ext cx="2683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ДИССЕРТАЦИИ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111A3DE-74FF-4450-A6DE-2C515C05E4E9}"/>
              </a:ext>
            </a:extLst>
          </p:cNvPr>
          <p:cNvSpPr txBox="1"/>
          <p:nvPr/>
        </p:nvSpPr>
        <p:spPr>
          <a:xfrm>
            <a:off x="13335098" y="8455766"/>
            <a:ext cx="384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фонде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- 31 182</a:t>
            </a: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BEAE451-09B3-4625-91DD-86190E7013EC}"/>
              </a:ext>
            </a:extLst>
          </p:cNvPr>
          <p:cNvCxnSpPr>
            <a:cxnSpLocks/>
          </p:cNvCxnSpPr>
          <p:nvPr/>
        </p:nvCxnSpPr>
        <p:spPr>
          <a:xfrm flipH="1">
            <a:off x="14524206" y="4143700"/>
            <a:ext cx="881884" cy="59253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B6473847-36AE-4A61-839B-9352C95060A2}"/>
              </a:ext>
            </a:extLst>
          </p:cNvPr>
          <p:cNvCxnSpPr>
            <a:cxnSpLocks/>
          </p:cNvCxnSpPr>
          <p:nvPr/>
        </p:nvCxnSpPr>
        <p:spPr>
          <a:xfrm flipH="1" flipV="1">
            <a:off x="14441175" y="6732953"/>
            <a:ext cx="839066" cy="87414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0950B5E9-7D28-4D7E-8651-FA6424D4AEFA}"/>
              </a:ext>
            </a:extLst>
          </p:cNvPr>
          <p:cNvCxnSpPr>
            <a:cxnSpLocks/>
          </p:cNvCxnSpPr>
          <p:nvPr/>
        </p:nvCxnSpPr>
        <p:spPr>
          <a:xfrm>
            <a:off x="12070293" y="3924300"/>
            <a:ext cx="883707" cy="67237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12DF52FC-C623-4483-9256-3ED21A9C5F42}"/>
              </a:ext>
            </a:extLst>
          </p:cNvPr>
          <p:cNvCxnSpPr>
            <a:cxnSpLocks/>
            <a:endCxn id="35" idx="2"/>
          </p:cNvCxnSpPr>
          <p:nvPr/>
        </p:nvCxnSpPr>
        <p:spPr>
          <a:xfrm flipV="1">
            <a:off x="11595725" y="5690323"/>
            <a:ext cx="775806" cy="2049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E5AF0E21-5385-4896-9518-3A8CFF691D4E}"/>
              </a:ext>
            </a:extLst>
          </p:cNvPr>
          <p:cNvCxnSpPr>
            <a:cxnSpLocks/>
          </p:cNvCxnSpPr>
          <p:nvPr/>
        </p:nvCxnSpPr>
        <p:spPr>
          <a:xfrm flipH="1">
            <a:off x="12332208" y="6920692"/>
            <a:ext cx="796611" cy="75851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6D585072-C119-4342-B8B4-EE3CB889BA6E}"/>
              </a:ext>
            </a:extLst>
          </p:cNvPr>
          <p:cNvSpPr/>
          <p:nvPr/>
        </p:nvSpPr>
        <p:spPr>
          <a:xfrm>
            <a:off x="7507774" y="1108427"/>
            <a:ext cx="9125698" cy="76944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ФОНД АО «НЦГНТЭ»</a:t>
            </a:r>
          </a:p>
          <a:p>
            <a:pPr algn="ctr"/>
            <a:endParaRPr lang="ru-RU" sz="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4F1688-9E41-480F-9BB9-B6C739947DDA}"/>
              </a:ext>
            </a:extLst>
          </p:cNvPr>
          <p:cNvSpPr/>
          <p:nvPr/>
        </p:nvSpPr>
        <p:spPr>
          <a:xfrm>
            <a:off x="7729428" y="6088856"/>
            <a:ext cx="29377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>
                <a:solidFill>
                  <a:schemeClr val="tx2">
                    <a:lumMod val="50000"/>
                  </a:schemeClr>
                </a:solidFill>
              </a:rPr>
              <a:t>Кратких сведений о реализации проектов</a:t>
            </a:r>
            <a:endParaRPr lang="ru-KZ" sz="220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6544B60-211E-4D28-AE45-9B05926AFC5F}"/>
              </a:ext>
            </a:extLst>
          </p:cNvPr>
          <p:cNvSpPr/>
          <p:nvPr/>
        </p:nvSpPr>
        <p:spPr>
          <a:xfrm>
            <a:off x="8210356" y="6831206"/>
            <a:ext cx="33335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всего в фонде</a:t>
            </a:r>
            <a:r>
              <a:rPr lang="en-US" sz="2200" b="1" i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k-KZ" sz="2200" b="1" i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mr-IN" sz="2200" b="1" i="1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en-US" sz="22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k-KZ" sz="22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8 6</a:t>
            </a:r>
            <a:r>
              <a:rPr lang="en-US" sz="22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endParaRPr lang="kk-KZ" sz="2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51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6521" r="41310"/>
          <a:stretch>
            <a:fillRect/>
          </a:stretch>
        </p:blipFill>
        <p:spPr>
          <a:xfrm>
            <a:off x="-2782" y="-49580"/>
            <a:ext cx="7204061" cy="1033657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60882" y="0"/>
            <a:ext cx="7262161" cy="10286999"/>
            <a:chOff x="0" y="0"/>
            <a:chExt cx="2596805" cy="36565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96805" cy="3656597"/>
            </a:xfrm>
            <a:custGeom>
              <a:avLst/>
              <a:gdLst/>
              <a:ahLst/>
              <a:cxnLst/>
              <a:rect l="l" t="t" r="r" b="b"/>
              <a:pathLst>
                <a:path w="2596805" h="3656597">
                  <a:moveTo>
                    <a:pt x="0" y="0"/>
                  </a:moveTo>
                  <a:lnTo>
                    <a:pt x="2596805" y="0"/>
                  </a:lnTo>
                  <a:lnTo>
                    <a:pt x="2596805" y="3656597"/>
                  </a:lnTo>
                  <a:lnTo>
                    <a:pt x="0" y="3656597"/>
                  </a:lnTo>
                  <a:close/>
                </a:path>
              </a:pathLst>
            </a:custGeom>
            <a:solidFill>
              <a:srgbClr val="191919">
                <a:alpha val="70980"/>
              </a:srgbClr>
            </a:solidFill>
          </p:spPr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B80D121-D103-4E4B-B2D2-E9C08800D9B9}"/>
              </a:ext>
            </a:extLst>
          </p:cNvPr>
          <p:cNvSpPr txBox="1"/>
          <p:nvPr/>
        </p:nvSpPr>
        <p:spPr>
          <a:xfrm>
            <a:off x="14235484" y="443311"/>
            <a:ext cx="2454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633472" y="114300"/>
            <a:ext cx="1091886" cy="109188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5400000">
            <a:off x="777989" y="1508643"/>
            <a:ext cx="5654032" cy="6827748"/>
            <a:chOff x="0" y="0"/>
            <a:chExt cx="6345715" cy="95190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45715" cy="9519002"/>
            </a:xfrm>
            <a:custGeom>
              <a:avLst/>
              <a:gdLst/>
              <a:ahLst/>
              <a:cxnLst/>
              <a:rect l="l" t="t" r="r" b="b"/>
              <a:pathLst>
                <a:path w="6345715" h="9519002">
                  <a:moveTo>
                    <a:pt x="6345715" y="279400"/>
                  </a:moveTo>
                  <a:lnTo>
                    <a:pt x="6345715" y="0"/>
                  </a:lnTo>
                  <a:lnTo>
                    <a:pt x="0" y="0"/>
                  </a:lnTo>
                  <a:lnTo>
                    <a:pt x="0" y="9519002"/>
                  </a:lnTo>
                  <a:lnTo>
                    <a:pt x="6345715" y="9519002"/>
                  </a:lnTo>
                  <a:lnTo>
                    <a:pt x="6345715" y="279400"/>
                  </a:lnTo>
                  <a:close/>
                  <a:moveTo>
                    <a:pt x="6266975" y="279400"/>
                  </a:moveTo>
                  <a:lnTo>
                    <a:pt x="6266975" y="9440262"/>
                  </a:lnTo>
                  <a:lnTo>
                    <a:pt x="78740" y="9440262"/>
                  </a:lnTo>
                  <a:lnTo>
                    <a:pt x="78740" y="78740"/>
                  </a:lnTo>
                  <a:lnTo>
                    <a:pt x="6266975" y="78740"/>
                  </a:lnTo>
                  <a:lnTo>
                    <a:pt x="6266975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4DF76F2-B15E-46C4-A079-7152D685AA88}"/>
              </a:ext>
            </a:extLst>
          </p:cNvPr>
          <p:cNvSpPr txBox="1">
            <a:spLocks/>
          </p:cNvSpPr>
          <p:nvPr/>
        </p:nvSpPr>
        <p:spPr>
          <a:xfrm>
            <a:off x="606709" y="3899508"/>
            <a:ext cx="5777800" cy="284419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8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+mj-lt"/>
              </a:rPr>
              <a:t>ГОСУДАРСТВЕННЫЙ УЧЁТ ПРОЕКТОВ И ПРОГРАММ, ФИНАНСИРУЕМЫХ ИЗ ГОСУДАРСТВЕННОГО БЮДЖЕТА,  ОТЧЕТОВ ПО ИХ ВЫПОЛНЕНИЮ, 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ДИССЕРТАЦИЙ PhD, ЗАЩИЩЕННЫХ В РЕСПУБЛИКЕ КАЗАХСТАН </a:t>
            </a:r>
            <a:endParaRPr lang="ru-RU" sz="2800" b="1" dirty="0">
              <a:solidFill>
                <a:schemeClr val="bg1"/>
              </a:solidFill>
            </a:endParaRP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9ABBE30F-87BB-49AA-9944-0A2DD686E714}"/>
              </a:ext>
            </a:extLst>
          </p:cNvPr>
          <p:cNvGrpSpPr/>
          <p:nvPr/>
        </p:nvGrpSpPr>
        <p:grpSpPr>
          <a:xfrm rot="5400000">
            <a:off x="8665275" y="59628"/>
            <a:ext cx="8052113" cy="10599864"/>
            <a:chOff x="0" y="0"/>
            <a:chExt cx="12578357" cy="12169103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62864F8C-008E-409D-BAE3-5CCDE3F8E0A0}"/>
                </a:ext>
              </a:extLst>
            </p:cNvPr>
            <p:cNvSpPr/>
            <p:nvPr/>
          </p:nvSpPr>
          <p:spPr>
            <a:xfrm>
              <a:off x="0" y="0"/>
              <a:ext cx="12578357" cy="12169103"/>
            </a:xfrm>
            <a:custGeom>
              <a:avLst/>
              <a:gdLst/>
              <a:ahLst/>
              <a:cxnLst/>
              <a:rect l="l" t="t" r="r" b="b"/>
              <a:pathLst>
                <a:path w="12578357" h="12169103">
                  <a:moveTo>
                    <a:pt x="12578357" y="279400"/>
                  </a:moveTo>
                  <a:lnTo>
                    <a:pt x="12578357" y="0"/>
                  </a:lnTo>
                  <a:lnTo>
                    <a:pt x="0" y="0"/>
                  </a:lnTo>
                  <a:lnTo>
                    <a:pt x="0" y="12169103"/>
                  </a:lnTo>
                  <a:lnTo>
                    <a:pt x="12578357" y="12169103"/>
                  </a:lnTo>
                  <a:lnTo>
                    <a:pt x="12578357" y="279400"/>
                  </a:lnTo>
                  <a:close/>
                  <a:moveTo>
                    <a:pt x="12499617" y="279400"/>
                  </a:moveTo>
                  <a:lnTo>
                    <a:pt x="12499617" y="12090363"/>
                  </a:lnTo>
                  <a:lnTo>
                    <a:pt x="78740" y="12090363"/>
                  </a:lnTo>
                  <a:lnTo>
                    <a:pt x="78740" y="78740"/>
                  </a:lnTo>
                  <a:lnTo>
                    <a:pt x="12499617" y="78740"/>
                  </a:lnTo>
                  <a:lnTo>
                    <a:pt x="12499617" y="279400"/>
                  </a:lnTo>
                  <a:close/>
                </a:path>
              </a:pathLst>
            </a:custGeom>
            <a:solidFill>
              <a:srgbClr val="7DBFBC"/>
            </a:solidFill>
          </p:spPr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7F1FABB-B824-45D9-BD7C-617B3F169C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00" t="11600" r="60625" b="18800"/>
          <a:stretch/>
        </p:blipFill>
        <p:spPr>
          <a:xfrm>
            <a:off x="7497679" y="1511224"/>
            <a:ext cx="10173528" cy="6756476"/>
          </a:xfrm>
          <a:prstGeom prst="rect">
            <a:avLst/>
          </a:prstGeom>
        </p:spPr>
      </p:pic>
      <p:sp>
        <p:nvSpPr>
          <p:cNvPr id="24" name="Freeform 12">
            <a:extLst>
              <a:ext uri="{FF2B5EF4-FFF2-40B4-BE49-F238E27FC236}">
                <a16:creationId xmlns:a16="http://schemas.microsoft.com/office/drawing/2014/main" id="{8943D172-2A08-4BEB-B83E-CD7EC1F56338}"/>
              </a:ext>
            </a:extLst>
          </p:cNvPr>
          <p:cNvSpPr/>
          <p:nvPr/>
        </p:nvSpPr>
        <p:spPr>
          <a:xfrm rot="20814205">
            <a:off x="15658036" y="8606890"/>
            <a:ext cx="867796" cy="828026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113C61"/>
          </a:solidFill>
        </p:spPr>
        <p:txBody>
          <a:bodyPr/>
          <a:lstStyle/>
          <a:p>
            <a:endParaRPr lang="ru-KZ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837DAC9-23BE-4695-A66B-21BF484AFB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14205">
            <a:off x="15764537" y="8685594"/>
            <a:ext cx="664522" cy="67061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2DF5A44-FB8F-4812-AC5A-1FC0A3F3266C}"/>
              </a:ext>
            </a:extLst>
          </p:cNvPr>
          <p:cNvSpPr txBox="1"/>
          <p:nvPr/>
        </p:nvSpPr>
        <p:spPr>
          <a:xfrm rot="20814205">
            <a:off x="15295668" y="9544589"/>
            <a:ext cx="1914747" cy="34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b="1" spc="57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https://is.ncste.kz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C32E1E-C573-41C5-BF82-39AA685B902E}"/>
              </a:ext>
            </a:extLst>
          </p:cNvPr>
          <p:cNvSpPr txBox="1"/>
          <p:nvPr/>
        </p:nvSpPr>
        <p:spPr>
          <a:xfrm>
            <a:off x="16518944" y="3311030"/>
            <a:ext cx="12975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200" b="1" dirty="0">
                <a:solidFill>
                  <a:srgbClr val="FF0000"/>
                </a:solidFill>
              </a:rPr>
              <a:t>Вводится индивидульный логин и пароль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ru-RU" sz="1200" b="1" dirty="0">
                <a:solidFill>
                  <a:srgbClr val="FF0000"/>
                </a:solidFill>
              </a:rPr>
              <a:t>пользователя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7D4CE4A1-6CE7-4451-8FB3-5F07F211A6B4}"/>
              </a:ext>
            </a:extLst>
          </p:cNvPr>
          <p:cNvCxnSpPr>
            <a:cxnSpLocks/>
          </p:cNvCxnSpPr>
          <p:nvPr/>
        </p:nvCxnSpPr>
        <p:spPr>
          <a:xfrm flipH="1">
            <a:off x="15617902" y="3605232"/>
            <a:ext cx="878494" cy="1074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B20EBD89-7622-4EDF-A6E1-1EA69F2A9CAF}"/>
              </a:ext>
            </a:extLst>
          </p:cNvPr>
          <p:cNvCxnSpPr>
            <a:cxnSpLocks/>
          </p:cNvCxnSpPr>
          <p:nvPr/>
        </p:nvCxnSpPr>
        <p:spPr>
          <a:xfrm flipH="1">
            <a:off x="15445215" y="3642394"/>
            <a:ext cx="1051181" cy="88519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473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221200" y="120965"/>
            <a:ext cx="871271" cy="871271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4DF76F2-B15E-46C4-A079-7152D685AA88}"/>
              </a:ext>
            </a:extLst>
          </p:cNvPr>
          <p:cNvSpPr txBox="1">
            <a:spLocks/>
          </p:cNvSpPr>
          <p:nvPr/>
        </p:nvSpPr>
        <p:spPr>
          <a:xfrm>
            <a:off x="606709" y="3899508"/>
            <a:ext cx="5777800" cy="284419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8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+mj-lt"/>
              </a:rPr>
              <a:t>ГОСУДАРСТВЕННЫЙ УЧЁТ ПРОЕКТОВ И ПРОГРАММ, ФИНАНСИРУЕМЫХ ИЗ ГОСУДАРСТВЕННОГО БЮДЖЕТА,  ОТЧЕТОВ ПО ИХ ВЫПОЛНЕНИЮ, 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ДИССЕРТАЦИЙ PhD, ЗАЩИЩЕННЫХ В РЕСПУБЛИКЕ КАЗАХСТАН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4" name="Freeform 12">
            <a:extLst>
              <a:ext uri="{FF2B5EF4-FFF2-40B4-BE49-F238E27FC236}">
                <a16:creationId xmlns:a16="http://schemas.microsoft.com/office/drawing/2014/main" id="{8943D172-2A08-4BEB-B83E-CD7EC1F56338}"/>
              </a:ext>
            </a:extLst>
          </p:cNvPr>
          <p:cNvSpPr/>
          <p:nvPr/>
        </p:nvSpPr>
        <p:spPr>
          <a:xfrm rot="20814205">
            <a:off x="16493962" y="8769233"/>
            <a:ext cx="867796" cy="828026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113C61"/>
          </a:solidFill>
        </p:spPr>
        <p:txBody>
          <a:bodyPr/>
          <a:lstStyle/>
          <a:p>
            <a:endParaRPr lang="ru-KZ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837DAC9-23BE-4695-A66B-21BF484AF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14205">
            <a:off x="16600463" y="8847937"/>
            <a:ext cx="664522" cy="67061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2DF5A44-FB8F-4812-AC5A-1FC0A3F3266C}"/>
              </a:ext>
            </a:extLst>
          </p:cNvPr>
          <p:cNvSpPr txBox="1"/>
          <p:nvPr/>
        </p:nvSpPr>
        <p:spPr>
          <a:xfrm>
            <a:off x="15742088" y="9907306"/>
            <a:ext cx="1914747" cy="34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https://is.ncste.kz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6C25851B-C261-4045-84B3-4F2790B2709C}"/>
              </a:ext>
            </a:extLst>
          </p:cNvPr>
          <p:cNvSpPr txBox="1"/>
          <p:nvPr/>
        </p:nvSpPr>
        <p:spPr>
          <a:xfrm>
            <a:off x="-1" y="-276370"/>
            <a:ext cx="2982224" cy="293474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2055"/>
              </a:lnSpc>
            </a:pPr>
            <a:endParaRPr sz="1200" b="1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8A08D5A-39A6-437A-96BD-2CF24B1F0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467" r="60175" b="8933"/>
          <a:stretch/>
        </p:blipFill>
        <p:spPr>
          <a:xfrm>
            <a:off x="277771" y="946880"/>
            <a:ext cx="17814700" cy="913515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8F261B2-F643-4AB0-9CA7-8126685CF441}"/>
              </a:ext>
            </a:extLst>
          </p:cNvPr>
          <p:cNvSpPr txBox="1"/>
          <p:nvPr/>
        </p:nvSpPr>
        <p:spPr>
          <a:xfrm>
            <a:off x="261413" y="155630"/>
            <a:ext cx="1663485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УЧЕТ НАУЧНЫХ, НАУЧНО-ТЕХНИЧЕСКИХ ПРОЕКТОВ И ПРОГРАММ, ФИНАНСИРУЕМЫХ ИЗ ГОСУДАРСТВЕННОГО БЮДЖЕТА, ОТЧЕТОВ ПО ИХ ВЫПОЛНЕНИЮ</a:t>
            </a: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ДИССЕРТАЦИЙ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PHD, ЗАЩИЩЕННЫХ В РЕСПУБЛИКЕ КАЗАХСТАН</a:t>
            </a:r>
            <a:endParaRPr lang="ru-RU" b="1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sp>
        <p:nvSpPr>
          <p:cNvPr id="35" name="Двойные фигурные скобки 34">
            <a:extLst>
              <a:ext uri="{FF2B5EF4-FFF2-40B4-BE49-F238E27FC236}">
                <a16:creationId xmlns:a16="http://schemas.microsoft.com/office/drawing/2014/main" id="{FCD4AF2C-F475-4815-A68A-F28F9D3A8523}"/>
              </a:ext>
            </a:extLst>
          </p:cNvPr>
          <p:cNvSpPr/>
          <p:nvPr/>
        </p:nvSpPr>
        <p:spPr>
          <a:xfrm>
            <a:off x="-38590" y="4196190"/>
            <a:ext cx="2929206" cy="3948134"/>
          </a:xfrm>
          <a:prstGeom prst="bracePair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86912-82BC-4DC0-B320-ED3702EE12D1}"/>
              </a:ext>
            </a:extLst>
          </p:cNvPr>
          <p:cNvSpPr txBox="1"/>
          <p:nvPr/>
        </p:nvSpPr>
        <p:spPr>
          <a:xfrm>
            <a:off x="2890616" y="1726706"/>
            <a:ext cx="15201855" cy="3108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научной, научно-технической программы (НТП)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проектов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отчетов по выполнению научных проектов и программ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кратких сведений о реализации проекта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результата научной и (или) научно-технической деятельности (РННТД)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Государственный учет диссертаций PhD, защищенных в Республике Казахстан</a:t>
            </a:r>
            <a:endParaRPr lang="ru-KZ" sz="2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54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221200" y="120965"/>
            <a:ext cx="871271" cy="87127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2DF5A44-FB8F-4812-AC5A-1FC0A3F3266C}"/>
              </a:ext>
            </a:extLst>
          </p:cNvPr>
          <p:cNvSpPr txBox="1"/>
          <p:nvPr/>
        </p:nvSpPr>
        <p:spPr>
          <a:xfrm>
            <a:off x="12641122" y="395192"/>
            <a:ext cx="1914747" cy="34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https://is.ncste.kz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6C25851B-C261-4045-84B3-4F2790B2709C}"/>
              </a:ext>
            </a:extLst>
          </p:cNvPr>
          <p:cNvSpPr txBox="1"/>
          <p:nvPr/>
        </p:nvSpPr>
        <p:spPr>
          <a:xfrm>
            <a:off x="-1" y="-276370"/>
            <a:ext cx="2982224" cy="293474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2055"/>
              </a:lnSpc>
            </a:pPr>
            <a:endParaRPr sz="1200" b="1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BF859CC-69C4-4C84-B0FA-DA88E718E9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800" r="50650" b="34534"/>
          <a:stretch/>
        </p:blipFill>
        <p:spPr>
          <a:xfrm>
            <a:off x="99472" y="72854"/>
            <a:ext cx="12364102" cy="5327335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2962088-A9DB-4C7F-8E91-E37BA083E2A5}"/>
              </a:ext>
            </a:extLst>
          </p:cNvPr>
          <p:cNvSpPr/>
          <p:nvPr/>
        </p:nvSpPr>
        <p:spPr>
          <a:xfrm>
            <a:off x="99472" y="3061361"/>
            <a:ext cx="1653128" cy="457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E2D91D-14DA-4E66-8920-E88AE3AB6783}"/>
              </a:ext>
            </a:extLst>
          </p:cNvPr>
          <p:cNvSpPr txBox="1"/>
          <p:nvPr/>
        </p:nvSpPr>
        <p:spPr>
          <a:xfrm>
            <a:off x="12463573" y="967388"/>
            <a:ext cx="5791200" cy="9433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2300" b="1">
                <a:solidFill>
                  <a:srgbClr val="FF0000"/>
                </a:solidFill>
              </a:rPr>
              <a:t>Часто допускаемые ошибки</a:t>
            </a:r>
            <a:endParaRPr lang="en-US" sz="2300" b="1">
              <a:solidFill>
                <a:srgbClr val="FF0000"/>
              </a:solidFill>
            </a:endParaRPr>
          </a:p>
          <a:p>
            <a:pPr lvl="0"/>
            <a:endParaRPr lang="ru-RU" sz="800" b="1" dirty="0"/>
          </a:p>
          <a:p>
            <a:pPr lvl="0"/>
            <a:r>
              <a:rPr lang="kk-KZ" sz="2300" b="1" dirty="0"/>
              <a:t>Наименование программы: </a:t>
            </a:r>
            <a:r>
              <a:rPr lang="kk-KZ" sz="2300" dirty="0"/>
              <a:t>Несоответствие данных с подтверждающим документом </a:t>
            </a:r>
          </a:p>
          <a:p>
            <a:pPr lvl="0"/>
            <a:endParaRPr lang="kk-KZ" sz="2300" b="1" dirty="0"/>
          </a:p>
          <a:p>
            <a:pPr lvl="0"/>
            <a:r>
              <a:rPr lang="ru-RU" sz="2300" b="1" dirty="0"/>
              <a:t>Наименование на казахском языке: </a:t>
            </a:r>
          </a:p>
          <a:p>
            <a:pPr lvl="0"/>
            <a:r>
              <a:rPr lang="ru-RU" sz="2300" dirty="0"/>
              <a:t>Некорректный перевод наименования программы на казахский язык в пояснительной записке и информационной системе. </a:t>
            </a:r>
          </a:p>
          <a:p>
            <a:pPr lvl="0"/>
            <a:endParaRPr lang="ru-RU" sz="800" dirty="0"/>
          </a:p>
          <a:p>
            <a:pPr lvl="0"/>
            <a:r>
              <a:rPr lang="ru-RU" sz="2300" b="1" dirty="0"/>
              <a:t>В основании для выполнения программы: </a:t>
            </a:r>
            <a:r>
              <a:rPr lang="ru-RU" sz="2300" dirty="0"/>
              <a:t>Неполные сведения об основаниях для выполнения НТП.</a:t>
            </a:r>
          </a:p>
          <a:p>
            <a:pPr lvl="0"/>
            <a:endParaRPr lang="ru-KZ" sz="2300" dirty="0"/>
          </a:p>
          <a:p>
            <a:pPr lvl="0"/>
            <a:r>
              <a:rPr lang="ru-RU" sz="2300" b="1" dirty="0"/>
              <a:t>Соисполнители: </a:t>
            </a:r>
            <a:r>
              <a:rPr lang="ru-RU" sz="2300" dirty="0"/>
              <a:t>Указание неполных сведений о соисполнителях  научно-технической программы.</a:t>
            </a:r>
          </a:p>
          <a:p>
            <a:pPr lvl="0"/>
            <a:endParaRPr lang="ru-KZ" sz="800" dirty="0"/>
          </a:p>
          <a:p>
            <a:pPr lvl="0"/>
            <a:r>
              <a:rPr lang="ru-RU" sz="2300" b="1" dirty="0"/>
              <a:t>Количество проектов: </a:t>
            </a:r>
            <a:r>
              <a:rPr lang="ru-RU" sz="2300" dirty="0"/>
              <a:t>Неверное указание количества проектов.</a:t>
            </a:r>
          </a:p>
          <a:p>
            <a:pPr lvl="0"/>
            <a:endParaRPr lang="ru-RU" sz="800" dirty="0"/>
          </a:p>
          <a:p>
            <a:pPr lvl="0"/>
            <a:r>
              <a:rPr lang="ru-RU" sz="2300" b="1" dirty="0"/>
              <a:t>Сроки реализации:</a:t>
            </a:r>
            <a:r>
              <a:rPr lang="ru-RU" sz="2300" dirty="0"/>
              <a:t> Некорректное указание сроков реализации программы.</a:t>
            </a:r>
          </a:p>
          <a:p>
            <a:pPr lvl="0"/>
            <a:endParaRPr lang="ru-KZ" sz="800" dirty="0"/>
          </a:p>
          <a:p>
            <a:pPr lvl="0"/>
            <a:r>
              <a:rPr lang="ru-RU" sz="2300" b="1" dirty="0"/>
              <a:t>Финансирование: </a:t>
            </a:r>
            <a:r>
              <a:rPr lang="ru-RU" sz="2300" dirty="0"/>
              <a:t>Несоответствие указанного объёма финансирования с документом, подтверждающим финансирование.</a:t>
            </a:r>
            <a:endParaRPr lang="ru-KZ" sz="23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5B149C-E42F-4DF4-A344-6470BB73A680}"/>
              </a:ext>
            </a:extLst>
          </p:cNvPr>
          <p:cNvSpPr txBox="1"/>
          <p:nvPr/>
        </p:nvSpPr>
        <p:spPr>
          <a:xfrm>
            <a:off x="14733417" y="182367"/>
            <a:ext cx="2454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D05ED76-E9FF-4377-AC6C-9BEFD21204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8267" t="13144" r="52651" b="62668"/>
          <a:stretch/>
        </p:blipFill>
        <p:spPr>
          <a:xfrm>
            <a:off x="1752600" y="744647"/>
            <a:ext cx="10694408" cy="184497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75933AA-A83A-4A38-8038-84D0F677516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764" t="43480" r="67762" b="43001"/>
          <a:stretch/>
        </p:blipFill>
        <p:spPr>
          <a:xfrm>
            <a:off x="1749286" y="2864568"/>
            <a:ext cx="10714287" cy="1485085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B449420-F060-448B-9CD7-F4DF1C262B0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481" t="14001" r="51385" b="35864"/>
          <a:stretch/>
        </p:blipFill>
        <p:spPr>
          <a:xfrm>
            <a:off x="82906" y="4624596"/>
            <a:ext cx="12364102" cy="348311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60FD782-8668-4D55-A65C-5DFC771A50F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237" t="20666" r="56751" b="57810"/>
          <a:stretch/>
        </p:blipFill>
        <p:spPr>
          <a:xfrm>
            <a:off x="82906" y="8223919"/>
            <a:ext cx="12367416" cy="17983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176690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>
            <a:extLst>
              <a:ext uri="{FF2B5EF4-FFF2-40B4-BE49-F238E27FC236}">
                <a16:creationId xmlns:a16="http://schemas.microsoft.com/office/drawing/2014/main" id="{FDA7205C-FD72-479C-B19F-A956F227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221200" y="120965"/>
            <a:ext cx="871271" cy="87127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2DF5A44-FB8F-4812-AC5A-1FC0A3F3266C}"/>
              </a:ext>
            </a:extLst>
          </p:cNvPr>
          <p:cNvSpPr txBox="1"/>
          <p:nvPr/>
        </p:nvSpPr>
        <p:spPr>
          <a:xfrm>
            <a:off x="12654775" y="207145"/>
            <a:ext cx="1914747" cy="34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1800" b="1" spc="5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https://is.ncste.kz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6C25851B-C261-4045-84B3-4F2790B2709C}"/>
              </a:ext>
            </a:extLst>
          </p:cNvPr>
          <p:cNvSpPr txBox="1"/>
          <p:nvPr/>
        </p:nvSpPr>
        <p:spPr>
          <a:xfrm>
            <a:off x="-1" y="-276370"/>
            <a:ext cx="2982224" cy="293474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2055"/>
              </a:lnSpc>
            </a:pPr>
            <a:endParaRPr sz="1200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9B8410-B96C-499F-A273-7CCAE9C18BAD}"/>
              </a:ext>
            </a:extLst>
          </p:cNvPr>
          <p:cNvSpPr txBox="1"/>
          <p:nvPr/>
        </p:nvSpPr>
        <p:spPr>
          <a:xfrm>
            <a:off x="12016833" y="992236"/>
            <a:ext cx="5970467" cy="89562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</a:rPr>
              <a:t>Часто допускаемые ошибки при подаче на «Государственный учет научного проекта»</a:t>
            </a:r>
          </a:p>
          <a:p>
            <a:pPr lvl="0"/>
            <a:endParaRPr lang="ru-RU" sz="2400" b="1" dirty="0"/>
          </a:p>
          <a:p>
            <a:pPr lvl="0"/>
            <a:r>
              <a:rPr lang="ru-RU" sz="2400" b="1" dirty="0"/>
              <a:t>Наименование работы:</a:t>
            </a:r>
            <a:r>
              <a:rPr lang="ru-RU" sz="2400" dirty="0"/>
              <a:t> Несоответствие наименования проекта на казахском и русском языках.</a:t>
            </a:r>
          </a:p>
          <a:p>
            <a:pPr lvl="0"/>
            <a:endParaRPr lang="ru-KZ" sz="2400" dirty="0"/>
          </a:p>
          <a:p>
            <a:pPr lvl="0"/>
            <a:r>
              <a:rPr lang="ru-RU" sz="2400" b="1" dirty="0"/>
              <a:t>Сроки реализации:</a:t>
            </a:r>
            <a:r>
              <a:rPr lang="ru-RU" sz="2400" dirty="0"/>
              <a:t> Некорректное указание сроков реализации проекта.</a:t>
            </a:r>
          </a:p>
          <a:p>
            <a:pPr lvl="0"/>
            <a:endParaRPr lang="ru-KZ" sz="2400" dirty="0"/>
          </a:p>
          <a:p>
            <a:pPr lvl="0"/>
            <a:r>
              <a:rPr lang="ru-RU" sz="2400" b="1" dirty="0"/>
              <a:t>Источники финансирования: </a:t>
            </a:r>
            <a:r>
              <a:rPr lang="ru-RU" sz="2400" dirty="0"/>
              <a:t>Несоответствие указанного объёма финансирования с документом, подтверждающим финансирование.</a:t>
            </a:r>
          </a:p>
          <a:p>
            <a:pPr lvl="0"/>
            <a:endParaRPr lang="ru-KZ" sz="2400" dirty="0"/>
          </a:p>
          <a:p>
            <a:pPr lvl="0"/>
            <a:r>
              <a:rPr lang="ru-KZ" sz="2400" b="1" dirty="0"/>
              <a:t>Ожидаемые результаты</a:t>
            </a:r>
            <a:r>
              <a:rPr lang="ru-RU" sz="2400" b="1" dirty="0"/>
              <a:t>: </a:t>
            </a:r>
            <a:r>
              <a:rPr lang="ru-RU" sz="2400" dirty="0"/>
              <a:t>Неполное указание ожидаемых результатов.</a:t>
            </a:r>
          </a:p>
          <a:p>
            <a:pPr lvl="0"/>
            <a:endParaRPr lang="ru-KZ" sz="2400" dirty="0"/>
          </a:p>
          <a:p>
            <a:pPr lvl="0"/>
            <a:r>
              <a:rPr lang="ru-KZ" sz="2400" b="1" dirty="0"/>
              <a:t>Заказчик</a:t>
            </a:r>
            <a:r>
              <a:rPr lang="ru-RU" sz="2400" b="1" dirty="0"/>
              <a:t>: </a:t>
            </a:r>
            <a:r>
              <a:rPr lang="ru-RU" sz="2400" dirty="0"/>
              <a:t>Несоответствия данных заказчика с подтверждающим документом.</a:t>
            </a:r>
            <a:endParaRPr lang="ru-KZ" sz="2400" dirty="0"/>
          </a:p>
          <a:p>
            <a:pPr lvl="0"/>
            <a:r>
              <a:rPr lang="ru-RU" sz="2400" dirty="0"/>
              <a:t> </a:t>
            </a:r>
            <a:endParaRPr lang="ru-KZ" sz="2400" dirty="0"/>
          </a:p>
          <a:p>
            <a:pPr lvl="0"/>
            <a:r>
              <a:rPr lang="ru-RU" sz="2400" b="1" dirty="0"/>
              <a:t>УДК/МРНТИ:</a:t>
            </a:r>
            <a:r>
              <a:rPr lang="ru-RU" sz="2400" dirty="0"/>
              <a:t> Несоответствие кодов УДК и МРНТИ межгосударственному рубрикатору </a:t>
            </a:r>
            <a:r>
              <a:rPr lang="ru-RU" sz="2400"/>
              <a:t>научно-технической информации</a:t>
            </a:r>
            <a:endParaRPr lang="ru-KZ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093C6C-5786-46A5-9445-DE705DC8CABD}"/>
              </a:ext>
            </a:extLst>
          </p:cNvPr>
          <p:cNvSpPr txBox="1"/>
          <p:nvPr/>
        </p:nvSpPr>
        <p:spPr>
          <a:xfrm>
            <a:off x="14700177" y="97753"/>
            <a:ext cx="2454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chemeClr val="accent1">
                    <a:lumMod val="50000"/>
                  </a:schemeClr>
                </a:solidFill>
              </a:rPr>
              <a:t>НАЦИОНАЛЬНЫЙ ЦЕНТР ГОСУДАРСТВЕННОЙ НАУЧНО-ТЕХНИЧЕСКОЙ ЭКСПЕРТИЗЫ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7E6F71-8E7F-4516-B36E-47C1B721F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095" y="206853"/>
            <a:ext cx="4712451" cy="980605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6AE8133-EE53-4937-9A89-ECDE5A4F12DF}"/>
              </a:ext>
            </a:extLst>
          </p:cNvPr>
          <p:cNvGrpSpPr/>
          <p:nvPr/>
        </p:nvGrpSpPr>
        <p:grpSpPr>
          <a:xfrm>
            <a:off x="8034108" y="7353300"/>
            <a:ext cx="3969291" cy="2438400"/>
            <a:chOff x="5103508" y="7348877"/>
            <a:chExt cx="4596326" cy="2655735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76632040-264D-4D68-AA78-37F0FD928F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553" t="20513" r="39993" b="15462"/>
            <a:stretch/>
          </p:blipFill>
          <p:spPr>
            <a:xfrm>
              <a:off x="5103508" y="7807248"/>
              <a:ext cx="4545588" cy="2197364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7AC09EC5-4131-4CD0-9D24-AFBB74E90E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152" t="1387" r="20289" b="80664"/>
            <a:stretch/>
          </p:blipFill>
          <p:spPr>
            <a:xfrm>
              <a:off x="5154246" y="7348877"/>
              <a:ext cx="4545588" cy="458371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3255ED9-6EDF-491C-8A68-69FD26B1235D}"/>
              </a:ext>
            </a:extLst>
          </p:cNvPr>
          <p:cNvGrpSpPr/>
          <p:nvPr/>
        </p:nvGrpSpPr>
        <p:grpSpPr>
          <a:xfrm>
            <a:off x="8243597" y="206853"/>
            <a:ext cx="3471233" cy="6918512"/>
            <a:chOff x="5136318" y="612549"/>
            <a:chExt cx="3055876" cy="6405375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24A50C58-756E-43DA-8480-9BF62C9FEF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33448"/>
            <a:stretch/>
          </p:blipFill>
          <p:spPr>
            <a:xfrm>
              <a:off x="5154246" y="992236"/>
              <a:ext cx="2967154" cy="6025688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E3DD5AEE-94B0-402E-B235-F97CA487E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36318" y="612549"/>
              <a:ext cx="3055876" cy="349455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</p:pic>
      </p:grp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C7D9EA-56DC-45BD-84BA-0AF0CB3BBB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" t="10221" r="94388" b="10774"/>
          <a:stretch/>
        </p:blipFill>
        <p:spPr>
          <a:xfrm>
            <a:off x="93842" y="120965"/>
            <a:ext cx="2780138" cy="9806058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99D124F-76F0-4980-8E38-01E6D29B5D41}"/>
              </a:ext>
            </a:extLst>
          </p:cNvPr>
          <p:cNvSpPr/>
          <p:nvPr/>
        </p:nvSpPr>
        <p:spPr>
          <a:xfrm>
            <a:off x="202156" y="5143500"/>
            <a:ext cx="2407870" cy="1219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88140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2284</TotalTime>
  <Words>1506</Words>
  <Application>Microsoft Office PowerPoint</Application>
  <PresentationFormat>Произвольный</PresentationFormat>
  <Paragraphs>186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Calibri (MS)</vt:lpstr>
      <vt:lpstr>Arial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23.09.2021 визит Министра , копия</dc:title>
  <dc:creator>Толкын Садырова</dc:creator>
  <cp:lastModifiedBy>Шолпанай Мамытбаева</cp:lastModifiedBy>
  <cp:revision>139</cp:revision>
  <cp:lastPrinted>2026-06-09T09:45:38Z</cp:lastPrinted>
  <dcterms:created xsi:type="dcterms:W3CDTF">2006-08-16T00:00:00Z</dcterms:created>
  <dcterms:modified xsi:type="dcterms:W3CDTF">2026-06-11T04:09:49Z</dcterms:modified>
  <dc:identifier>DAEq1SCgBuk</dc:identifier>
</cp:coreProperties>
</file>