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0" r:id="rId1"/>
  </p:sldMasterIdLst>
  <p:sldIdLst>
    <p:sldId id="256" r:id="rId2"/>
    <p:sldId id="257" r:id="rId3"/>
    <p:sldId id="258" r:id="rId4"/>
    <p:sldId id="259" r:id="rId5"/>
    <p:sldId id="264" r:id="rId6"/>
    <p:sldId id="260" r:id="rId7"/>
    <p:sldId id="263" r:id="rId8"/>
    <p:sldId id="265" r:id="rId9"/>
  </p:sldIdLst>
  <p:sldSz cx="9144000" cy="6858000" type="screen4x3"/>
  <p:notesSz cx="9144000" cy="6858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995" autoAdjust="0"/>
    <p:restoredTop sz="94660"/>
  </p:normalViewPr>
  <p:slideViewPr>
    <p:cSldViewPr>
      <p:cViewPr varScale="1">
        <p:scale>
          <a:sx n="115" d="100"/>
          <a:sy n="115" d="100"/>
        </p:scale>
        <p:origin x="1362" y="108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4334933" y="1169931"/>
            <a:ext cx="4814835" cy="4993802"/>
            <a:chOff x="4334933" y="1169931"/>
            <a:chExt cx="4814835" cy="4993802"/>
          </a:xfrm>
        </p:grpSpPr>
        <p:cxnSp>
          <p:nvCxnSpPr>
            <p:cNvPr id="17" name="Straight Connector 16"/>
            <p:cNvCxnSpPr/>
            <p:nvPr/>
          </p:nvCxnSpPr>
          <p:spPr>
            <a:xfrm flipH="1">
              <a:off x="6009259" y="1169931"/>
              <a:ext cx="3134741" cy="3134741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flipH="1">
              <a:off x="4334933" y="1348898"/>
              <a:ext cx="4814835" cy="4814835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5225595" y="1469269"/>
              <a:ext cx="3912054" cy="3912054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flipH="1">
              <a:off x="5304588" y="1307856"/>
              <a:ext cx="3839412" cy="3839412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flipH="1">
              <a:off x="5707078" y="1770196"/>
              <a:ext cx="3430571" cy="3430570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533400"/>
            <a:ext cx="6154713" cy="3124201"/>
          </a:xfrm>
        </p:spPr>
        <p:txBody>
          <a:bodyPr anchor="b">
            <a:normAutofit/>
          </a:bodyPr>
          <a:lstStyle>
            <a:lvl1pPr algn="l">
              <a:defRPr sz="44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3400" y="3843868"/>
            <a:ext cx="4954250" cy="1913466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576909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6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533400" y="533400"/>
            <a:ext cx="8077200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762002" y="3843867"/>
            <a:ext cx="7281332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1/20/2020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112133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533400"/>
            <a:ext cx="8077200" cy="2895600"/>
          </a:xfrm>
        </p:spPr>
        <p:txBody>
          <a:bodyPr anchor="ctr">
            <a:normAutofit/>
          </a:bodyPr>
          <a:lstStyle>
            <a:lvl1pPr algn="l">
              <a:defRPr sz="28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114800"/>
            <a:ext cx="6383552" cy="1905000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4887500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283" y="533400"/>
            <a:ext cx="6859787" cy="2895600"/>
          </a:xfrm>
        </p:spPr>
        <p:txBody>
          <a:bodyPr anchor="ctr">
            <a:normAutofit/>
          </a:bodyPr>
          <a:lstStyle>
            <a:lvl1pPr algn="l">
              <a:defRPr sz="2800" b="0" cap="all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66800" y="3429000"/>
            <a:ext cx="6402467" cy="4826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301070"/>
            <a:ext cx="6382361" cy="171873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228600" y="710624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96200" y="2768601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64950527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3429000"/>
            <a:ext cx="6382361" cy="1697400"/>
          </a:xfrm>
        </p:spPr>
        <p:txBody>
          <a:bodyPr anchor="b">
            <a:normAutofit/>
          </a:bodyPr>
          <a:lstStyle>
            <a:lvl1pPr algn="l">
              <a:defRPr sz="28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5132980"/>
            <a:ext cx="6383552" cy="886819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440751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284" y="533400"/>
            <a:ext cx="6859786" cy="2895600"/>
          </a:xfrm>
        </p:spPr>
        <p:txBody>
          <a:bodyPr anchor="ctr">
            <a:normAutofit/>
          </a:bodyPr>
          <a:lstStyle>
            <a:lvl1pPr algn="l">
              <a:defRPr sz="2800" b="0" cap="all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33400" y="3886200"/>
            <a:ext cx="638236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0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953000"/>
            <a:ext cx="63823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228600" y="710624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96200" y="2768601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21888187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533400"/>
            <a:ext cx="7525658" cy="28956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2800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33400" y="3928534"/>
            <a:ext cx="6382361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0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766735"/>
            <a:ext cx="6382360" cy="1253065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1098755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>
            <a:normAutofit/>
          </a:bodyPr>
          <a:lstStyle>
            <a:lvl1pPr algn="l">
              <a:defRPr sz="2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533401"/>
            <a:ext cx="6554867" cy="376767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4179102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66406" y="533400"/>
            <a:ext cx="2044194" cy="4419600"/>
          </a:xfrm>
        </p:spPr>
        <p:txBody>
          <a:bodyPr vert="eaVert">
            <a:normAutofit/>
          </a:bodyPr>
          <a:lstStyle>
            <a:lvl1pPr>
              <a:defRPr sz="2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533400"/>
            <a:ext cx="5850012" cy="548640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804106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1/20/2020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615108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533400"/>
            <a:ext cx="6554867" cy="3767670"/>
          </a:xfrm>
        </p:spPr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21942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1981199"/>
            <a:ext cx="6402468" cy="2319867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487333"/>
            <a:ext cx="6402467" cy="1532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86107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" name="Content Placeholder 3"/>
          <p:cNvSpPr>
            <a:spLocks noGrp="1"/>
          </p:cNvSpPr>
          <p:nvPr>
            <p:ph sz="half" idx="13"/>
          </p:nvPr>
        </p:nvSpPr>
        <p:spPr>
          <a:xfrm>
            <a:off x="533400" y="533400"/>
            <a:ext cx="3949967" cy="3767667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2" name="Content Placeholder 5"/>
          <p:cNvSpPr>
            <a:spLocks noGrp="1"/>
          </p:cNvSpPr>
          <p:nvPr>
            <p:ph sz="quarter" idx="4"/>
          </p:nvPr>
        </p:nvSpPr>
        <p:spPr>
          <a:xfrm>
            <a:off x="4662362" y="533400"/>
            <a:ext cx="3948238" cy="3759200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1/20/2020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104056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1" y="533400"/>
            <a:ext cx="3716866" cy="609600"/>
          </a:xfrm>
        </p:spPr>
        <p:txBody>
          <a:bodyPr anchor="b">
            <a:noAutofit/>
          </a:bodyPr>
          <a:lstStyle>
            <a:lvl1pPr marL="0" indent="0">
              <a:buNone/>
              <a:defRPr sz="2400" b="0" cap="all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3399" y="1143000"/>
            <a:ext cx="3945467" cy="3158067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55016" y="566738"/>
            <a:ext cx="376405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 cap="all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2362" y="1143000"/>
            <a:ext cx="3956705" cy="3149600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1/20/2020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911006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1/20/2020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965808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1/20/2020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652036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8667" y="533400"/>
            <a:ext cx="3200400" cy="1524000"/>
          </a:xfrm>
        </p:spPr>
        <p:txBody>
          <a:bodyPr anchor="b">
            <a:normAutofit/>
          </a:bodyPr>
          <a:lstStyle>
            <a:lvl1pPr algn="l">
              <a:defRPr sz="2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399" y="533400"/>
            <a:ext cx="4438755" cy="5486400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418667" y="2209802"/>
            <a:ext cx="32004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1/20/2020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218509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95800" y="1447800"/>
            <a:ext cx="3563258" cy="11430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762000" y="914400"/>
            <a:ext cx="3280974" cy="48006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496027" y="2743200"/>
            <a:ext cx="3564223" cy="2082800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1/20/2020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33400" y="6172200"/>
            <a:ext cx="5811724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810969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6670675" y="3894667"/>
            <a:ext cx="2470456" cy="2658533"/>
            <a:chOff x="6687077" y="3259666"/>
            <a:chExt cx="2981857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8756120" y="3259666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6687077" y="3486677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7772400" y="3581400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7923214" y="3433394"/>
              <a:ext cx="1739738" cy="173974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8398935" y="3985317"/>
              <a:ext cx="1264017" cy="1264016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533401"/>
            <a:ext cx="6554867" cy="37676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30245" y="6172203"/>
            <a:ext cx="1200463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1D8BD707-D9CF-40AE-B4C6-C98DA3205C09}" type="datetimeFigureOut">
              <a:rPr lang="en-US" smtClean="0"/>
              <a:t>1/20/2020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33400" y="6172200"/>
            <a:ext cx="5811724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774426" y="5578478"/>
            <a:ext cx="856907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28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B6F15528-21DE-4FAA-801E-634DDDAF4B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675155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51" r:id="rId1"/>
    <p:sldLayoutId id="2147483752" r:id="rId2"/>
    <p:sldLayoutId id="2147483753" r:id="rId3"/>
    <p:sldLayoutId id="2147483754" r:id="rId4"/>
    <p:sldLayoutId id="2147483755" r:id="rId5"/>
    <p:sldLayoutId id="2147483756" r:id="rId6"/>
    <p:sldLayoutId id="2147483757" r:id="rId7"/>
    <p:sldLayoutId id="2147483758" r:id="rId8"/>
    <p:sldLayoutId id="2147483759" r:id="rId9"/>
    <p:sldLayoutId id="2147483760" r:id="rId10"/>
    <p:sldLayoutId id="2147483761" r:id="rId11"/>
    <p:sldLayoutId id="2147483762" r:id="rId12"/>
    <p:sldLayoutId id="2147483763" r:id="rId13"/>
    <p:sldLayoutId id="2147483764" r:id="rId14"/>
    <p:sldLayoutId id="2147483765" r:id="rId15"/>
    <p:sldLayoutId id="2147483766" r:id="rId16"/>
    <p:sldLayoutId id="2147483767" r:id="rId17"/>
    <p:sldLayoutId id="2147483768" r:id="rId18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1219201"/>
            <a:ext cx="9067800" cy="56388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0" y="175736"/>
            <a:ext cx="9144000" cy="1653064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67000"/>
                </a:schemeClr>
              </a:gs>
              <a:gs pos="48000">
                <a:schemeClr val="accent1">
                  <a:lumMod val="97000"/>
                  <a:lumOff val="3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526114" y="175736"/>
            <a:ext cx="81534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ОТЧЕТ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 ДЕЯТЕЛЬНОСТИ НАЦИОНАЛЬНОГО НАУЧНОГО СОВЕТА ПО НАПРАВЛЕНИЮ НАУКИ «ИНФОРМАЦИОННЫЕ, ТЕЛЕКОММУНИКАЦИОННЫЕ И КОСМИЧЕСКИЕ ТЕХНОЛОГИИ, НАУЧНЫЕ ИССЛЕДОВАНИЯ В ОБЛАСТИ ЕСТЕСТВЕННЫХ НАУК» 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 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2019 ГОД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" name="Прямоугольник 1"/>
          <p:cNvSpPr/>
          <p:nvPr/>
        </p:nvSpPr>
        <p:spPr>
          <a:xfrm>
            <a:off x="381000" y="1371600"/>
            <a:ext cx="8305800" cy="24632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just">
              <a:lnSpc>
                <a:spcPct val="107000"/>
              </a:lnSpc>
              <a:spcAft>
                <a:spcPts val="0"/>
              </a:spcAft>
            </a:pP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Национальный научный совет по направлению науки «Информационные, телекоммуникационные и космические технологии, научные исследования в области естественных наук» осуществлял свою работу в 2019 году в соответствии с Законом РК от 18 февраля 2011 года № 407-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IV 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«О науке» и Положением                                 «О национальных научных советах», утвержденным Постановлением Правительства Республики Казахстан от 16 мая 2011 года №519 «О национальных научных советах», и внесенными в него изменениями Постановлением Правительства Республики Казахстан от 19 августа 2019 года №607.</a:t>
            </a:r>
            <a:endParaRPr lang="ru-RU" sz="14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828800" y="609600"/>
            <a:ext cx="62484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Национальный научный совет</a:t>
            </a:r>
            <a:endParaRPr lang="ru-RU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6200" y="2901618"/>
            <a:ext cx="9220200" cy="41910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2508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238"/>
            <a:ext cx="9144000" cy="6849762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201827" y="299361"/>
            <a:ext cx="88392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В 2019 году было проведено 15 заседаний ННС по направлению науки «Информационные, телекоммуникационные и космические технологии, научные исследования в области естественных наук» (далее - Совет), на которых были рассмотрены следующие вопросы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78027" y="1804131"/>
            <a:ext cx="86868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    </a:t>
            </a:r>
            <a:r>
              <a:rPr lang="ru-RU" b="1" dirty="0" smtClean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Утвержден </a:t>
            </a:r>
            <a:r>
              <a:rPr lang="ru-RU" b="1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План работы</a:t>
            </a:r>
            <a:r>
              <a:rPr lang="ru-RU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и график заседаний Национального научного совета по направлению науки «Информационные, телекоммуникационные и космические технологии, научные исследования в области естественных наук» на 2019 год от 21.02.2019г</a:t>
            </a:r>
            <a:r>
              <a:rPr lang="ru-RU" dirty="0" smtClean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ru-RU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73908" y="2895600"/>
            <a:ext cx="868680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      </a:t>
            </a:r>
            <a:r>
              <a:rPr lang="ru-RU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 </a:t>
            </a:r>
            <a:r>
              <a:rPr lang="ru-RU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2019 года Советом были рассмотрены </a:t>
            </a:r>
            <a:r>
              <a:rPr lang="ru-RU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106 обращений </a:t>
            </a:r>
            <a:r>
              <a:rPr lang="ru-RU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 физических и юридических лиц в рамках ГК, ГФ и ПЦФ по вопросам: замена научных руководителей, внесение изменений в календарные планы, сметы расходов и ожидаемые результаты, прекращение финансирования проекта и др. </a:t>
            </a:r>
            <a:r>
              <a:rPr lang="ru-RU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just"/>
            <a:r>
              <a:rPr lang="ru-RU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Рассмотрены </a:t>
            </a:r>
            <a:r>
              <a:rPr lang="ru-RU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специализированные научные направления </a:t>
            </a:r>
            <a:r>
              <a:rPr lang="ru-RU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 суммы по </a:t>
            </a:r>
            <a:r>
              <a:rPr lang="ru-RU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грантовому</a:t>
            </a:r>
            <a:r>
              <a:rPr lang="ru-RU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финансированию научных исследований для молодых ученых на 2020-2022 годы. По данному вопросу Советом были рекомендованы новые </a:t>
            </a:r>
            <a:r>
              <a:rPr lang="ru-RU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подприоритеты</a:t>
            </a:r>
            <a:r>
              <a:rPr lang="ru-RU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и специализированные направления и рекомендовано </a:t>
            </a:r>
            <a:r>
              <a:rPr lang="ru-RU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грантовое</a:t>
            </a:r>
            <a:r>
              <a:rPr lang="ru-RU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финансирование научных исследований для молодых ученых в размере: </a:t>
            </a:r>
            <a:r>
              <a:rPr lang="ru-RU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2020 год - 3 млрд. тенге, 2021 год - 3 млрд. тенге, 2022 год - 3 млрд. тенге, общая сумма - 9 млрд. тенге). </a:t>
            </a:r>
          </a:p>
          <a:p>
            <a:pPr algn="just"/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0476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2590800" y="18011"/>
            <a:ext cx="3733800" cy="584775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solidFill>
              <a:schemeClr val="tx1">
                <a:lumMod val="95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solidFill>
                  <a:schemeClr val="tx1">
                    <a:lumMod val="95000"/>
                  </a:schemeClr>
                </a:solidFill>
              </a:rPr>
              <a:t>Молодые ученые</a:t>
            </a:r>
            <a:endParaRPr lang="ru-RU" sz="3200" dirty="0">
              <a:solidFill>
                <a:schemeClr val="tx1">
                  <a:lumMod val="95000"/>
                </a:schemeClr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286000" y="605737"/>
            <a:ext cx="4343400" cy="369332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chemeClr val="tx1">
                    <a:lumMod val="95000"/>
                  </a:schemeClr>
                </a:solidFill>
              </a:rPr>
              <a:t>Специализированные направления</a:t>
            </a:r>
            <a:endParaRPr lang="ru-RU" dirty="0">
              <a:solidFill>
                <a:schemeClr val="tx1">
                  <a:lumMod val="95000"/>
                </a:schemeClr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0" y="1153519"/>
            <a:ext cx="9144000" cy="5816977"/>
          </a:xfrm>
          <a:prstGeom prst="rect">
            <a:avLst/>
          </a:prstGeom>
        </p:spPr>
        <p:style>
          <a:lnRef idx="0">
            <a:scrgbClr r="0" g="0" b="0"/>
          </a:lnRef>
          <a:fillRef idx="1003">
            <a:schemeClr val="lt2"/>
          </a:fillRef>
          <a:effectRef idx="0">
            <a:scrgbClr r="0" g="0" b="0"/>
          </a:effectRef>
          <a:fontRef idx="major"/>
        </p:style>
        <p:txBody>
          <a:bodyPr wrap="square">
            <a:spAutoFit/>
          </a:bodyPr>
          <a:lstStyle/>
          <a:p>
            <a:r>
              <a:rPr lang="ru-RU" sz="1200" b="1" u="sng" dirty="0" smtClean="0">
                <a:solidFill>
                  <a:schemeClr val="bg1"/>
                </a:solidFill>
              </a:rPr>
              <a:t>1. Интеллектуальные информационные технологии:</a:t>
            </a:r>
          </a:p>
          <a:p>
            <a:r>
              <a:rPr lang="ru-RU" sz="1200" dirty="0" smtClean="0">
                <a:solidFill>
                  <a:schemeClr val="bg1"/>
                </a:solidFill>
              </a:rPr>
              <a:t>1.1. Интеллектуальные системы управления и принятия решений (в том числе в режиме реального времени);</a:t>
            </a:r>
          </a:p>
          <a:p>
            <a:r>
              <a:rPr lang="ru-RU" sz="1200" dirty="0" smtClean="0">
                <a:solidFill>
                  <a:schemeClr val="bg1"/>
                </a:solidFill>
              </a:rPr>
              <a:t>1.2</a:t>
            </a:r>
            <a:r>
              <a:rPr lang="ru-RU" sz="1200" dirty="0">
                <a:solidFill>
                  <a:schemeClr val="bg1"/>
                </a:solidFill>
              </a:rPr>
              <a:t>. Речевые технологии и компьютерная лингвистика;</a:t>
            </a:r>
          </a:p>
          <a:p>
            <a:r>
              <a:rPr lang="ru-RU" sz="1200" dirty="0">
                <a:solidFill>
                  <a:schemeClr val="bg1"/>
                </a:solidFill>
              </a:rPr>
              <a:t>1.3. Распознавание образов и обработка изображений;</a:t>
            </a:r>
          </a:p>
          <a:p>
            <a:r>
              <a:rPr lang="ru-RU" sz="1200" dirty="0">
                <a:solidFill>
                  <a:schemeClr val="bg1"/>
                </a:solidFill>
              </a:rPr>
              <a:t>1.4. Машинное обучение (</a:t>
            </a:r>
            <a:r>
              <a:rPr lang="ru-RU" sz="1200" dirty="0" err="1">
                <a:solidFill>
                  <a:schemeClr val="bg1"/>
                </a:solidFill>
              </a:rPr>
              <a:t>maсhine</a:t>
            </a:r>
            <a:r>
              <a:rPr lang="ru-RU" sz="1200" dirty="0">
                <a:solidFill>
                  <a:schemeClr val="bg1"/>
                </a:solidFill>
              </a:rPr>
              <a:t> </a:t>
            </a:r>
            <a:r>
              <a:rPr lang="ru-RU" sz="1200" dirty="0" err="1">
                <a:solidFill>
                  <a:schemeClr val="bg1"/>
                </a:solidFill>
              </a:rPr>
              <a:t>learning</a:t>
            </a:r>
            <a:r>
              <a:rPr lang="ru-RU" sz="1200" dirty="0">
                <a:solidFill>
                  <a:schemeClr val="bg1"/>
                </a:solidFill>
              </a:rPr>
              <a:t>);</a:t>
            </a:r>
          </a:p>
          <a:p>
            <a:r>
              <a:rPr lang="ru-RU" sz="1200" dirty="0">
                <a:solidFill>
                  <a:schemeClr val="bg1"/>
                </a:solidFill>
              </a:rPr>
              <a:t>1.5. Интеллектуальные робототехнические системы;</a:t>
            </a:r>
          </a:p>
          <a:p>
            <a:r>
              <a:rPr lang="ru-RU" sz="1200" dirty="0">
                <a:solidFill>
                  <a:schemeClr val="bg1"/>
                </a:solidFill>
              </a:rPr>
              <a:t>1.6. Смарт технологии в науке и образовании;</a:t>
            </a:r>
          </a:p>
          <a:p>
            <a:r>
              <a:rPr lang="ru-RU" sz="1200" dirty="0">
                <a:solidFill>
                  <a:schemeClr val="bg1"/>
                </a:solidFill>
              </a:rPr>
              <a:t>1.7. Основы новых технологий для индустрии: системы дополненной и виртуальной реальности. 3D-принтинг и другое аддитивное производство. Интернет вещей.</a:t>
            </a:r>
          </a:p>
          <a:p>
            <a:r>
              <a:rPr lang="ru-RU" sz="1200" b="1" u="sng" dirty="0" smtClean="0">
                <a:solidFill>
                  <a:schemeClr val="bg1"/>
                </a:solidFill>
              </a:rPr>
              <a:t>2</a:t>
            </a:r>
            <a:r>
              <a:rPr lang="ru-RU" sz="1200" b="1" u="sng" dirty="0">
                <a:solidFill>
                  <a:schemeClr val="bg1"/>
                </a:solidFill>
              </a:rPr>
              <a:t>. Телекоммуникационные технологии:</a:t>
            </a:r>
          </a:p>
          <a:p>
            <a:r>
              <a:rPr lang="ru-RU" sz="1200" dirty="0">
                <a:solidFill>
                  <a:schemeClr val="bg1"/>
                </a:solidFill>
              </a:rPr>
              <a:t>2.1. Управление и оптимизация в системах связи, сетях передачи данных (в том числе </a:t>
            </a:r>
            <a:r>
              <a:rPr lang="ru-RU" sz="1200" dirty="0" err="1">
                <a:solidFill>
                  <a:schemeClr val="bg1"/>
                </a:solidFill>
              </a:rPr>
              <a:t>мультисервисных</a:t>
            </a:r>
            <a:r>
              <a:rPr lang="ru-RU" sz="1200" dirty="0">
                <a:solidFill>
                  <a:schemeClr val="bg1"/>
                </a:solidFill>
              </a:rPr>
              <a:t> платформах: мобильных и  интернет технологиях);</a:t>
            </a:r>
          </a:p>
          <a:p>
            <a:r>
              <a:rPr lang="ru-RU" sz="1200" dirty="0">
                <a:solidFill>
                  <a:schemeClr val="bg1"/>
                </a:solidFill>
              </a:rPr>
              <a:t>2.2. Информационно-коммуникационные системы для онлайн-торговли, цифрового банкинга и других цифровых сервисов.</a:t>
            </a:r>
          </a:p>
          <a:p>
            <a:r>
              <a:rPr lang="ru-RU" sz="1200" b="1" u="sng" dirty="0" smtClean="0">
                <a:solidFill>
                  <a:schemeClr val="bg1"/>
                </a:solidFill>
              </a:rPr>
              <a:t>3</a:t>
            </a:r>
            <a:r>
              <a:rPr lang="ru-RU" sz="1200" b="1" u="sng" dirty="0">
                <a:solidFill>
                  <a:schemeClr val="bg1"/>
                </a:solidFill>
              </a:rPr>
              <a:t>. Космические технологии:</a:t>
            </a:r>
          </a:p>
          <a:p>
            <a:r>
              <a:rPr lang="ru-RU" sz="1200" dirty="0">
                <a:solidFill>
                  <a:schemeClr val="bg1"/>
                </a:solidFill>
              </a:rPr>
              <a:t>3.1. Технологии разработки аппаратно-программных средств и приборов для космической техники и наземно-космической инфраструктуры;</a:t>
            </a:r>
          </a:p>
          <a:p>
            <a:r>
              <a:rPr lang="ru-RU" sz="1200" dirty="0">
                <a:solidFill>
                  <a:schemeClr val="bg1"/>
                </a:solidFill>
              </a:rPr>
              <a:t>3.2. Развитие научной и экспериментальной базы исследований дальнего и ближнего космоса.</a:t>
            </a:r>
          </a:p>
          <a:p>
            <a:r>
              <a:rPr lang="ru-RU" sz="1200" b="1" u="sng" dirty="0" smtClean="0">
                <a:solidFill>
                  <a:schemeClr val="bg1"/>
                </a:solidFill>
              </a:rPr>
              <a:t>4</a:t>
            </a:r>
            <a:r>
              <a:rPr lang="ru-RU" sz="1200" b="1" u="sng" dirty="0">
                <a:solidFill>
                  <a:schemeClr val="bg1"/>
                </a:solidFill>
              </a:rPr>
              <a:t>. Высокопроизводительные вычислительные технологии:</a:t>
            </a:r>
          </a:p>
          <a:p>
            <a:r>
              <a:rPr lang="ru-RU" sz="1200" dirty="0">
                <a:solidFill>
                  <a:schemeClr val="bg1"/>
                </a:solidFill>
              </a:rPr>
              <a:t>4.1. Облачные, параллельные и распределенные вычисления;</a:t>
            </a:r>
          </a:p>
          <a:p>
            <a:r>
              <a:rPr lang="ru-RU" sz="1200" dirty="0">
                <a:solidFill>
                  <a:schemeClr val="bg1"/>
                </a:solidFill>
              </a:rPr>
              <a:t>4.2. </a:t>
            </a:r>
            <a:r>
              <a:rPr lang="ru-RU" sz="1200" dirty="0" err="1">
                <a:solidFill>
                  <a:schemeClr val="bg1"/>
                </a:solidFill>
              </a:rPr>
              <a:t>Big-data</a:t>
            </a:r>
            <a:r>
              <a:rPr lang="ru-RU" sz="1200" dirty="0">
                <a:solidFill>
                  <a:schemeClr val="bg1"/>
                </a:solidFill>
              </a:rPr>
              <a:t> и </a:t>
            </a:r>
            <a:r>
              <a:rPr lang="ru-RU" sz="1200" dirty="0" err="1">
                <a:solidFill>
                  <a:schemeClr val="bg1"/>
                </a:solidFill>
              </a:rPr>
              <a:t>data</a:t>
            </a:r>
            <a:r>
              <a:rPr lang="ru-RU" sz="1200" dirty="0">
                <a:solidFill>
                  <a:schemeClr val="bg1"/>
                </a:solidFill>
              </a:rPr>
              <a:t> </a:t>
            </a:r>
            <a:r>
              <a:rPr lang="ru-RU" sz="1200" dirty="0" err="1">
                <a:solidFill>
                  <a:schemeClr val="bg1"/>
                </a:solidFill>
              </a:rPr>
              <a:t>mining</a:t>
            </a:r>
            <a:r>
              <a:rPr lang="ru-RU" sz="1200" dirty="0">
                <a:solidFill>
                  <a:schemeClr val="bg1"/>
                </a:solidFill>
              </a:rPr>
              <a:t> технологии;  </a:t>
            </a:r>
          </a:p>
          <a:p>
            <a:r>
              <a:rPr lang="ru-RU" sz="1200" dirty="0">
                <a:solidFill>
                  <a:schemeClr val="bg1"/>
                </a:solidFill>
              </a:rPr>
              <a:t>4.3. Архитектура и технологии проектирования технического обеспечения вычислительных систем;</a:t>
            </a:r>
          </a:p>
          <a:p>
            <a:r>
              <a:rPr lang="ru-RU" sz="1200" dirty="0">
                <a:solidFill>
                  <a:schemeClr val="bg1"/>
                </a:solidFill>
              </a:rPr>
              <a:t>4.4. Информационно-поисковые системы;</a:t>
            </a:r>
          </a:p>
          <a:p>
            <a:r>
              <a:rPr lang="ru-RU" sz="1200" b="1" u="sng" dirty="0" smtClean="0">
                <a:solidFill>
                  <a:schemeClr val="bg1"/>
                </a:solidFill>
              </a:rPr>
              <a:t>5</a:t>
            </a:r>
            <a:r>
              <a:rPr lang="ru-RU" sz="1200" b="1" u="sng" dirty="0">
                <a:solidFill>
                  <a:schemeClr val="bg1"/>
                </a:solidFill>
              </a:rPr>
              <a:t>. Методы и технологии информационной безопасности и защиты данных:</a:t>
            </a:r>
          </a:p>
          <a:p>
            <a:r>
              <a:rPr lang="ru-RU" sz="1200" dirty="0">
                <a:solidFill>
                  <a:schemeClr val="bg1"/>
                </a:solidFill>
              </a:rPr>
              <a:t>5.1. Методы и алгоритмы обеспечения информационной безопасности сложных систем и данных;</a:t>
            </a:r>
          </a:p>
          <a:p>
            <a:r>
              <a:rPr lang="ru-RU" sz="1200" dirty="0">
                <a:solidFill>
                  <a:schemeClr val="bg1"/>
                </a:solidFill>
              </a:rPr>
              <a:t>5.2. Технологии и программно-технические средства защиты информации. </a:t>
            </a:r>
          </a:p>
          <a:p>
            <a:r>
              <a:rPr lang="ru-RU" sz="1200" b="1" u="sng" dirty="0" smtClean="0">
                <a:solidFill>
                  <a:schemeClr val="bg1"/>
                </a:solidFill>
              </a:rPr>
              <a:t>6</a:t>
            </a:r>
            <a:r>
              <a:rPr lang="ru-RU" sz="1200" b="1" u="sng" dirty="0">
                <a:solidFill>
                  <a:schemeClr val="bg1"/>
                </a:solidFill>
              </a:rPr>
              <a:t>. Научные исследования в области естественных наук: </a:t>
            </a:r>
          </a:p>
          <a:p>
            <a:r>
              <a:rPr lang="ru-RU" sz="1200" dirty="0">
                <a:solidFill>
                  <a:schemeClr val="bg1"/>
                </a:solidFill>
              </a:rPr>
              <a:t>6.1. Фундаментальные и прикладные исследования в области математики;</a:t>
            </a:r>
          </a:p>
          <a:p>
            <a:r>
              <a:rPr lang="ru-RU" sz="1200" dirty="0">
                <a:solidFill>
                  <a:schemeClr val="bg1"/>
                </a:solidFill>
              </a:rPr>
              <a:t>6.2. </a:t>
            </a:r>
            <a:r>
              <a:rPr lang="ru-RU" sz="1100" dirty="0">
                <a:solidFill>
                  <a:schemeClr val="bg1"/>
                </a:solidFill>
              </a:rPr>
              <a:t>Фундаментальные и прикладные исследования в области физики и астрономии</a:t>
            </a:r>
            <a:r>
              <a:rPr lang="ru-RU" sz="1200" dirty="0">
                <a:solidFill>
                  <a:schemeClr val="bg1"/>
                </a:solidFill>
              </a:rPr>
              <a:t>;</a:t>
            </a:r>
          </a:p>
          <a:p>
            <a:r>
              <a:rPr lang="ru-RU" sz="1200" dirty="0">
                <a:solidFill>
                  <a:schemeClr val="bg1"/>
                </a:solidFill>
              </a:rPr>
              <a:t>6.3 Фундаментальные и прикладные исследования в области информатики;</a:t>
            </a:r>
          </a:p>
          <a:p>
            <a:r>
              <a:rPr lang="ru-RU" sz="1200" dirty="0">
                <a:solidFill>
                  <a:schemeClr val="bg1"/>
                </a:solidFill>
              </a:rPr>
              <a:t>6.4 Фундаментальные и прикладные исследования в области механики.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73514"/>
            <a:ext cx="2113429" cy="1752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0220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1524001"/>
            <a:ext cx="9067800" cy="5334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5" y="-1257412"/>
            <a:ext cx="9144000" cy="7255625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0" y="990600"/>
            <a:ext cx="8839200" cy="2759602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indent="450215">
              <a:lnSpc>
                <a:spcPct val="107000"/>
              </a:lnSpc>
              <a:spcAft>
                <a:spcPts val="0"/>
              </a:spcAft>
            </a:pP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Рассмотрен вопрос разделения приоритетного направления </a:t>
            </a:r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Информационные, телекоммуникационные и космические технологии, научные исследования в области естественных наук». По данному вопросу Совет рекомендовал разделение приоритетного направления </a:t>
            </a:r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на: </a:t>
            </a:r>
            <a:b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• </a:t>
            </a:r>
            <a:r>
              <a:rPr lang="ru-RU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Информационные</a:t>
            </a:r>
            <a:r>
              <a:rPr lang="ru-RU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телекоммуникационные и </a:t>
            </a:r>
            <a:r>
              <a:rPr lang="ru-RU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космические </a:t>
            </a:r>
            <a:r>
              <a:rPr lang="ru-RU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технологии;</a:t>
            </a:r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b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• </a:t>
            </a:r>
            <a:r>
              <a:rPr lang="ru-RU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Научные </a:t>
            </a:r>
            <a:r>
              <a:rPr lang="ru-RU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исследования в области естественных </a:t>
            </a:r>
            <a:r>
              <a:rPr lang="ru-RU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наук</a:t>
            </a:r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b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Кроме 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того, согласованы </a:t>
            </a:r>
            <a:r>
              <a:rPr lang="ru-RU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подприоритеты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и специализированные направления по предлагаемому новому приоритетному направлению </a:t>
            </a:r>
            <a:r>
              <a:rPr lang="ru-RU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«Научные исследования в области естественных наук», 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</a:t>
            </a:r>
            <a:r>
              <a:rPr lang="ru-RU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учетом мнения и предложения всех членов ННС.</a:t>
            </a:r>
            <a:r>
              <a:rPr lang="ru-RU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ru-RU" sz="1400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066800" y="300543"/>
            <a:ext cx="6821868" cy="52322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Разделение </a:t>
            </a:r>
            <a:r>
              <a:rPr lang="ru-RU" sz="2800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приоритетного направления </a:t>
            </a:r>
            <a:endParaRPr lang="ru-RU" sz="2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2085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33400" y="1371600"/>
            <a:ext cx="8305800" cy="26279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just">
              <a:lnSpc>
                <a:spcPct val="107000"/>
              </a:lnSpc>
              <a:spcAft>
                <a:spcPts val="0"/>
              </a:spcAft>
            </a:pPr>
            <a:r>
              <a:rPr lang="ru-RU" sz="1400" dirty="0" smtClean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</a:t>
            </a:r>
            <a:r>
              <a:rPr lang="ru-RU" sz="14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период с 26 сентября по 31 октября Советом был проведен мониторинг хода реализации научных и научно-технических проектов и программ с выездом на место по 169 проектам в рамках ГФ, 20 программам в рамках ПЦФ и 3 программам ПЦФ конкурса МЦРИАП </a:t>
            </a:r>
            <a:r>
              <a:rPr lang="ru-RU" sz="1400" dirty="0" smtClean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РК.</a:t>
            </a:r>
            <a:endParaRPr lang="ru-RU" sz="1400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ct val="107000"/>
              </a:lnSpc>
              <a:spcAft>
                <a:spcPts val="0"/>
              </a:spcAft>
            </a:pPr>
            <a:r>
              <a:rPr lang="ru-RU" sz="14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 итогам мониторинга по 16 проектам и программам были выявлены ряд замечаний, которые были отражены в Актах мониторинга. Остальные научные исследования выполняются в соответствии с календарными планами. По каждому проекту и программе были оформлены Акты выездного мониторинга. </a:t>
            </a:r>
            <a:endParaRPr lang="ru-RU" sz="1400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ct val="107000"/>
              </a:lnSpc>
              <a:spcAft>
                <a:spcPts val="0"/>
              </a:spcAft>
            </a:pPr>
            <a:r>
              <a:rPr lang="ru-RU" sz="14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Мониторинг проводили экспертные группы, в состав которые входят - член ННС (председатель) и 2 эксперта (по научной и финансовой части</a:t>
            </a:r>
            <a:r>
              <a:rPr lang="ru-RU" sz="1400" dirty="0" smtClean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).</a:t>
            </a:r>
            <a:endParaRPr lang="ru-RU" sz="1400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ct val="107000"/>
              </a:lnSpc>
              <a:spcAft>
                <a:spcPts val="0"/>
              </a:spcAft>
            </a:pPr>
            <a:r>
              <a:rPr lang="ru-RU" sz="1400" dirty="0" smtClean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На </a:t>
            </a:r>
            <a:r>
              <a:rPr lang="ru-RU" sz="14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заседании Совета были утверждены все Акты мониторинга и рекомендованы к финансированию и завершению запланированных работ</a:t>
            </a:r>
            <a:endParaRPr lang="ru-RU" sz="1400" dirty="0">
              <a:solidFill>
                <a:schemeClr val="bg1"/>
              </a:solidFill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33278771"/>
              </p:ext>
            </p:extLst>
          </p:nvPr>
        </p:nvGraphicFramePr>
        <p:xfrm>
          <a:off x="609600" y="3997505"/>
          <a:ext cx="8153400" cy="281940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4527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05003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65808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2408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№</a:t>
                      </a:r>
                      <a:endParaRPr lang="ru-RU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188" marR="5818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Город</a:t>
                      </a:r>
                      <a:endParaRPr lang="ru-RU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188" marR="5818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Количество проектов</a:t>
                      </a:r>
                      <a:endParaRPr lang="ru-RU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188" marR="58188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99480">
                <a:tc>
                  <a:txBody>
                    <a:bodyPr/>
                    <a:lstStyle/>
                    <a:p>
                      <a:pPr marL="0" lvl="0" indent="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200" dirty="0" smtClean="0">
                          <a:effectLst/>
                        </a:rPr>
                        <a:t>1 </a:t>
                      </a:r>
                      <a:endParaRPr lang="ru-RU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188" marR="58188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г. Алматы</a:t>
                      </a:r>
                      <a:endParaRPr lang="ru-RU" sz="9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188" marR="58188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153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188" marR="58188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5169">
                <a:tc>
                  <a:txBody>
                    <a:bodyPr/>
                    <a:lstStyle/>
                    <a:p>
                      <a:pPr marL="0" lvl="0" indent="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20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endParaRPr lang="ru-RU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188" marR="58188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г. </a:t>
                      </a:r>
                      <a:r>
                        <a:rPr lang="ru-RU" sz="1000" dirty="0" err="1">
                          <a:effectLst/>
                        </a:rPr>
                        <a:t>Нур</a:t>
                      </a:r>
                      <a:r>
                        <a:rPr lang="ru-RU" sz="1000" dirty="0">
                          <a:effectLst/>
                        </a:rPr>
                        <a:t>-Султан</a:t>
                      </a:r>
                      <a:endParaRPr lang="ru-RU" sz="9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188" marR="58188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27</a:t>
                      </a:r>
                      <a:endParaRPr lang="ru-RU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188" marR="58188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68939">
                <a:tc>
                  <a:txBody>
                    <a:bodyPr/>
                    <a:lstStyle/>
                    <a:p>
                      <a:pPr marL="0" lvl="0" indent="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20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  <a:endParaRPr lang="ru-RU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188" marR="58188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г. Караганда</a:t>
                      </a:r>
                      <a:endParaRPr lang="ru-RU" sz="9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188" marR="58188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2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188" marR="58188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12568">
                <a:tc>
                  <a:txBody>
                    <a:bodyPr/>
                    <a:lstStyle/>
                    <a:p>
                      <a:pPr marL="0" lvl="0" indent="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9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188" marR="58188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г. </a:t>
                      </a:r>
                      <a:r>
                        <a:rPr lang="ru-RU" sz="1000" dirty="0" err="1">
                          <a:effectLst/>
                        </a:rPr>
                        <a:t>Кызылорда</a:t>
                      </a:r>
                      <a:endParaRPr lang="ru-RU" sz="9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188" marR="58188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1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188" marR="58188"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68939">
                <a:tc>
                  <a:txBody>
                    <a:bodyPr/>
                    <a:lstStyle/>
                    <a:p>
                      <a:pPr marL="0" lvl="0" indent="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20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5</a:t>
                      </a:r>
                      <a:endParaRPr lang="ru-RU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188" marR="58188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г. Туркестан</a:t>
                      </a:r>
                      <a:endParaRPr lang="ru-RU" sz="9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188" marR="58188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3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188" marR="58188" marT="0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68939">
                <a:tc>
                  <a:txBody>
                    <a:bodyPr/>
                    <a:lstStyle/>
                    <a:p>
                      <a:pPr marL="0" lvl="0" indent="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20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6</a:t>
                      </a:r>
                      <a:endParaRPr lang="ru-RU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188" marR="58188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г. Шымкент</a:t>
                      </a:r>
                      <a:endParaRPr lang="ru-RU" sz="9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188" marR="58188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3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188" marR="58188" marT="0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68939">
                <a:tc>
                  <a:txBody>
                    <a:bodyPr/>
                    <a:lstStyle/>
                    <a:p>
                      <a:pPr marL="0" lvl="0" indent="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200" dirty="0" smtClean="0">
                          <a:effectLst/>
                        </a:rPr>
                        <a:t>7 </a:t>
                      </a:r>
                      <a:endParaRPr lang="ru-RU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188" marR="58188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г. Петропавловск</a:t>
                      </a:r>
                      <a:endParaRPr lang="ru-RU" sz="9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188" marR="58188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1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188" marR="58188" marT="0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68939">
                <a:tc>
                  <a:txBody>
                    <a:bodyPr/>
                    <a:lstStyle/>
                    <a:p>
                      <a:pPr marL="0" lvl="0" indent="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200" dirty="0" smtClean="0">
                          <a:effectLst/>
                        </a:rPr>
                        <a:t>8 </a:t>
                      </a:r>
                      <a:endParaRPr lang="ru-RU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188" marR="58188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г. Тараз</a:t>
                      </a:r>
                      <a:endParaRPr lang="ru-RU" sz="9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188" marR="58188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1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188" marR="58188" marT="0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53400">
                <a:tc>
                  <a:txBody>
                    <a:bodyPr/>
                    <a:lstStyle/>
                    <a:p>
                      <a:pPr marL="0" lvl="0" indent="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200" dirty="0" smtClean="0">
                          <a:effectLst/>
                        </a:rPr>
                        <a:t>9 </a:t>
                      </a:r>
                      <a:endParaRPr lang="ru-RU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188" marR="58188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г. Усть-Каменогорск</a:t>
                      </a:r>
                      <a:endParaRPr lang="ru-RU" sz="9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188" marR="58188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1</a:t>
                      </a:r>
                      <a:endParaRPr lang="ru-RU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188" marR="58188" marT="0" marB="0"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381000" y="152400"/>
            <a:ext cx="8305800" cy="10640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ctr">
              <a:lnSpc>
                <a:spcPct val="107000"/>
              </a:lnSpc>
              <a:spcAft>
                <a:spcPts val="0"/>
              </a:spcAft>
            </a:pPr>
            <a:r>
              <a:rPr lang="ru-RU" sz="2000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Проведение мониторинга, в том числе, утверждение графика и актов мониторинга хода реализации научных и научно-технических проектов и программ (подпрограмм)</a:t>
            </a:r>
            <a:endParaRPr lang="ru-RU" sz="2000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4064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178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685800" y="228600"/>
            <a:ext cx="7924800" cy="7509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ctr">
              <a:lnSpc>
                <a:spcPct val="107000"/>
              </a:lnSpc>
              <a:spcAft>
                <a:spcPts val="0"/>
              </a:spcAft>
            </a:pPr>
            <a:r>
              <a:rPr lang="ru-RU" sz="2000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Рассмотрение промежуточных отчетов о научно-исследовательской работе в рамках ГФ и ПЦФ за 2019 </a:t>
            </a:r>
            <a:r>
              <a:rPr lang="ru-RU" sz="20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год</a:t>
            </a:r>
            <a:endParaRPr lang="ru-RU" sz="20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28600" y="1295400"/>
            <a:ext cx="8839200" cy="1064009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67000"/>
                </a:schemeClr>
              </a:gs>
              <a:gs pos="48000">
                <a:schemeClr val="accent1">
                  <a:lumMod val="97000"/>
                  <a:lumOff val="3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indent="450215" algn="ctr">
              <a:lnSpc>
                <a:spcPct val="107000"/>
              </a:lnSpc>
              <a:spcAft>
                <a:spcPts val="0"/>
              </a:spcAft>
            </a:pPr>
            <a:r>
              <a:rPr lang="ru-RU" sz="2000" dirty="0">
                <a:solidFill>
                  <a:schemeClr val="tx1">
                    <a:lumMod val="9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Советом было рассмотрено 169 промежуточных отчетов в рамках ГФ, 20 промежуточных отчетов в рамках ПЦФ, 3 промежуточных отчета в рамках ПЦФ конкурса МЦРИАП </a:t>
            </a:r>
            <a:r>
              <a:rPr lang="ru-RU" sz="2000" dirty="0" smtClean="0">
                <a:solidFill>
                  <a:schemeClr val="tx1">
                    <a:lumMod val="9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РК. </a:t>
            </a:r>
            <a:endParaRPr lang="ru-RU" sz="1600" dirty="0">
              <a:solidFill>
                <a:schemeClr val="tx1">
                  <a:lumMod val="95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86374409"/>
              </p:ext>
            </p:extLst>
          </p:nvPr>
        </p:nvGraphicFramePr>
        <p:xfrm>
          <a:off x="609600" y="2743200"/>
          <a:ext cx="8077201" cy="30480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14530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0736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82217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0236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97549"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Вид</a:t>
                      </a:r>
                      <a:endParaRPr lang="ru-RU" sz="1200" dirty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финансирования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917" marR="62917" marT="0" marB="0" anchor="ctr"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Промежуточные отчеты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917" marR="62917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2360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Рассмотрено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917" marR="6291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Одобрено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917" marR="6291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Не одобрено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917" marR="62917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4938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ГФ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917" marR="6291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169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917" marR="6291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169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917" marR="6291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-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917" marR="62917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3507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ПЦФ МОН РК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917" marR="6291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20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917" marR="6291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18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917" marR="6291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2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917" marR="62917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4237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ПЦФ МЦРИАП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917" marR="6291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</a:rPr>
                        <a:t>3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917" marR="6291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3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917" marR="6291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-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917" marR="62917"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80167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533400" y="3013501"/>
            <a:ext cx="8305800" cy="830997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4800" b="1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Спасибо за внимание!</a:t>
            </a:r>
            <a:endParaRPr lang="ru-RU" sz="4800" b="1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7519451"/>
      </p:ext>
    </p:extLst>
  </p:cSld>
  <p:clrMapOvr>
    <a:masterClrMapping/>
  </p:clrMapOvr>
</p:sld>
</file>

<file path=ppt/theme/theme1.xml><?xml version="1.0" encoding="utf-8"?>
<a:theme xmlns:a="http://schemas.openxmlformats.org/drawingml/2006/main" name="Сектор">
  <a:themeElements>
    <a:clrScheme name="Сектор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Сектор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Сектор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3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2700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924</TotalTime>
  <Words>947</Words>
  <Application>Microsoft Office PowerPoint</Application>
  <PresentationFormat>Экран (4:3)</PresentationFormat>
  <Paragraphs>96</Paragraphs>
  <Slides>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4" baseType="lpstr">
      <vt:lpstr>Arial</vt:lpstr>
      <vt:lpstr>Calibri</vt:lpstr>
      <vt:lpstr>Century Gothic</vt:lpstr>
      <vt:lpstr>Times New Roman</vt:lpstr>
      <vt:lpstr>Wingdings 3</vt:lpstr>
      <vt:lpstr>Сектор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Оля</dc:creator>
  <cp:lastModifiedBy>Турлан Атантаев</cp:lastModifiedBy>
  <cp:revision>36</cp:revision>
  <dcterms:created xsi:type="dcterms:W3CDTF">2017-04-02T08:26:07Z</dcterms:created>
  <dcterms:modified xsi:type="dcterms:W3CDTF">2020-01-20T10:51:07Z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2015-01-14T00:00:00Z</vt:filetime>
  </property>
  <property fmtid="{D5CDD505-2E9C-101B-9397-08002B2CF9AE}" pid="3" name="Creator">
    <vt:lpwstr>Microsoft® PowerPoint® 2013</vt:lpwstr>
  </property>
  <property fmtid="{D5CDD505-2E9C-101B-9397-08002B2CF9AE}" pid="4" name="LastSaved">
    <vt:filetime>2017-04-02T00:00:00Z</vt:filetime>
  </property>
</Properties>
</file>