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4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1" r:id="rId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3447D3-BD8B-4EAE-8485-941874168CF0}" type="doc">
      <dgm:prSet loTypeId="urn:microsoft.com/office/officeart/2005/8/layout/venn3" loCatId="relationship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B9A7C45-E62B-479C-BA05-1ABE8B2951D2}">
      <dgm:prSet custT="1"/>
      <dgm:spPr/>
      <dgm:t>
        <a:bodyPr/>
        <a:lstStyle/>
        <a:p>
          <a: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 23 сентября по 31 октября 2019 года комиссией, состоящей из группы:</a:t>
          </a:r>
          <a:b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-председатель экспертной группы;</a:t>
          </a:r>
          <a:b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-научных экспертов;</a:t>
          </a:r>
          <a:b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-финансовый аудитор.</a:t>
          </a:r>
          <a:b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1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возглавляемой членами ННС проведен мониторинг хода реализации научных, научно-технических проектов и программ (подпрограмм) по ГФ и ПЦФ за 1 год и 9 месяцев реализации проектов и программ.</a:t>
          </a:r>
          <a:endParaRPr lang="ru-RU" sz="1000" b="1" dirty="0">
            <a:effectLst/>
            <a:latin typeface="+mj-lt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17002DF-E051-4640-B239-DDA4D19F85DD}" type="parTrans" cxnId="{E5EAF0E7-293A-43A2-AE55-AC1FBB7E61D6}">
      <dgm:prSet/>
      <dgm:spPr/>
      <dgm:t>
        <a:bodyPr/>
        <a:lstStyle/>
        <a:p>
          <a:endParaRPr lang="ru-RU"/>
        </a:p>
      </dgm:t>
    </dgm:pt>
    <dgm:pt modelId="{214F8DAF-9991-47A4-89F2-019E13C9D4C7}" type="sibTrans" cxnId="{E5EAF0E7-293A-43A2-AE55-AC1FBB7E61D6}">
      <dgm:prSet/>
      <dgm:spPr/>
      <dgm:t>
        <a:bodyPr/>
        <a:lstStyle/>
        <a:p>
          <a:endParaRPr lang="ru-RU"/>
        </a:p>
      </dgm:t>
    </dgm:pt>
    <dgm:pt modelId="{385528E6-7A54-4C07-BC7D-CB9ACD5F6D0B}">
      <dgm:prSet custT="1"/>
      <dgm:spPr/>
      <dgm:t>
        <a:bodyPr/>
        <a:lstStyle/>
        <a:p>
          <a:r>
            <a:rPr lang="ru-RU" sz="105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 ходе реализации мониторинга проведена оценка соответствия выполненных работ календарным планам и обоснованность расходования средств финансирования по принятым обязательствам согласно заключенным договорам и календарным планам. </a:t>
          </a:r>
          <a:endParaRPr lang="ru-RU" sz="1050" b="1" dirty="0">
            <a:latin typeface="+mj-lt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3BDCF51-D6C9-49B3-BD26-A0E5646B3582}" type="parTrans" cxnId="{0B8EFA69-C54F-4B6F-9CE8-A290329FC959}">
      <dgm:prSet/>
      <dgm:spPr/>
      <dgm:t>
        <a:bodyPr/>
        <a:lstStyle/>
        <a:p>
          <a:endParaRPr lang="ru-RU"/>
        </a:p>
      </dgm:t>
    </dgm:pt>
    <dgm:pt modelId="{56E23783-05AF-49D3-BC75-792A861409CB}" type="sibTrans" cxnId="{0B8EFA69-C54F-4B6F-9CE8-A290329FC959}">
      <dgm:prSet/>
      <dgm:spPr/>
      <dgm:t>
        <a:bodyPr/>
        <a:lstStyle/>
        <a:p>
          <a:endParaRPr lang="ru-RU"/>
        </a:p>
      </dgm:t>
    </dgm:pt>
    <dgm:pt modelId="{A09687CD-191B-4063-93CC-F59C8C03CB7F}" type="pres">
      <dgm:prSet presAssocID="{653447D3-BD8B-4EAE-8485-941874168C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EA7C13-3E7C-4B06-8A82-D8D403638103}" type="pres">
      <dgm:prSet presAssocID="{AB9A7C45-E62B-479C-BA05-1ABE8B2951D2}" presName="Name5" presStyleLbl="vennNode1" presStyleIdx="0" presStyleCnt="2" custScaleX="103369" custLinFactNeighborX="89504" custLinFactNeighborY="1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BB605-4EE8-4911-BCF4-E337C46FD10E}" type="pres">
      <dgm:prSet presAssocID="{214F8DAF-9991-47A4-89F2-019E13C9D4C7}" presName="space" presStyleCnt="0"/>
      <dgm:spPr/>
    </dgm:pt>
    <dgm:pt modelId="{31FF60EA-2A54-4583-8F0D-0807A7240939}" type="pres">
      <dgm:prSet presAssocID="{385528E6-7A54-4C07-BC7D-CB9ACD5F6D0B}" presName="Name5" presStyleLbl="vennNode1" presStyleIdx="1" presStyleCnt="2" custScaleX="109984" custLinFactNeighborX="78537" custLinFactNeighborY="1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8350EB-026A-4BC0-BE8F-785BA71FCD0F}" type="presOf" srcId="{385528E6-7A54-4C07-BC7D-CB9ACD5F6D0B}" destId="{31FF60EA-2A54-4583-8F0D-0807A7240939}" srcOrd="0" destOrd="0" presId="urn:microsoft.com/office/officeart/2005/8/layout/venn3"/>
    <dgm:cxn modelId="{22937EF6-CE19-41E2-8CB5-4C183D1F32DB}" type="presOf" srcId="{653447D3-BD8B-4EAE-8485-941874168CF0}" destId="{A09687CD-191B-4063-93CC-F59C8C03CB7F}" srcOrd="0" destOrd="0" presId="urn:microsoft.com/office/officeart/2005/8/layout/venn3"/>
    <dgm:cxn modelId="{0B8EFA69-C54F-4B6F-9CE8-A290329FC959}" srcId="{653447D3-BD8B-4EAE-8485-941874168CF0}" destId="{385528E6-7A54-4C07-BC7D-CB9ACD5F6D0B}" srcOrd="1" destOrd="0" parTransId="{73BDCF51-D6C9-49B3-BD26-A0E5646B3582}" sibTransId="{56E23783-05AF-49D3-BC75-792A861409CB}"/>
    <dgm:cxn modelId="{0D5B04AB-F7EC-4C86-BB52-010D9D563E90}" type="presOf" srcId="{AB9A7C45-E62B-479C-BA05-1ABE8B2951D2}" destId="{CEEA7C13-3E7C-4B06-8A82-D8D403638103}" srcOrd="0" destOrd="0" presId="urn:microsoft.com/office/officeart/2005/8/layout/venn3"/>
    <dgm:cxn modelId="{E5EAF0E7-293A-43A2-AE55-AC1FBB7E61D6}" srcId="{653447D3-BD8B-4EAE-8485-941874168CF0}" destId="{AB9A7C45-E62B-479C-BA05-1ABE8B2951D2}" srcOrd="0" destOrd="0" parTransId="{817002DF-E051-4640-B239-DDA4D19F85DD}" sibTransId="{214F8DAF-9991-47A4-89F2-019E13C9D4C7}"/>
    <dgm:cxn modelId="{EE16EB7C-C2A3-4592-995A-2C43EAC1BF5A}" type="presParOf" srcId="{A09687CD-191B-4063-93CC-F59C8C03CB7F}" destId="{CEEA7C13-3E7C-4B06-8A82-D8D403638103}" srcOrd="0" destOrd="0" presId="urn:microsoft.com/office/officeart/2005/8/layout/venn3"/>
    <dgm:cxn modelId="{68F7BCE2-1E10-4263-92C6-94FAA2A40826}" type="presParOf" srcId="{A09687CD-191B-4063-93CC-F59C8C03CB7F}" destId="{195BB605-4EE8-4911-BCF4-E337C46FD10E}" srcOrd="1" destOrd="0" presId="urn:microsoft.com/office/officeart/2005/8/layout/venn3"/>
    <dgm:cxn modelId="{A8F74605-17AD-4521-93E9-C769315E8DDD}" type="presParOf" srcId="{A09687CD-191B-4063-93CC-F59C8C03CB7F}" destId="{31FF60EA-2A54-4583-8F0D-0807A7240939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AE6451-1361-40DB-AC71-65CA93CC2A6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949514-15C4-4702-AB90-A97EB55963D1}">
      <dgm:prSet phldrT="[Текст]"/>
      <dgm:spPr/>
      <dgm:t>
        <a:bodyPr/>
        <a:lstStyle/>
        <a:p>
          <a:r>
            <a:rPr lang="kk-KZ" dirty="0" smtClean="0"/>
            <a:t>12</a:t>
          </a:r>
          <a:endParaRPr lang="ru-RU" dirty="0"/>
        </a:p>
      </dgm:t>
    </dgm:pt>
    <dgm:pt modelId="{F1785067-3AE9-4D7C-8F6C-AC60EAD3252D}" type="parTrans" cxnId="{D0D10165-75CF-4E34-BE50-78B4A05D207D}">
      <dgm:prSet/>
      <dgm:spPr/>
      <dgm:t>
        <a:bodyPr/>
        <a:lstStyle/>
        <a:p>
          <a:endParaRPr lang="ru-RU"/>
        </a:p>
      </dgm:t>
    </dgm:pt>
    <dgm:pt modelId="{17375C71-CA8A-45B7-A2F9-B88DE70B9D0D}" type="sibTrans" cxnId="{D0D10165-75CF-4E34-BE50-78B4A05D207D}">
      <dgm:prSet/>
      <dgm:spPr/>
      <dgm:t>
        <a:bodyPr/>
        <a:lstStyle/>
        <a:p>
          <a:endParaRPr lang="ru-RU"/>
        </a:p>
      </dgm:t>
    </dgm:pt>
    <dgm:pt modelId="{1CFE208E-EA7B-462A-AB92-6EDA38EDD4EB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75000"/>
                </a:schemeClr>
              </a:solidFill>
              <a:latin typeface="+mj-lt"/>
              <a:ea typeface="Calibri" panose="020F0502020204030204" pitchFamily="34" charset="0"/>
            </a:rPr>
            <a:t>Проектов в рамках программно-целевое финансирования</a:t>
          </a:r>
          <a:r>
            <a:rPr lang="ru-RU" b="1" dirty="0" smtClean="0">
              <a:solidFill>
                <a:schemeClr val="bg1"/>
              </a:solidFill>
              <a:latin typeface="+mj-lt"/>
              <a:ea typeface="Calibri" panose="020F0502020204030204" pitchFamily="34" charset="0"/>
            </a:rPr>
            <a:t/>
          </a:r>
          <a:br>
            <a:rPr lang="ru-RU" b="1" dirty="0" smtClean="0">
              <a:solidFill>
                <a:schemeClr val="bg1"/>
              </a:solidFill>
              <a:latin typeface="+mj-lt"/>
              <a:ea typeface="Calibri" panose="020F0502020204030204" pitchFamily="34" charset="0"/>
            </a:rPr>
          </a:br>
          <a:endParaRPr lang="ru-RU" dirty="0"/>
        </a:p>
      </dgm:t>
    </dgm:pt>
    <dgm:pt modelId="{3A352EEC-02DF-4D36-A48D-FE45E301439F}" type="parTrans" cxnId="{CE787F45-2C06-49A9-99A6-CD163DF8B779}">
      <dgm:prSet/>
      <dgm:spPr/>
      <dgm:t>
        <a:bodyPr/>
        <a:lstStyle/>
        <a:p>
          <a:endParaRPr lang="ru-RU"/>
        </a:p>
      </dgm:t>
    </dgm:pt>
    <dgm:pt modelId="{F27E6939-ECBD-4D46-AEE4-D39A0515468B}" type="sibTrans" cxnId="{CE787F45-2C06-49A9-99A6-CD163DF8B779}">
      <dgm:prSet/>
      <dgm:spPr/>
      <dgm:t>
        <a:bodyPr/>
        <a:lstStyle/>
        <a:p>
          <a:endParaRPr lang="ru-RU"/>
        </a:p>
      </dgm:t>
    </dgm:pt>
    <dgm:pt modelId="{C2E42852-D9E8-4037-877C-9CD565EEBA34}">
      <dgm:prSet phldrT="[Текст]"/>
      <dgm:spPr/>
      <dgm:t>
        <a:bodyPr/>
        <a:lstStyle/>
        <a:p>
          <a:r>
            <a:rPr lang="kk-KZ" dirty="0" smtClean="0"/>
            <a:t>20</a:t>
          </a:r>
          <a:endParaRPr lang="ru-RU" dirty="0"/>
        </a:p>
      </dgm:t>
    </dgm:pt>
    <dgm:pt modelId="{B0551810-888C-489C-8D3C-2362DC49D667}" type="parTrans" cxnId="{8FB47906-ACB8-4267-95CB-22E7EA0033C4}">
      <dgm:prSet/>
      <dgm:spPr/>
      <dgm:t>
        <a:bodyPr/>
        <a:lstStyle/>
        <a:p>
          <a:endParaRPr lang="ru-RU"/>
        </a:p>
      </dgm:t>
    </dgm:pt>
    <dgm:pt modelId="{585E6B78-18D5-43F5-9D97-F0AFC80E79F0}" type="sibTrans" cxnId="{8FB47906-ACB8-4267-95CB-22E7EA0033C4}">
      <dgm:prSet/>
      <dgm:spPr/>
      <dgm:t>
        <a:bodyPr/>
        <a:lstStyle/>
        <a:p>
          <a:endParaRPr lang="ru-RU"/>
        </a:p>
      </dgm:t>
    </dgm:pt>
    <dgm:pt modelId="{5B4F956B-6DD1-4413-9611-2E0767B5AE11}">
      <dgm:prSet phldrT="[Текст]"/>
      <dgm:spPr/>
      <dgm:t>
        <a:bodyPr/>
        <a:lstStyle/>
        <a:p>
          <a:endParaRPr lang="ru-RU" dirty="0"/>
        </a:p>
      </dgm:t>
    </dgm:pt>
    <dgm:pt modelId="{7AF6D9B5-B28B-446D-B985-076C2DE5E145}" type="parTrans" cxnId="{F0465364-A880-461B-A6E2-3F79405372B8}">
      <dgm:prSet/>
      <dgm:spPr/>
      <dgm:t>
        <a:bodyPr/>
        <a:lstStyle/>
        <a:p>
          <a:endParaRPr lang="ru-RU"/>
        </a:p>
      </dgm:t>
    </dgm:pt>
    <dgm:pt modelId="{34A430D5-DFB9-40D3-A1B7-5DBBB3DB052B}" type="sibTrans" cxnId="{F0465364-A880-461B-A6E2-3F79405372B8}">
      <dgm:prSet/>
      <dgm:spPr/>
      <dgm:t>
        <a:bodyPr/>
        <a:lstStyle/>
        <a:p>
          <a:endParaRPr lang="ru-RU"/>
        </a:p>
      </dgm:t>
    </dgm:pt>
    <dgm:pt modelId="{1A8AC5C0-9ABB-4BE5-87FC-5A9D48A1E563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75000"/>
                </a:schemeClr>
              </a:solidFill>
              <a:latin typeface="+mj-lt"/>
              <a:ea typeface="Calibri" panose="020F0502020204030204" pitchFamily="34" charset="0"/>
            </a:rPr>
            <a:t>Проектов в рамках грантового финансирования  </a:t>
          </a:r>
          <a:r>
            <a:rPr lang="ru-RU" b="1" dirty="0" smtClean="0">
              <a:solidFill>
                <a:schemeClr val="bg1"/>
              </a:solidFill>
              <a:latin typeface="+mj-lt"/>
              <a:ea typeface="Calibri" panose="020F0502020204030204" pitchFamily="34" charset="0"/>
            </a:rPr>
            <a:t/>
          </a:r>
          <a:br>
            <a:rPr lang="ru-RU" b="1" dirty="0" smtClean="0">
              <a:solidFill>
                <a:schemeClr val="bg1"/>
              </a:solidFill>
              <a:latin typeface="+mj-lt"/>
              <a:ea typeface="Calibri" panose="020F0502020204030204" pitchFamily="34" charset="0"/>
            </a:rPr>
          </a:br>
          <a:endParaRPr lang="ru-RU" dirty="0"/>
        </a:p>
      </dgm:t>
    </dgm:pt>
    <dgm:pt modelId="{4327A820-2786-41E0-A007-874CB6F51283}" type="parTrans" cxnId="{745160C9-8190-44C2-B3AF-C72732D3C76F}">
      <dgm:prSet/>
      <dgm:spPr/>
      <dgm:t>
        <a:bodyPr/>
        <a:lstStyle/>
        <a:p>
          <a:endParaRPr lang="ru-RU"/>
        </a:p>
      </dgm:t>
    </dgm:pt>
    <dgm:pt modelId="{B613120F-D96B-4F03-9BD0-4CF52FBAFBF7}" type="sibTrans" cxnId="{745160C9-8190-44C2-B3AF-C72732D3C76F}">
      <dgm:prSet/>
      <dgm:spPr/>
      <dgm:t>
        <a:bodyPr/>
        <a:lstStyle/>
        <a:p>
          <a:endParaRPr lang="ru-RU"/>
        </a:p>
      </dgm:t>
    </dgm:pt>
    <dgm:pt modelId="{71740575-48A3-44B1-B067-5F384AF3A996}">
      <dgm:prSet phldrT="[Текст]"/>
      <dgm:spPr/>
      <dgm:t>
        <a:bodyPr/>
        <a:lstStyle/>
        <a:p>
          <a:endParaRPr lang="ru-RU" dirty="0"/>
        </a:p>
      </dgm:t>
    </dgm:pt>
    <dgm:pt modelId="{2252A82C-3C5A-4940-8A0D-04A4140B0F8A}" type="parTrans" cxnId="{03D5D7B4-CF37-4758-BA5A-26219007AEC4}">
      <dgm:prSet/>
      <dgm:spPr/>
      <dgm:t>
        <a:bodyPr/>
        <a:lstStyle/>
        <a:p>
          <a:endParaRPr lang="ru-RU"/>
        </a:p>
      </dgm:t>
    </dgm:pt>
    <dgm:pt modelId="{DDCB3BF7-A696-4346-BA0F-52E40EE19EA5}" type="sibTrans" cxnId="{03D5D7B4-CF37-4758-BA5A-26219007AEC4}">
      <dgm:prSet/>
      <dgm:spPr/>
      <dgm:t>
        <a:bodyPr/>
        <a:lstStyle/>
        <a:p>
          <a:endParaRPr lang="ru-RU"/>
        </a:p>
      </dgm:t>
    </dgm:pt>
    <dgm:pt modelId="{51CDE244-9B60-487B-932F-A7B3D9B6B864}" type="pres">
      <dgm:prSet presAssocID="{4FAE6451-1361-40DB-AC71-65CA93CC2A6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7D1C13E-5D47-4AA1-AC44-3CC776B308E3}" type="pres">
      <dgm:prSet presAssocID="{43949514-15C4-4702-AB90-A97EB55963D1}" presName="linNode" presStyleCnt="0"/>
      <dgm:spPr/>
    </dgm:pt>
    <dgm:pt modelId="{A88D28F6-CC04-4A31-BE4B-A33D599A3E8A}" type="pres">
      <dgm:prSet presAssocID="{43949514-15C4-4702-AB90-A97EB55963D1}" presName="parentShp" presStyleLbl="node1" presStyleIdx="0" presStyleCnt="2" custLinFactY="46513" custLinFactNeighborX="-55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ADB29-5068-42FF-9ABE-D76B9EA373E0}" type="pres">
      <dgm:prSet presAssocID="{43949514-15C4-4702-AB90-A97EB55963D1}" presName="childShp" presStyleLbl="bgAccFollowNode1" presStyleIdx="0" presStyleCnt="2" custScaleY="64992" custLinFactY="5000" custLinFactNeighborX="1412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4A3E6-6FB5-4F46-9F73-EEDA19FD3880}" type="pres">
      <dgm:prSet presAssocID="{17375C71-CA8A-45B7-A2F9-B88DE70B9D0D}" presName="spacing" presStyleCnt="0"/>
      <dgm:spPr/>
    </dgm:pt>
    <dgm:pt modelId="{CE88519B-0A6D-4719-AAAF-272EF4A088A7}" type="pres">
      <dgm:prSet presAssocID="{C2E42852-D9E8-4037-877C-9CD565EEBA34}" presName="linNode" presStyleCnt="0"/>
      <dgm:spPr/>
    </dgm:pt>
    <dgm:pt modelId="{E4859D36-9833-4C17-B7C0-5823570AA316}" type="pres">
      <dgm:prSet presAssocID="{C2E42852-D9E8-4037-877C-9CD565EEBA34}" presName="parentShp" presStyleLbl="node1" presStyleIdx="1" presStyleCnt="2" custLinFactY="-10026" custLinFactNeighborX="-199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F11D9C-60C8-496B-8215-1F93B0083B51}" type="pres">
      <dgm:prSet presAssocID="{C2E42852-D9E8-4037-877C-9CD565EEBA34}" presName="childShp" presStyleLbl="bgAccFollowNode1" presStyleIdx="1" presStyleCnt="2" custScaleY="69347" custLinFactY="-4191" custLinFactNeighborX="1159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465364-A880-461B-A6E2-3F79405372B8}" srcId="{43949514-15C4-4702-AB90-A97EB55963D1}" destId="{5B4F956B-6DD1-4413-9611-2E0767B5AE11}" srcOrd="0" destOrd="0" parTransId="{7AF6D9B5-B28B-446D-B985-076C2DE5E145}" sibTransId="{34A430D5-DFB9-40D3-A1B7-5DBBB3DB052B}"/>
    <dgm:cxn modelId="{CE787F45-2C06-49A9-99A6-CD163DF8B779}" srcId="{43949514-15C4-4702-AB90-A97EB55963D1}" destId="{1CFE208E-EA7B-462A-AB92-6EDA38EDD4EB}" srcOrd="1" destOrd="0" parTransId="{3A352EEC-02DF-4D36-A48D-FE45E301439F}" sibTransId="{F27E6939-ECBD-4D46-AEE4-D39A0515468B}"/>
    <dgm:cxn modelId="{8FB47906-ACB8-4267-95CB-22E7EA0033C4}" srcId="{4FAE6451-1361-40DB-AC71-65CA93CC2A67}" destId="{C2E42852-D9E8-4037-877C-9CD565EEBA34}" srcOrd="1" destOrd="0" parTransId="{B0551810-888C-489C-8D3C-2362DC49D667}" sibTransId="{585E6B78-18D5-43F5-9D97-F0AFC80E79F0}"/>
    <dgm:cxn modelId="{745160C9-8190-44C2-B3AF-C72732D3C76F}" srcId="{C2E42852-D9E8-4037-877C-9CD565EEBA34}" destId="{1A8AC5C0-9ABB-4BE5-87FC-5A9D48A1E563}" srcOrd="1" destOrd="0" parTransId="{4327A820-2786-41E0-A007-874CB6F51283}" sibTransId="{B613120F-D96B-4F03-9BD0-4CF52FBAFBF7}"/>
    <dgm:cxn modelId="{13ADD6C7-A7A8-4D7F-9CFC-228B941C537E}" type="presOf" srcId="{5B4F956B-6DD1-4413-9611-2E0767B5AE11}" destId="{69FADB29-5068-42FF-9ABE-D76B9EA373E0}" srcOrd="0" destOrd="0" presId="urn:microsoft.com/office/officeart/2005/8/layout/vList6"/>
    <dgm:cxn modelId="{FA2E8211-2B52-4D39-B772-70C579DB4692}" type="presOf" srcId="{71740575-48A3-44B1-B067-5F384AF3A996}" destId="{C0F11D9C-60C8-496B-8215-1F93B0083B51}" srcOrd="0" destOrd="0" presId="urn:microsoft.com/office/officeart/2005/8/layout/vList6"/>
    <dgm:cxn modelId="{4F1BD6E1-3E1E-4BA2-BA94-97035D07D844}" type="presOf" srcId="{C2E42852-D9E8-4037-877C-9CD565EEBA34}" destId="{E4859D36-9833-4C17-B7C0-5823570AA316}" srcOrd="0" destOrd="0" presId="urn:microsoft.com/office/officeart/2005/8/layout/vList6"/>
    <dgm:cxn modelId="{D157A2BD-A051-45BD-BEF8-1E631319CED0}" type="presOf" srcId="{4FAE6451-1361-40DB-AC71-65CA93CC2A67}" destId="{51CDE244-9B60-487B-932F-A7B3D9B6B864}" srcOrd="0" destOrd="0" presId="urn:microsoft.com/office/officeart/2005/8/layout/vList6"/>
    <dgm:cxn modelId="{A30F92F8-4DBA-4AEC-8840-EC8DD2304A32}" type="presOf" srcId="{43949514-15C4-4702-AB90-A97EB55963D1}" destId="{A88D28F6-CC04-4A31-BE4B-A33D599A3E8A}" srcOrd="0" destOrd="0" presId="urn:microsoft.com/office/officeart/2005/8/layout/vList6"/>
    <dgm:cxn modelId="{0B0CEEAB-7EFA-4AEF-8710-F2CE72CA5816}" type="presOf" srcId="{1A8AC5C0-9ABB-4BE5-87FC-5A9D48A1E563}" destId="{C0F11D9C-60C8-496B-8215-1F93B0083B51}" srcOrd="0" destOrd="1" presId="urn:microsoft.com/office/officeart/2005/8/layout/vList6"/>
    <dgm:cxn modelId="{03D5D7B4-CF37-4758-BA5A-26219007AEC4}" srcId="{C2E42852-D9E8-4037-877C-9CD565EEBA34}" destId="{71740575-48A3-44B1-B067-5F384AF3A996}" srcOrd="0" destOrd="0" parTransId="{2252A82C-3C5A-4940-8A0D-04A4140B0F8A}" sibTransId="{DDCB3BF7-A696-4346-BA0F-52E40EE19EA5}"/>
    <dgm:cxn modelId="{3C37D982-FEEA-4D46-80C2-606C90FD6C8F}" type="presOf" srcId="{1CFE208E-EA7B-462A-AB92-6EDA38EDD4EB}" destId="{69FADB29-5068-42FF-9ABE-D76B9EA373E0}" srcOrd="0" destOrd="1" presId="urn:microsoft.com/office/officeart/2005/8/layout/vList6"/>
    <dgm:cxn modelId="{D0D10165-75CF-4E34-BE50-78B4A05D207D}" srcId="{4FAE6451-1361-40DB-AC71-65CA93CC2A67}" destId="{43949514-15C4-4702-AB90-A97EB55963D1}" srcOrd="0" destOrd="0" parTransId="{F1785067-3AE9-4D7C-8F6C-AC60EAD3252D}" sibTransId="{17375C71-CA8A-45B7-A2F9-B88DE70B9D0D}"/>
    <dgm:cxn modelId="{F3725036-AE9B-4A22-BC31-6925D123F520}" type="presParOf" srcId="{51CDE244-9B60-487B-932F-A7B3D9B6B864}" destId="{57D1C13E-5D47-4AA1-AC44-3CC776B308E3}" srcOrd="0" destOrd="0" presId="urn:microsoft.com/office/officeart/2005/8/layout/vList6"/>
    <dgm:cxn modelId="{D90FA0FF-DAE8-4F22-9090-41AE30901C58}" type="presParOf" srcId="{57D1C13E-5D47-4AA1-AC44-3CC776B308E3}" destId="{A88D28F6-CC04-4A31-BE4B-A33D599A3E8A}" srcOrd="0" destOrd="0" presId="urn:microsoft.com/office/officeart/2005/8/layout/vList6"/>
    <dgm:cxn modelId="{3608B790-3A5B-4850-925E-116BD35B978A}" type="presParOf" srcId="{57D1C13E-5D47-4AA1-AC44-3CC776B308E3}" destId="{69FADB29-5068-42FF-9ABE-D76B9EA373E0}" srcOrd="1" destOrd="0" presId="urn:microsoft.com/office/officeart/2005/8/layout/vList6"/>
    <dgm:cxn modelId="{E2325CDC-0166-4C9E-8420-02CB10CA03B0}" type="presParOf" srcId="{51CDE244-9B60-487B-932F-A7B3D9B6B864}" destId="{9594A3E6-6FB5-4F46-9F73-EEDA19FD3880}" srcOrd="1" destOrd="0" presId="urn:microsoft.com/office/officeart/2005/8/layout/vList6"/>
    <dgm:cxn modelId="{21AD61F7-2555-487F-8699-869829DF6630}" type="presParOf" srcId="{51CDE244-9B60-487B-932F-A7B3D9B6B864}" destId="{CE88519B-0A6D-4719-AAAF-272EF4A088A7}" srcOrd="2" destOrd="0" presId="urn:microsoft.com/office/officeart/2005/8/layout/vList6"/>
    <dgm:cxn modelId="{7E9A4CDC-802D-4CE6-854C-56F7D02BEA51}" type="presParOf" srcId="{CE88519B-0A6D-4719-AAAF-272EF4A088A7}" destId="{E4859D36-9833-4C17-B7C0-5823570AA316}" srcOrd="0" destOrd="0" presId="urn:microsoft.com/office/officeart/2005/8/layout/vList6"/>
    <dgm:cxn modelId="{B507FC92-5131-4C9C-B4F6-2F1554BE007C}" type="presParOf" srcId="{CE88519B-0A6D-4719-AAAF-272EF4A088A7}" destId="{C0F11D9C-60C8-496B-8215-1F93B0083B5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A7C13-3E7C-4B06-8A82-D8D403638103}">
      <dsp:nvSpPr>
        <dsp:cNvPr id="0" name=""/>
        <dsp:cNvSpPr/>
      </dsp:nvSpPr>
      <dsp:spPr>
        <a:xfrm>
          <a:off x="1028502" y="743"/>
          <a:ext cx="3149917" cy="304725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7701" tIns="12700" rIns="167701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 23 сентября по 31 октября 2019 года комиссией, состоящей из группы:</a:t>
          </a:r>
          <a:b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-председатель экспертной группы;</a:t>
          </a:r>
          <a:b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-научных экспертов;</a:t>
          </a:r>
          <a:b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-финансовый аудитор.</a:t>
          </a:r>
          <a:b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</a:br>
          <a:r>
            <a:rPr lang="ru-RU" sz="100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возглавляемой членами ННС проведен мониторинг хода реализации научных, научно-технических проектов и программ (подпрограмм) по ГФ и ПЦФ за 1 год и 9 месяцев реализации проектов и программ.</a:t>
          </a:r>
          <a:endParaRPr lang="ru-RU" sz="1000" b="1" kern="1200" dirty="0">
            <a:effectLst/>
            <a:latin typeface="+mj-lt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489797" y="447003"/>
        <a:ext cx="2227327" cy="2154735"/>
      </dsp:txXfrm>
    </dsp:sp>
    <dsp:sp modelId="{31FF60EA-2A54-4583-8F0D-0807A7240939}">
      <dsp:nvSpPr>
        <dsp:cNvPr id="0" name=""/>
        <dsp:cNvSpPr/>
      </dsp:nvSpPr>
      <dsp:spPr>
        <a:xfrm>
          <a:off x="3502131" y="743"/>
          <a:ext cx="3351493" cy="304725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7701" tIns="13970" rIns="167701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 ходе реализации мониторинга проведена оценка соответствия выполненных работ календарным планам и обоснованность расходования средств финансирования по принятым обязательствам согласно заключенным договорам и календарным планам. </a:t>
          </a:r>
          <a:endParaRPr lang="ru-RU" sz="1050" b="1" kern="1200" dirty="0">
            <a:latin typeface="+mj-lt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992946" y="447003"/>
        <a:ext cx="2369863" cy="21547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ADB29-5068-42FF-9ABE-D76B9EA373E0}">
      <dsp:nvSpPr>
        <dsp:cNvPr id="0" name=""/>
        <dsp:cNvSpPr/>
      </dsp:nvSpPr>
      <dsp:spPr>
        <a:xfrm>
          <a:off x="1335353" y="1805776"/>
          <a:ext cx="2003030" cy="95781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bg2">
                  <a:lumMod val="75000"/>
                </a:schemeClr>
              </a:solidFill>
              <a:latin typeface="+mj-lt"/>
              <a:ea typeface="Calibri" panose="020F0502020204030204" pitchFamily="34" charset="0"/>
            </a:rPr>
            <a:t>Проектов в рамках программно-целевое финансирования</a:t>
          </a:r>
          <a:r>
            <a:rPr lang="ru-RU" sz="900" b="1" kern="1200" dirty="0" smtClean="0">
              <a:solidFill>
                <a:schemeClr val="bg1"/>
              </a:solidFill>
              <a:latin typeface="+mj-lt"/>
              <a:ea typeface="Calibri" panose="020F0502020204030204" pitchFamily="34" charset="0"/>
            </a:rPr>
            <a:t/>
          </a:r>
          <a:br>
            <a:rPr lang="ru-RU" sz="900" b="1" kern="1200" dirty="0" smtClean="0">
              <a:solidFill>
                <a:schemeClr val="bg1"/>
              </a:solidFill>
              <a:latin typeface="+mj-lt"/>
              <a:ea typeface="Calibri" panose="020F0502020204030204" pitchFamily="34" charset="0"/>
            </a:rPr>
          </a:br>
          <a:endParaRPr lang="ru-RU" sz="900" kern="1200" dirty="0"/>
        </a:p>
      </dsp:txBody>
      <dsp:txXfrm>
        <a:off x="1335353" y="1925503"/>
        <a:ext cx="1643849" cy="718363"/>
      </dsp:txXfrm>
    </dsp:sp>
    <dsp:sp modelId="{A88D28F6-CC04-4A31-BE4B-A33D599A3E8A}">
      <dsp:nvSpPr>
        <dsp:cNvPr id="0" name=""/>
        <dsp:cNvSpPr/>
      </dsp:nvSpPr>
      <dsp:spPr>
        <a:xfrm>
          <a:off x="0" y="1621877"/>
          <a:ext cx="1335353" cy="14737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500" kern="1200" dirty="0" smtClean="0"/>
            <a:t>12</a:t>
          </a:r>
          <a:endParaRPr lang="ru-RU" sz="5500" kern="1200" dirty="0"/>
        </a:p>
      </dsp:txBody>
      <dsp:txXfrm>
        <a:off x="65187" y="1687064"/>
        <a:ext cx="1204979" cy="1343372"/>
      </dsp:txXfrm>
    </dsp:sp>
    <dsp:sp modelId="{C0F11D9C-60C8-496B-8215-1F93B0083B51}">
      <dsp:nvSpPr>
        <dsp:cNvPr id="0" name=""/>
        <dsp:cNvSpPr/>
      </dsp:nvSpPr>
      <dsp:spPr>
        <a:xfrm>
          <a:off x="1335353" y="311861"/>
          <a:ext cx="2003030" cy="1021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kern="1200" dirty="0" smtClean="0">
              <a:solidFill>
                <a:schemeClr val="bg2">
                  <a:lumMod val="75000"/>
                </a:schemeClr>
              </a:solidFill>
              <a:latin typeface="+mj-lt"/>
              <a:ea typeface="Calibri" panose="020F0502020204030204" pitchFamily="34" charset="0"/>
            </a:rPr>
            <a:t>Проектов в рамках грантового финансирования  </a:t>
          </a:r>
          <a:r>
            <a:rPr lang="ru-RU" sz="900" b="1" kern="1200" dirty="0" smtClean="0">
              <a:solidFill>
                <a:schemeClr val="bg1"/>
              </a:solidFill>
              <a:latin typeface="+mj-lt"/>
              <a:ea typeface="Calibri" panose="020F0502020204030204" pitchFamily="34" charset="0"/>
            </a:rPr>
            <a:t/>
          </a:r>
          <a:br>
            <a:rPr lang="ru-RU" sz="900" b="1" kern="1200" dirty="0" smtClean="0">
              <a:solidFill>
                <a:schemeClr val="bg1"/>
              </a:solidFill>
              <a:latin typeface="+mj-lt"/>
              <a:ea typeface="Calibri" panose="020F0502020204030204" pitchFamily="34" charset="0"/>
            </a:rPr>
          </a:br>
          <a:endParaRPr lang="ru-RU" sz="900" kern="1200" dirty="0"/>
        </a:p>
      </dsp:txBody>
      <dsp:txXfrm>
        <a:off x="1335353" y="439611"/>
        <a:ext cx="1619780" cy="766499"/>
      </dsp:txXfrm>
    </dsp:sp>
    <dsp:sp modelId="{E4859D36-9833-4C17-B7C0-5823570AA316}">
      <dsp:nvSpPr>
        <dsp:cNvPr id="0" name=""/>
        <dsp:cNvSpPr/>
      </dsp:nvSpPr>
      <dsp:spPr>
        <a:xfrm>
          <a:off x="0" y="0"/>
          <a:ext cx="1335353" cy="14737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500" kern="1200" dirty="0" smtClean="0"/>
            <a:t>20</a:t>
          </a:r>
          <a:endParaRPr lang="ru-RU" sz="5500" kern="1200" dirty="0"/>
        </a:p>
      </dsp:txBody>
      <dsp:txXfrm>
        <a:off x="65187" y="65187"/>
        <a:ext cx="1204979" cy="1343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7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02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856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782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576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9625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88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316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808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693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3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46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91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69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30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14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5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85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549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  <p:sldLayoutId id="2147484146" r:id="rId12"/>
    <p:sldLayoutId id="2147484147" r:id="rId13"/>
    <p:sldLayoutId id="2147484148" r:id="rId14"/>
    <p:sldLayoutId id="2147484149" r:id="rId15"/>
    <p:sldLayoutId id="2147484150" r:id="rId16"/>
    <p:sldLayoutId id="2147484151" r:id="rId17"/>
    <p:sldLayoutId id="214748415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diagramQuickStyle" Target="../diagrams/quickStyle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Layout" Target="../diagrams/layout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Data" Target="../diagrams/data2.xml"/><Relationship Id="rId5" Type="http://schemas.openxmlformats.org/officeDocument/2006/relationships/diagramQuickStyle" Target="../diagrams/quickStyle1.xml"/><Relationship Id="rId15" Type="http://schemas.microsoft.com/office/2007/relationships/diagramDrawing" Target="../diagrams/drawing2.xml"/><Relationship Id="rId10" Type="http://schemas.openxmlformats.org/officeDocument/2006/relationships/image" Target="../media/image10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9.jpeg"/><Relationship Id="rId14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29000" y="1447800"/>
            <a:ext cx="586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19549" y="279113"/>
            <a:ext cx="4952999" cy="5847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glow rad="139700">
              <a:schemeClr val="tx1"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/>
            <a:r>
              <a:rPr lang="ru-RU" sz="1600" b="1" dirty="0">
                <a:solidFill>
                  <a:schemeClr val="bg2"/>
                </a:solidFill>
                <a:effectLst>
                  <a:glow rad="127000">
                    <a:schemeClr val="tx1"/>
                  </a:glow>
                </a:effectLst>
                <a:cs typeface="Times New Roman" panose="02020603050405020304" pitchFamily="18" charset="0"/>
              </a:rPr>
              <a:t>ОТЧЕТ О ДЕЯТЕЛЬНОСТИ ННС </a:t>
            </a:r>
            <a:endParaRPr lang="ru-RU" sz="1600" b="1" dirty="0" smtClean="0">
              <a:solidFill>
                <a:schemeClr val="bg2"/>
              </a:solidFill>
              <a:effectLst>
                <a:glow rad="127000">
                  <a:schemeClr val="tx1"/>
                </a:glow>
              </a:effectLst>
              <a:cs typeface="Times New Roman" panose="02020603050405020304" pitchFamily="18" charset="0"/>
            </a:endParaRPr>
          </a:p>
          <a:p>
            <a:pPr algn="ctr" defTabSz="457200"/>
            <a:r>
              <a:rPr lang="ru-RU" sz="1600" b="1" dirty="0" smtClean="0">
                <a:solidFill>
                  <a:schemeClr val="bg2"/>
                </a:solidFill>
                <a:effectLst>
                  <a:glow rad="127000">
                    <a:schemeClr val="tx1"/>
                  </a:glow>
                </a:effectLst>
                <a:cs typeface="Times New Roman" panose="02020603050405020304" pitchFamily="18" charset="0"/>
              </a:rPr>
              <a:t>ЗА 2019 </a:t>
            </a:r>
            <a:r>
              <a:rPr lang="ru-RU" sz="1600" b="1" dirty="0">
                <a:solidFill>
                  <a:schemeClr val="bg2"/>
                </a:solidFill>
                <a:effectLst>
                  <a:glow rad="127000">
                    <a:schemeClr val="tx1"/>
                  </a:glow>
                </a:effectLst>
                <a:cs typeface="Times New Roman" panose="02020603050405020304" pitchFamily="18" charset="0"/>
              </a:rPr>
              <a:t>ГОД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91000" y="1143000"/>
            <a:ext cx="4610099" cy="120032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glow rad="139700">
              <a:schemeClr val="tx1"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/>
            <a:r>
              <a:rPr lang="ru-RU" sz="2400" b="1" dirty="0" smtClean="0">
                <a:solidFill>
                  <a:schemeClr val="bg2"/>
                </a:solidFill>
                <a:effectLst>
                  <a:glow rad="127000">
                    <a:schemeClr val="tx1"/>
                  </a:glow>
                </a:effectLst>
                <a:cs typeface="Times New Roman" panose="02020603050405020304" pitchFamily="18" charset="0"/>
              </a:rPr>
              <a:t>по приоритетному направлению</a:t>
            </a:r>
          </a:p>
          <a:p>
            <a:pPr algn="ctr" defTabSz="457200"/>
            <a:r>
              <a:rPr lang="ru-RU" sz="2400" b="1" dirty="0" smtClean="0">
                <a:solidFill>
                  <a:schemeClr val="bg2"/>
                </a:solidFill>
                <a:effectLst>
                  <a:glow rad="127000">
                    <a:schemeClr val="tx1"/>
                  </a:glow>
                </a:effectLst>
                <a:cs typeface="Times New Roman" panose="02020603050405020304" pitchFamily="18" charset="0"/>
              </a:rPr>
              <a:t> "Наука </a:t>
            </a:r>
            <a:r>
              <a:rPr lang="ru-RU" sz="2400" b="1" dirty="0">
                <a:solidFill>
                  <a:schemeClr val="bg2"/>
                </a:solidFill>
                <a:effectLst>
                  <a:glow rad="127000">
                    <a:schemeClr val="tx1"/>
                  </a:glow>
                </a:effectLst>
                <a:cs typeface="Times New Roman" panose="02020603050405020304" pitchFamily="18" charset="0"/>
              </a:rPr>
              <a:t>о жизни и здоровье"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33800" y="6248400"/>
            <a:ext cx="1727200" cy="338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glow rad="139700">
              <a:schemeClr val="tx1"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/>
            <a:r>
              <a:rPr lang="ru-RU" sz="1600" b="1" dirty="0" smtClean="0">
                <a:solidFill>
                  <a:schemeClr val="bg2"/>
                </a:solidFill>
                <a:effectLst>
                  <a:glow rad="127000">
                    <a:schemeClr val="tx1"/>
                  </a:glow>
                </a:effectLst>
                <a:cs typeface="Times New Roman" panose="02020603050405020304" pitchFamily="18" charset="0"/>
              </a:rPr>
              <a:t>Алматы, 2019 </a:t>
            </a:r>
            <a:endParaRPr lang="ru-RU" sz="1600" b="1" dirty="0">
              <a:solidFill>
                <a:schemeClr val="bg2"/>
              </a:solidFill>
              <a:effectLst>
                <a:glow rad="127000">
                  <a:schemeClr val="tx1"/>
                </a:glo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700" y="-56677"/>
            <a:ext cx="9296400" cy="691467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19099" y="19812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   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19099" y="6583495"/>
            <a:ext cx="5410200" cy="609600"/>
          </a:xfrm>
        </p:spPr>
        <p:txBody>
          <a:bodyPr>
            <a:noAutofit/>
          </a:bodyPr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kern="0" cap="none" spc="50" dirty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kern="0" cap="none" spc="50" dirty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Национальный </a:t>
            </a:r>
            <a:r>
              <a:rPr lang="ru-RU" sz="1800" b="1" kern="0" cap="none" spc="50" dirty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научный Совет </a:t>
            </a:r>
            <a: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800" b="1" kern="0" cap="none" spc="50" dirty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приоритетному направлению </a:t>
            </a:r>
            <a: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kern="0" cap="none" spc="5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800" b="1" kern="0" cap="none" spc="50" dirty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Наука о жизни и здоровье» осуществлял свою работу в 2019 году в соответствии с Законом РК от 18 февраля 2011 года № 407-IV «О науке» и Постановлением Правительства Республики Казахстан от 05 апреля 2017 года №171 «О внесении изменений в Постановление Правительства Республики Казахстан от 19 августа 2019 года №607 «О национальных научных советах». </a:t>
            </a:r>
            <a:br>
              <a:rPr lang="ru-RU" sz="1800" b="1" kern="0" cap="none" spc="50" dirty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kern="0" cap="none" spc="50" dirty="0">
                <a:ln w="0"/>
                <a:solidFill>
                  <a:schemeClr val="accent4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научные исследования по приоритету «Наука о жизни и здоровье» осуществляются по фундаментальным и прикладным исследованиям в области биологии и биотехнологии, медицины и фармацевтических наук, экологии, ветеринарии и сельского хозяйства.</a:t>
            </a:r>
            <a:r>
              <a:rPr lang="ru-RU" b="1" kern="0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/>
            </a:r>
            <a:br>
              <a:rPr lang="ru-RU" b="1" kern="0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r>
              <a:rPr lang="ru-RU" sz="4800" kern="0" cap="none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kern="0" cap="none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700" y="793750"/>
            <a:ext cx="2374900" cy="23749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0" y="3456514"/>
            <a:ext cx="2374899" cy="186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0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676" y="4601909"/>
            <a:ext cx="2232443" cy="205651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430" y="3429000"/>
            <a:ext cx="3505689" cy="322942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-95250"/>
            <a:ext cx="8551219" cy="36576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Основные вопросы рассмотренных обращений были связаны с:</a:t>
            </a:r>
            <a:br>
              <a:rPr lang="ru-RU" sz="16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2517956"/>
            <a:ext cx="9139881" cy="3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990600" y="3073400"/>
            <a:ext cx="8153400" cy="8509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89830" y="2517956"/>
            <a:ext cx="649381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Корректировкой ожидаемых </a:t>
            </a:r>
            <a:b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результатов календарного плана, касающихся публикаций статей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Заменой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научного руководителя;</a:t>
            </a:r>
            <a:b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Разрешением перевода сэкономленных средств на покупку реактивов и материалов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Увеличением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статьи расходов на услуги сторонних организаций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Переносом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публикаций научных статей на следующий год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Внесением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изменений в календарный план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Внесением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изменений в смету расходов касающихся командировок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Продлением срока реализации проекта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Возможностью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освобождения от штрафных санкций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Продлением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срока проведения научного исследования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Обращениями </a:t>
            </a:r>
            <a:r>
              <a:rPr lang="ru-RU" sz="1400" b="1" dirty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 Фонда Науки</a:t>
            </a:r>
            <a:r>
              <a:rPr lang="ru-RU" sz="1400" b="1" dirty="0" smtClean="0">
                <a:solidFill>
                  <a:schemeClr val="accent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66800" y="574912"/>
            <a:ext cx="7620000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ln w="3175" cmpd="sng">
                  <a:noFill/>
                </a:ln>
                <a:solidFill>
                  <a:schemeClr val="accent4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2019 году было проведено 8 заседаний,</a:t>
            </a:r>
            <a:br>
              <a:rPr lang="ru-RU" sz="1600" b="1" cap="all" dirty="0">
                <a:ln w="3175" cmpd="sng">
                  <a:noFill/>
                </a:ln>
                <a:solidFill>
                  <a:schemeClr val="accent4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cap="all" dirty="0">
                <a:ln w="3175" cmpd="sng">
                  <a:noFill/>
                </a:ln>
                <a:solidFill>
                  <a:schemeClr val="accent4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которых были рассмотрены 142 обращения от физических и юридических лиц в рамках грантового и</a:t>
            </a:r>
            <a:br>
              <a:rPr lang="ru-RU" sz="1600" b="1" cap="all" dirty="0">
                <a:ln w="3175" cmpd="sng">
                  <a:noFill/>
                </a:ln>
                <a:solidFill>
                  <a:schemeClr val="accent4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cap="all" dirty="0">
                <a:ln w="3175" cmpd="sng">
                  <a:noFill/>
                </a:ln>
                <a:solidFill>
                  <a:schemeClr val="accent4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программно-целевого финансирования </a:t>
            </a:r>
          </a:p>
        </p:txBody>
      </p:sp>
    </p:spTree>
    <p:extLst>
      <p:ext uri="{BB962C8B-B14F-4D97-AF65-F5344CB8AC3E}">
        <p14:creationId xmlns:p14="http://schemas.microsoft.com/office/powerpoint/2010/main" val="408631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466" y="609600"/>
            <a:ext cx="8155067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solidFill>
                  <a:schemeClr val="bg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Утверждение графика и актов мониторинга хода реализации и результативности научных, научно-технических проектов и программ (подпрограмм) </a:t>
            </a:r>
            <a:r>
              <a:rPr lang="en-US" sz="2200" b="1" dirty="0" smtClean="0">
                <a:solidFill>
                  <a:schemeClr val="bg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200" b="1" dirty="0" smtClean="0">
                <a:solidFill>
                  <a:schemeClr val="bg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bg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200" b="1" dirty="0">
                <a:solidFill>
                  <a:schemeClr val="bg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2018-2020 гг.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430195353"/>
              </p:ext>
            </p:extLst>
          </p:nvPr>
        </p:nvGraphicFramePr>
        <p:xfrm>
          <a:off x="2146182" y="1752600"/>
          <a:ext cx="6858000" cy="304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" y="5105400"/>
            <a:ext cx="2392680" cy="14954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972316"/>
            <a:ext cx="3174039" cy="176159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283" y="5105400"/>
            <a:ext cx="2440067" cy="1495425"/>
          </a:xfrm>
          <a:prstGeom prst="rect">
            <a:avLst/>
          </a:prstGeom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193273832"/>
              </p:ext>
            </p:extLst>
          </p:nvPr>
        </p:nvGraphicFramePr>
        <p:xfrm>
          <a:off x="228600" y="1752600"/>
          <a:ext cx="3338384" cy="3095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14452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05437"/>
              </p:ext>
            </p:extLst>
          </p:nvPr>
        </p:nvGraphicFramePr>
        <p:xfrm>
          <a:off x="838199" y="4197634"/>
          <a:ext cx="7467601" cy="2484850"/>
        </p:xfrm>
        <a:graphic>
          <a:graphicData uri="http://schemas.openxmlformats.org/drawingml/2006/table">
            <a:tbl>
              <a:tblPr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81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13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152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262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 и программ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311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10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1311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1311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3145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Акмолинская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Шортанды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1311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1311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Гвардейский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9998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-228600" y="990600"/>
            <a:ext cx="9144000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23 сентября по 31 октября 2019 года проводился мониторинг научных, научно-технических проектов и программ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грантового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программно-целевого финансирования. В рамках проведения мониторинга была произведена работа по проверке научной стороны проектов и программ, также была проверена финансовая часть. В ходе реализации мониторинга проведена оценка соответствия выполненных работ календарным планам и обоснованность расходования средств финансирования по принятым обязательствам согласно заключенным договорам и календарным планам. Мониторинг проводился по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ПЦФ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количестве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программ и по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ГФ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количестве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проектов. По вышеперечисленным выездным мониторингам, были задействованы члены Национального научного Совета по приоритетному направлению «Наука о жизни и здоровье» в качестве председателей экспертных групп, также были привлечены научные и финансовые эксперты. 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800" y="1524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Проведение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мониторинга научных, научно-технических проектов и программ грантового и </a:t>
            </a:r>
            <a:r>
              <a:rPr lang="ru-RU" b="1" i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програмно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-целевого финансирований</a:t>
            </a:r>
            <a:endParaRPr lang="ru-RU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34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2400" y="152400"/>
            <a:ext cx="88392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промежуточных отчетов о научной и (или) научно-технической деятельности в рамках программно-целевого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финансирования 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5766" y="900223"/>
            <a:ext cx="8991600" cy="5807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программно-целевого финансирования было рассмотрено </a:t>
            </a:r>
            <a:b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промежуточных отчетов по программам ПЦФ, администратором которых являлось МЗ РК. По итогам рассмотрения и открытого голосования все отчеты одобрены к финансированию на 2019 год.</a:t>
            </a:r>
          </a:p>
          <a:p>
            <a:pPr marL="457200" indent="450215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программно-целевого финансирования было рассмотрено </a:t>
            </a:r>
            <a:b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промежуточных отчета по программам ПЦФ, администратором которых являлось МИР РК. По итогам рассмотрения и открытого голосования все отчеты одобрены к финансированию на 2019 год.</a:t>
            </a:r>
          </a:p>
          <a:p>
            <a:pPr marL="457200" indent="450215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программно-целевого финансирования был рассмотрен </a:t>
            </a:r>
            <a:b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промежуточный отчет по программе ПЦФ, администратором которой являлось МТСЗ РК. По итогам рассмотрения и открытого голосования отчет был одобрен к финансированию на 2019 год.</a:t>
            </a:r>
            <a:endParaRPr lang="ru-RU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13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15159" y="152400"/>
            <a:ext cx="8534400" cy="800219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</a:t>
            </a:r>
            <a:r>
              <a:rPr lang="ru-RU" sz="2000" b="1" i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промежуточных отчетов в рамках грантового финансирования научной и (или) научно-технической деятельности</a:t>
            </a:r>
            <a:endParaRPr lang="ru-RU" sz="20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676400"/>
            <a:ext cx="8305800" cy="469359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программно-целевого финансирования МОН РК было рассмотрено 12 промежуточных отчетов и результаты государственной научно-технической экспертизы по ним. Все представленные промежуточные отчеты получили высокую и среднюю оценку. В рамках </a:t>
            </a:r>
            <a:r>
              <a:rPr lang="ru-RU" sz="2000" dirty="0" err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грантового</a:t>
            </a:r>
            <a:r>
              <a:rPr lang="ru-RU" sz="20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финансирования было рассмотрено 203 промежуточных отчета и 1 итоговый отчет.</a:t>
            </a:r>
            <a:endParaRPr lang="ru-RU" sz="1600" dirty="0">
              <a:solidFill>
                <a:schemeClr val="tx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итогам рассмотрения 203 промежуточных и 1 итогового отчетов и проведенного анализа отчеты проектов </a:t>
            </a:r>
            <a:r>
              <a:rPr lang="ru-RU" sz="2000" dirty="0" err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грантового</a:t>
            </a:r>
            <a:r>
              <a:rPr lang="ru-RU" sz="20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финансирования. По вышеперечисленным проектам 202 проекта были одобрены и рекомендованы к финансированию, 1 проект был неодобрен и не рекомендован к </a:t>
            </a:r>
            <a:r>
              <a:rPr lang="ru-RU" sz="2000" dirty="0" err="1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финансированю</a:t>
            </a:r>
            <a:r>
              <a:rPr lang="ru-RU" sz="20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12 НТП были одобрены и рекомендованы к финансированию на 2019 год по итогам открытого голосования.</a:t>
            </a:r>
            <a:endParaRPr lang="ru-RU" sz="16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3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TM02900771[[fn=Сектор]]</Template>
  <TotalTime>981</TotalTime>
  <Words>414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Century Gothic</vt:lpstr>
      <vt:lpstr>Times New Roman</vt:lpstr>
      <vt:lpstr>Wingdings</vt:lpstr>
      <vt:lpstr>Wingdings 3</vt:lpstr>
      <vt:lpstr>Сектор</vt:lpstr>
      <vt:lpstr>Презентация PowerPoint</vt:lpstr>
      <vt:lpstr>  Национальный научный Совет  по приоритетному направлению  «Наука о жизни и здоровье» осуществлял свою работу в 2019 году в соответствии с Законом РК от 18 февраля 2011 года № 407-IV «О науке» и Постановлением Правительства Республики Казахстан от 05 апреля 2017 года №171 «О внесении изменений в Постановление Правительства Республики Казахстан от 19 августа 2019 года №607 «О национальных научных советах».  В настоящее время научные исследования по приоритету «Наука о жизни и здоровье» осуществляются по фундаментальным и прикладным исследованиям в области биологии и биотехнологии, медицины и фармацевтических наук, экологии, ветеринарии и сельского хозяйства.  </vt:lpstr>
      <vt:lpstr>      Основные вопросы рассмотренных обращений были связаны с:    </vt:lpstr>
      <vt:lpstr>Утверждение графика и актов мониторинга хода реализации и результативности научных, научно-технических проектов и программ (подпрограмм)  на 2018-2020 гг.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N.Kalybekova</cp:lastModifiedBy>
  <cp:revision>58</cp:revision>
  <dcterms:created xsi:type="dcterms:W3CDTF">2017-04-02T08:26:07Z</dcterms:created>
  <dcterms:modified xsi:type="dcterms:W3CDTF">2020-01-10T03:48:32Z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2015-01-14T00:00:00Z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2017-04-02T00:00:00Z</vt:filetime>
  </property>
</Properties>
</file>